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9.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0.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90" r:id="rId3"/>
    <p:sldMasterId id="2147483726" r:id="rId4"/>
    <p:sldMasterId id="2147483732" r:id="rId5"/>
    <p:sldMasterId id="2147483738" r:id="rId6"/>
    <p:sldMasterId id="2147483744" r:id="rId7"/>
    <p:sldMasterId id="2147483762" r:id="rId8"/>
    <p:sldMasterId id="2147483774" r:id="rId9"/>
    <p:sldMasterId id="2147483780" r:id="rId10"/>
    <p:sldMasterId id="2147483786" r:id="rId11"/>
  </p:sldMasterIdLst>
  <p:notesMasterIdLst>
    <p:notesMasterId r:id="rId111"/>
  </p:notesMasterIdLst>
  <p:sldIdLst>
    <p:sldId id="291" r:id="rId12"/>
    <p:sldId id="506" r:id="rId13"/>
    <p:sldId id="320" r:id="rId14"/>
    <p:sldId id="340" r:id="rId15"/>
    <p:sldId id="666" r:id="rId16"/>
    <p:sldId id="665" r:id="rId17"/>
    <p:sldId id="664" r:id="rId18"/>
    <p:sldId id="663" r:id="rId19"/>
    <p:sldId id="662" r:id="rId20"/>
    <p:sldId id="341" r:id="rId21"/>
    <p:sldId id="342" r:id="rId22"/>
    <p:sldId id="661" r:id="rId23"/>
    <p:sldId id="332" r:id="rId24"/>
    <p:sldId id="389" r:id="rId25"/>
    <p:sldId id="449" r:id="rId26"/>
    <p:sldId id="450" r:id="rId27"/>
    <p:sldId id="451" r:id="rId28"/>
    <p:sldId id="448" r:id="rId29"/>
    <p:sldId id="407" r:id="rId30"/>
    <p:sldId id="648" r:id="rId31"/>
    <p:sldId id="649" r:id="rId32"/>
    <p:sldId id="408" r:id="rId33"/>
    <p:sldId id="409" r:id="rId34"/>
    <p:sldId id="410" r:id="rId35"/>
    <p:sldId id="411" r:id="rId36"/>
    <p:sldId id="412" r:id="rId37"/>
    <p:sldId id="413" r:id="rId38"/>
    <p:sldId id="414" r:id="rId39"/>
    <p:sldId id="650" r:id="rId40"/>
    <p:sldId id="651" r:id="rId41"/>
    <p:sldId id="652" r:id="rId42"/>
    <p:sldId id="540" r:id="rId43"/>
    <p:sldId id="653" r:id="rId44"/>
    <p:sldId id="660" r:id="rId45"/>
    <p:sldId id="544" r:id="rId46"/>
    <p:sldId id="659" r:id="rId47"/>
    <p:sldId id="550" r:id="rId48"/>
    <p:sldId id="658" r:id="rId49"/>
    <p:sldId id="657" r:id="rId50"/>
    <p:sldId id="546" r:id="rId51"/>
    <p:sldId id="654" r:id="rId52"/>
    <p:sldId id="547" r:id="rId53"/>
    <p:sldId id="655" r:id="rId54"/>
    <p:sldId id="656" r:id="rId55"/>
    <p:sldId id="403" r:id="rId56"/>
    <p:sldId id="596" r:id="rId57"/>
    <p:sldId id="597" r:id="rId58"/>
    <p:sldId id="599" r:id="rId59"/>
    <p:sldId id="600" r:id="rId60"/>
    <p:sldId id="601" r:id="rId61"/>
    <p:sldId id="602" r:id="rId62"/>
    <p:sldId id="604" r:id="rId63"/>
    <p:sldId id="605" r:id="rId64"/>
    <p:sldId id="568" r:id="rId65"/>
    <p:sldId id="603" r:id="rId66"/>
    <p:sldId id="606" r:id="rId67"/>
    <p:sldId id="607" r:id="rId68"/>
    <p:sldId id="608" r:id="rId69"/>
    <p:sldId id="609" r:id="rId70"/>
    <p:sldId id="610" r:id="rId71"/>
    <p:sldId id="611" r:id="rId72"/>
    <p:sldId id="612" r:id="rId73"/>
    <p:sldId id="613" r:id="rId74"/>
    <p:sldId id="614" r:id="rId75"/>
    <p:sldId id="615" r:id="rId76"/>
    <p:sldId id="616" r:id="rId77"/>
    <p:sldId id="617" r:id="rId78"/>
    <p:sldId id="618" r:id="rId79"/>
    <p:sldId id="492" r:id="rId80"/>
    <p:sldId id="620" r:id="rId81"/>
    <p:sldId id="621" r:id="rId82"/>
    <p:sldId id="622" r:id="rId83"/>
    <p:sldId id="623" r:id="rId84"/>
    <p:sldId id="624" r:id="rId85"/>
    <p:sldId id="625" r:id="rId86"/>
    <p:sldId id="626" r:id="rId87"/>
    <p:sldId id="627" r:id="rId88"/>
    <p:sldId id="628" r:id="rId89"/>
    <p:sldId id="629" r:id="rId90"/>
    <p:sldId id="631" r:id="rId91"/>
    <p:sldId id="562" r:id="rId92"/>
    <p:sldId id="392" r:id="rId93"/>
    <p:sldId id="642" r:id="rId94"/>
    <p:sldId id="643" r:id="rId95"/>
    <p:sldId id="644" r:id="rId96"/>
    <p:sldId id="645" r:id="rId97"/>
    <p:sldId id="646" r:id="rId98"/>
    <p:sldId id="632" r:id="rId99"/>
    <p:sldId id="634" r:id="rId100"/>
    <p:sldId id="633" r:id="rId101"/>
    <p:sldId id="402" r:id="rId102"/>
    <p:sldId id="284" r:id="rId103"/>
    <p:sldId id="598" r:id="rId104"/>
    <p:sldId id="647" r:id="rId105"/>
    <p:sldId id="694" r:id="rId106"/>
    <p:sldId id="695" r:id="rId107"/>
    <p:sldId id="696" r:id="rId108"/>
    <p:sldId id="285" r:id="rId109"/>
    <p:sldId id="286" r:id="rId110"/>
  </p:sldIdLst>
  <p:sldSz cx="18288000" cy="10287000"/>
  <p:notesSz cx="18288000" cy="10287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94" autoAdjust="0"/>
    <p:restoredTop sz="94660"/>
  </p:normalViewPr>
  <p:slideViewPr>
    <p:cSldViewPr>
      <p:cViewPr varScale="1">
        <p:scale>
          <a:sx n="47" d="100"/>
          <a:sy n="47" d="100"/>
        </p:scale>
        <p:origin x="60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presProps" Target="presProps.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viewProps" Target="viewProp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tableStyles" Target="tableStyle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754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29229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08450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56315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3312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3043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21464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1575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17190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36194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78712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3169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95275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34717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85370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547635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460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488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41615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41487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64821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7782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708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2472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5691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18717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21384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66886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49005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05419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53681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63529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42091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95290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51842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68426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487266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39190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4806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3328899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14734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99159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64416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45110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30811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64411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905068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75338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79403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00404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741416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72919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141210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92528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543062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19872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164320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79165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019897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449027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395449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26470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480588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93779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808070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435989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62043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616582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066134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88599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217118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057542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70379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531197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18914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6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599"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685A3-697A-453A-8BC1-5E24E7CCE23A}"/>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FB78858-8F98-48C3-BBA7-A3602D5F6FE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a:extLst>
              <a:ext uri="{FF2B5EF4-FFF2-40B4-BE49-F238E27FC236}">
                <a16:creationId xmlns="" xmlns:a16="http://schemas.microsoft.com/office/drawing/2014/main" id="{45E75A9B-C16C-42C3-B81C-1FEF49642BE6}"/>
              </a:ext>
            </a:extLst>
          </p:cNvPr>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2F21B99-AEDD-48D2-9F4D-550F3DA65CE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a:extLst>
              <a:ext uri="{FF2B5EF4-FFF2-40B4-BE49-F238E27FC236}">
                <a16:creationId xmlns="" xmlns:a16="http://schemas.microsoft.com/office/drawing/2014/main" id="{A9893EA0-A290-44DC-AE88-DD54EEBEE4E0}"/>
              </a:ext>
            </a:extLst>
          </p:cNvPr>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832559B-6964-4671-9980-33F065EBC7E0}"/>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8" name="Footer Placeholder 7">
            <a:extLst>
              <a:ext uri="{FF2B5EF4-FFF2-40B4-BE49-F238E27FC236}">
                <a16:creationId xmlns="" xmlns:a16="http://schemas.microsoft.com/office/drawing/2014/main" id="{8EC444E5-FED4-45D8-81D7-B55BCAAC1A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C1596E9-219E-40AB-9F23-70491CE98197}"/>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70181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BD0BC1-F8BE-47C6-88BE-ADA9D80D6D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D9E43F90-F5CE-4AD9-B126-3DFB9C3E52FE}"/>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4" name="Footer Placeholder 3">
            <a:extLst>
              <a:ext uri="{FF2B5EF4-FFF2-40B4-BE49-F238E27FC236}">
                <a16:creationId xmlns="" xmlns:a16="http://schemas.microsoft.com/office/drawing/2014/main" id="{CA800BA8-27DC-49BB-B3B7-0530BB8ECF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20957D6A-C64E-4115-9AF7-1FD31A96DCC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825479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8F3586F-07C8-4608-85B6-AB62881E787B}"/>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3" name="Footer Placeholder 2">
            <a:extLst>
              <a:ext uri="{FF2B5EF4-FFF2-40B4-BE49-F238E27FC236}">
                <a16:creationId xmlns="" xmlns:a16="http://schemas.microsoft.com/office/drawing/2014/main" id="{9B0182E2-2AA1-4C89-8B03-2088C85087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7BFC639-DCC3-4B33-B0D3-98E52352F8B2}"/>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18580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D9AEA3-13F1-4F66-8487-132F3826A5CD}"/>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 xmlns:a16="http://schemas.microsoft.com/office/drawing/2014/main" id="{9B2D49E0-A031-45DF-847F-E289623E4AE1}"/>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7FFFFD0-CA5A-4047-8ACA-77F6FFED601F}"/>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8B75F570-310B-47EC-A1FB-8BCC27E3A815}"/>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6" name="Footer Placeholder 5">
            <a:extLst>
              <a:ext uri="{FF2B5EF4-FFF2-40B4-BE49-F238E27FC236}">
                <a16:creationId xmlns="" xmlns:a16="http://schemas.microsoft.com/office/drawing/2014/main" id="{49BF62F7-62E7-4D40-9C77-9CD91BB8E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3F95614-A18A-4230-BE54-84FBE60EF08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14170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19F9A9-D0F2-494C-B181-1562DC0BBC9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 xmlns:a16="http://schemas.microsoft.com/office/drawing/2014/main" id="{475A05EF-F455-48EF-AF02-9C64920474B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 xmlns:a16="http://schemas.microsoft.com/office/drawing/2014/main" id="{9D66B690-AB95-4E16-978E-255ABF3AFFF3}"/>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A7AD70A1-805B-4BFB-8554-8A6EF2A3070F}"/>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6" name="Footer Placeholder 5">
            <a:extLst>
              <a:ext uri="{FF2B5EF4-FFF2-40B4-BE49-F238E27FC236}">
                <a16:creationId xmlns="" xmlns:a16="http://schemas.microsoft.com/office/drawing/2014/main" id="{E78361B3-3504-4656-92BD-04F40F4D3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BA4BBF0-7698-46F5-B3DB-62DE39E0C57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91386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862561-5B1D-48A6-B96B-B5532C4BD1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616BAE1-B3EC-4E21-B6BA-D78221C23A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5BB9AF5-4B1D-4EAE-B53E-9A8711F507D0}"/>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3CB4DDA7-23E7-4726-B535-C163BC9EA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958FD0-12AD-4E2F-9404-7C851EF9E9F4}"/>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596271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71CDCBF-CCD4-4473-92E0-6E8C528157D9}"/>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F99A011-B090-428D-86B5-DE9CC3455813}"/>
              </a:ext>
            </a:extLst>
          </p:cNvPr>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14A2896-3BB6-4664-94DB-620D736D6630}"/>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AE85100A-B5AF-4549-B065-D005E8A48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1333557-EA4C-453E-835E-712CFCFB61E6}"/>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4033727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smtClean="0">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smtClean="0">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smtClean="0">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smtClean="0">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smtClean="0">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03362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61311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0964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smtClean="0">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smtClean="0">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smtClean="0">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59090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20138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22327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081669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622129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69771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30088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5405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3263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69600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2" cstate="print"/>
            <a:stretch>
              <a:fillRect/>
            </a:stretch>
          </a:blipFill>
        </p:spPr>
        <p:txBody>
          <a:bodyPr wrap="square" lIns="0" tIns="0" rIns="0" bIns="0" rtlCol="0"/>
          <a:lstStyle/>
          <a:p>
            <a:endParaRPr/>
          </a:p>
        </p:txBody>
      </p:sp>
      <p:sp>
        <p:nvSpPr>
          <p:cNvPr id="23" name="bk object 23"/>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p>
        </p:txBody>
      </p:sp>
      <p:sp>
        <p:nvSpPr>
          <p:cNvPr id="24" name="bk object 24"/>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p>
        </p:txBody>
      </p:sp>
      <p:sp>
        <p:nvSpPr>
          <p:cNvPr id="25" name="bk object 25"/>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19"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75215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190843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369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862212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028686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97879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137781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617310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210997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52757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38049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656462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479007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324650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292134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181420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64013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2" name="Holder 2"/>
          <p:cNvSpPr>
            <a:spLocks noGrp="1"/>
          </p:cNvSpPr>
          <p:nvPr>
            <p:ph type="ctrTitle"/>
          </p:nvPr>
        </p:nvSpPr>
        <p:spPr>
          <a:xfrm>
            <a:off x="942034" y="648106"/>
            <a:ext cx="16403928"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1"/>
            <a:ext cx="12801600" cy="2077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408063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6258815" y="4581397"/>
            <a:ext cx="577037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575302" y="4337457"/>
            <a:ext cx="11137392" cy="415498"/>
          </a:xfrm>
        </p:spPr>
        <p:txBody>
          <a:bodyPr lIns="0" tIns="0" rIns="0" bIns="0"/>
          <a:lstStyle>
            <a:lvl1pPr>
              <a:defRPr sz="27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866975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6258815" y="4581397"/>
            <a:ext cx="577037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077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077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41433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258815" y="4581397"/>
            <a:ext cx="577037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961263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535609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2" name="Holder 2"/>
          <p:cNvSpPr>
            <a:spLocks noGrp="1"/>
          </p:cNvSpPr>
          <p:nvPr>
            <p:ph type="ctrTitle"/>
          </p:nvPr>
        </p:nvSpPr>
        <p:spPr>
          <a:xfrm>
            <a:off x="942034" y="648106"/>
            <a:ext cx="16403928"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1"/>
            <a:ext cx="12801600" cy="2077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811179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6258815" y="4581397"/>
            <a:ext cx="577037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575302" y="4337457"/>
            <a:ext cx="11137392" cy="415498"/>
          </a:xfrm>
        </p:spPr>
        <p:txBody>
          <a:bodyPr lIns="0" tIns="0" rIns="0" bIns="0"/>
          <a:lstStyle>
            <a:lvl1pPr>
              <a:defRPr sz="27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23298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6258815" y="4581397"/>
            <a:ext cx="577037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077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077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26632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258815" y="4581397"/>
            <a:ext cx="577037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12854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842448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48275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143880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42893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BDCDD1-0CAC-42BB-9B8A-01F68CA6907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 xmlns:a16="http://schemas.microsoft.com/office/drawing/2014/main" id="{BF9D747F-5247-48FD-AED4-8435185FF49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 xmlns:a16="http://schemas.microsoft.com/office/drawing/2014/main" id="{5B6BD2EE-B89D-44DF-8D63-03457A015591}"/>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B35979F3-D6CD-4B13-8BBD-F30B2EBDE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843C1B9-9CFC-447F-8024-7653A00DFE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934365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493537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55186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D93C69-1C2E-40A2-B4F1-A020574186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018F585-2BC0-4D51-BD9D-937C756C52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4AA6322-1540-4DB9-A8AA-5DA3F308FF81}"/>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A148ABBB-ACE5-49F0-B819-B64694611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BA22645-7A7D-44E4-86B6-9F640407E0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263181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CBCD35-52F3-41E5-8941-25560449F74E}"/>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 xmlns:a16="http://schemas.microsoft.com/office/drawing/2014/main" id="{B1F5A95E-CE6E-4673-8A48-30747D2F59F3}"/>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A7CAEBC-6189-4466-93B2-B86F8E0B29EB}"/>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2322AADF-9D80-4DF0-97FA-9C9429D06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4961927-EE1B-4DCC-BE06-57855281FBB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61798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8A9973-5B66-4545-8318-E3198E4AB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F017B07-64B5-4EBA-9B48-3A3B9A65E906}"/>
              </a:ext>
            </a:extLst>
          </p:cNvPr>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4497318-5293-47E4-B541-34B23A8B89B5}"/>
              </a:ext>
            </a:extLst>
          </p:cNvPr>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8FB4EEFC-2D84-4715-8AED-51AA7761EABD}"/>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6" name="Footer Placeholder 5">
            <a:extLst>
              <a:ext uri="{FF2B5EF4-FFF2-40B4-BE49-F238E27FC236}">
                <a16:creationId xmlns="" xmlns:a16="http://schemas.microsoft.com/office/drawing/2014/main" id="{679C48CF-BE06-4023-8BB9-B443776BC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2950B02-BDA0-4B7D-AF41-6F3EA37BA19D}"/>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850790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7.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10.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11.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6.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7.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8.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7.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9.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937669" y="822088"/>
            <a:ext cx="16412660" cy="737869"/>
          </a:xfrm>
          <a:prstGeom prst="rect">
            <a:avLst/>
          </a:prstGeom>
        </p:spPr>
        <p:txBody>
          <a:bodyPr wrap="square" lIns="0" tIns="0" rIns="0" bIns="0">
            <a:spAutoFit/>
          </a:bodyPr>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a:xfrm>
            <a:off x="927100" y="2173615"/>
            <a:ext cx="16433800" cy="41916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304277" y="9805669"/>
            <a:ext cx="5665469" cy="236220"/>
          </a:xfrm>
          <a:prstGeom prst="rect">
            <a:avLst/>
          </a:prstGeom>
        </p:spPr>
        <p:txBody>
          <a:bodyPr wrap="square" lIns="0" tIns="0" rIns="0" bIns="0">
            <a:spAutoFit/>
          </a:bodyPr>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6" name="Holder 6"/>
          <p:cNvSpPr>
            <a:spLocks noGrp="1"/>
          </p:cNvSpPr>
          <p:nvPr>
            <p:ph type="sldNum" sz="quarter" idx="7"/>
          </p:nvPr>
        </p:nvSpPr>
        <p:spPr>
          <a:xfrm>
            <a:off x="13167360"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6258815" y="4581397"/>
            <a:ext cx="577037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3575302" y="4337457"/>
            <a:ext cx="11137392" cy="207749"/>
          </a:xfrm>
          <a:prstGeom prst="rect">
            <a:avLst/>
          </a:prstGeom>
        </p:spPr>
        <p:txBody>
          <a:bodyPr wrap="square" lIns="0" tIns="0" rIns="0" bIns="0">
            <a:spAutoFit/>
          </a:bodyPr>
          <a:lstStyle>
            <a:lvl1pPr>
              <a:defRPr sz="135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9" y="9792969"/>
            <a:ext cx="572135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8808564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40335" y="9795409"/>
            <a:ext cx="573913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8096011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0AB77DC-3CB5-4153-B201-7E308B56A988}"/>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B964A8-3CC6-47D8-9BD3-AAB27447E051}"/>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E0DC69B-B29A-4EB1-AA79-FD24961C16A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AF79B8DB-A1D8-4EFB-9F93-D4C48C86117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7A96E013-AC8D-42E6-94E6-A55396984934}"/>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5CD9CE2A-4182-4EBF-8AD5-701BA0DCADB1}" type="slidenum">
              <a:rPr lang="en-US" smtClean="0"/>
              <a:t>‹#›</a:t>
            </a:fld>
            <a:endParaRPr lang="en-US"/>
          </a:p>
        </p:txBody>
      </p:sp>
    </p:spTree>
    <p:extLst>
      <p:ext uri="{BB962C8B-B14F-4D97-AF65-F5344CB8AC3E}">
        <p14:creationId xmlns:p14="http://schemas.microsoft.com/office/powerpoint/2010/main" val="24592431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smtClean="0">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smtClean="0">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smtClean="0">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3367878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45052661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5036542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5604270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0682425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5362195" y="4472839"/>
            <a:ext cx="756361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689099" y="2033269"/>
            <a:ext cx="1290980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263628" y="9793579"/>
            <a:ext cx="572008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6062753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6258815" y="4581397"/>
            <a:ext cx="577037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3575302" y="4337457"/>
            <a:ext cx="11137392" cy="207749"/>
          </a:xfrm>
          <a:prstGeom prst="rect">
            <a:avLst/>
          </a:prstGeom>
        </p:spPr>
        <p:txBody>
          <a:bodyPr wrap="square" lIns="0" tIns="0" rIns="0" bIns="0">
            <a:spAutoFit/>
          </a:bodyPr>
          <a:lstStyle>
            <a:lvl1pPr>
              <a:defRPr sz="135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9" y="9792969"/>
            <a:ext cx="572135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1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1192895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4.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38.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hyperlink" Target="https://passwordsgenerator.net/sha256-hash-generator/"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39.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38.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38.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8.xml"/><Relationship Id="rId5" Type="http://schemas.openxmlformats.org/officeDocument/2006/relationships/image" Target="../media/image6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image" Target="../media/image63.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64.jpeg"/><Relationship Id="rId5" Type="http://schemas.openxmlformats.org/officeDocument/2006/relationships/hyperlink" Target="http://royalforkblog.github.io/2014/09/04/ecc/" TargetMode="Externa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hyperlink" Target="https://www.schneier.com/blog/archives/2009/09/the_doghouse_cr.html"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65.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67.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68.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69.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70.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image" Target="../media/image72.jp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image" Target="../media/image72.jpg"/><Relationship Id="rId5" Type="http://schemas.openxmlformats.org/officeDocument/2006/relationships/image" Target="../media/image73.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3.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14.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3.png"/><Relationship Id="rId9" Type="http://schemas.openxmlformats.org/officeDocument/2006/relationships/image" Target="../media/image79.png"/><Relationship Id="rId1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4.png"/><Relationship Id="rId7"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48.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3.png"/><Relationship Id="rId9"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48.xml"/><Relationship Id="rId6" Type="http://schemas.openxmlformats.org/officeDocument/2006/relationships/image" Target="../media/image97.jp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3.png"/><Relationship Id="rId9" Type="http://schemas.openxmlformats.org/officeDocument/2006/relationships/image" Target="../media/image100.png"/></Relationships>
</file>

<file path=ppt/slides/_rels/slide6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4.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48.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3.png"/><Relationship Id="rId9"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48.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48.xml"/><Relationship Id="rId5" Type="http://schemas.openxmlformats.org/officeDocument/2006/relationships/image" Target="../media/image112.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48.xml"/><Relationship Id="rId5" Type="http://schemas.openxmlformats.org/officeDocument/2006/relationships/image" Target="../media/image113.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48.xml"/><Relationship Id="rId5" Type="http://schemas.openxmlformats.org/officeDocument/2006/relationships/image" Target="../media/image114.jp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48.xml"/><Relationship Id="rId5" Type="http://schemas.openxmlformats.org/officeDocument/2006/relationships/image" Target="../media/image115.jp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48.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48.xml"/><Relationship Id="rId5" Type="http://schemas.openxmlformats.org/officeDocument/2006/relationships/image" Target="../media/image116.jp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48.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4.png"/><Relationship Id="rId7"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3.png"/><Relationship Id="rId9" Type="http://schemas.openxmlformats.org/officeDocument/2006/relationships/image" Target="../media/image122.png"/></Relationships>
</file>

<file path=ppt/slides/_rels/slide7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4.png"/><Relationship Id="rId7"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48.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3.png"/><Relationship Id="rId9" Type="http://schemas.openxmlformats.org/officeDocument/2006/relationships/image" Target="../media/image129.png"/></Relationships>
</file>

<file path=ppt/slides/_rels/slide7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4.png"/><Relationship Id="rId7" Type="http://schemas.openxmlformats.org/officeDocument/2006/relationships/image" Target="../media/image133.jpg"/><Relationship Id="rId2" Type="http://schemas.openxmlformats.org/officeDocument/2006/relationships/notesSlide" Target="../notesSlides/notesSlide49.xml"/><Relationship Id="rId1" Type="http://schemas.openxmlformats.org/officeDocument/2006/relationships/slideLayout" Target="../slideLayouts/slideLayout48.xml"/><Relationship Id="rId6" Type="http://schemas.openxmlformats.org/officeDocument/2006/relationships/image" Target="../media/image132.jpg"/><Relationship Id="rId5" Type="http://schemas.openxmlformats.org/officeDocument/2006/relationships/image" Target="../media/image131.jp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4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4.png"/><Relationship Id="rId7" Type="http://schemas.openxmlformats.org/officeDocument/2006/relationships/image" Target="../media/image139.png"/><Relationship Id="rId2" Type="http://schemas.openxmlformats.org/officeDocument/2006/relationships/notesSlide" Target="../notesSlides/notesSlide51.xml"/><Relationship Id="rId1" Type="http://schemas.openxmlformats.org/officeDocument/2006/relationships/slideLayout" Target="../slideLayouts/slideLayout4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3.png"/><Relationship Id="rId9" Type="http://schemas.openxmlformats.org/officeDocument/2006/relationships/image" Target="../media/image141.pn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48.xml"/><Relationship Id="rId5" Type="http://schemas.openxmlformats.org/officeDocument/2006/relationships/image" Target="../media/image142.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png"/><Relationship Id="rId7" Type="http://schemas.openxmlformats.org/officeDocument/2006/relationships/image" Target="../media/image145.png"/><Relationship Id="rId2" Type="http://schemas.openxmlformats.org/officeDocument/2006/relationships/notesSlide" Target="../notesSlides/notesSlide53.xml"/><Relationship Id="rId1" Type="http://schemas.openxmlformats.org/officeDocument/2006/relationships/slideLayout" Target="../slideLayouts/slideLayout53.xml"/><Relationship Id="rId6" Type="http://schemas.openxmlformats.org/officeDocument/2006/relationships/image" Target="../media/image144.png"/><Relationship Id="rId5" Type="http://schemas.openxmlformats.org/officeDocument/2006/relationships/image" Target="../media/image143.jp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8" Type="http://schemas.openxmlformats.org/officeDocument/2006/relationships/hyperlink" Target="https://coinde.sk/1NI4ulZ" TargetMode="External"/><Relationship Id="rId3" Type="http://schemas.openxmlformats.org/officeDocument/2006/relationships/image" Target="../media/image14.png"/><Relationship Id="rId7" Type="http://schemas.openxmlformats.org/officeDocument/2006/relationships/hyperlink" Target="https://coinde.sk/1MOD1S7" TargetMode="External"/><Relationship Id="rId2" Type="http://schemas.openxmlformats.org/officeDocument/2006/relationships/notesSlide" Target="../notesSlides/notesSlide54.xml"/><Relationship Id="rId1" Type="http://schemas.openxmlformats.org/officeDocument/2006/relationships/slideLayout" Target="../slideLayouts/slideLayout53.xml"/><Relationship Id="rId6" Type="http://schemas.openxmlformats.org/officeDocument/2006/relationships/hyperlink" Target="https://coinde.sk/1QlY6Bh" TargetMode="External"/><Relationship Id="rId11" Type="http://schemas.openxmlformats.org/officeDocument/2006/relationships/hyperlink" Target="https://purse.io/" TargetMode="External"/><Relationship Id="rId5" Type="http://schemas.openxmlformats.org/officeDocument/2006/relationships/hyperlink" Target="https://coinde.sk/1KJM4D6" TargetMode="External"/><Relationship Id="rId10" Type="http://schemas.openxmlformats.org/officeDocument/2006/relationships/hyperlink" Target="https://www.coindesk.com/review-brawker-lets-buy-almost-anything-bitcoin/" TargetMode="External"/><Relationship Id="rId4" Type="http://schemas.openxmlformats.org/officeDocument/2006/relationships/image" Target="../media/image3.png"/><Relationship Id="rId9" Type="http://schemas.openxmlformats.org/officeDocument/2006/relationships/hyperlink" Target="https://www.coindesk.com/information/buy-bitcoin-uk/"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5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www.insurancejournal.com/news/international/2017/02/06/440629.htm"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hyperlink" Target="http://energyweb.org/" TargetMode="External"/><Relationship Id="rId5" Type="http://schemas.openxmlformats.org/officeDocument/2006/relationships/hyperlink" Target="http://r3cev.com/" TargetMode="Externa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53.xml"/><Relationship Id="rId6" Type="http://schemas.openxmlformats.org/officeDocument/2006/relationships/image" Target="../media/image148.jpg"/><Relationship Id="rId5" Type="http://schemas.openxmlformats.org/officeDocument/2006/relationships/image" Target="../media/image147.jp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9.jpeg"/></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150.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151.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3.xml"/><Relationship Id="rId5" Type="http://schemas.openxmlformats.org/officeDocument/2006/relationships/image" Target="../media/image152.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153.jp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3.xml"/><Relationship Id="rId5" Type="http://schemas.openxmlformats.org/officeDocument/2006/relationships/image" Target="../media/image15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4.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64.xml"/><Relationship Id="rId1" Type="http://schemas.openxmlformats.org/officeDocument/2006/relationships/slideLayout" Target="../slideLayouts/slideLayout23.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4" Type="http://schemas.openxmlformats.org/officeDocument/2006/relationships/image" Target="../media/image3.png"/><Relationship Id="rId9" Type="http://schemas.openxmlformats.org/officeDocument/2006/relationships/image" Target="../media/image159.png"/><Relationship Id="rId14" Type="http://schemas.openxmlformats.org/officeDocument/2006/relationships/image" Target="../media/image164.png"/></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23.xml"/><Relationship Id="rId5" Type="http://schemas.openxmlformats.org/officeDocument/2006/relationships/image" Target="../media/image16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67.jpe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jpe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92.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9.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18.xml"/><Relationship Id="rId5" Type="http://schemas.openxmlformats.org/officeDocument/2006/relationships/image" Target="../media/image176.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177.jp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25D056B0-1148-46FD-B021-C26257C1023A}"/>
              </a:ext>
            </a:extLst>
          </p:cNvPr>
          <p:cNvSpPr>
            <a:spLocks noGrp="1"/>
          </p:cNvSpPr>
          <p:nvPr>
            <p:ph type="subTitle" idx="1"/>
          </p:nvPr>
        </p:nvSpPr>
        <p:spPr>
          <a:xfrm>
            <a:off x="0" y="0"/>
            <a:ext cx="18288000" cy="10287000"/>
          </a:xfrm>
          <a:solidFill>
            <a:schemeClr val="accent4"/>
          </a:solidFill>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1980975" y="8233941"/>
            <a:ext cx="13716000" cy="1173955"/>
          </a:xfrm>
        </p:spPr>
        <p:txBody>
          <a:bodyPr>
            <a:normAutofit/>
          </a:bodyPr>
          <a:lstStyle/>
          <a:p>
            <a:pPr defTabSz="914400">
              <a:lnSpc>
                <a:spcPct val="100000"/>
              </a:lnSpc>
            </a:pPr>
            <a:r>
              <a:rPr lang="en-IN" sz="6600" b="1" spc="-5" dirty="0" smtClean="0">
                <a:solidFill>
                  <a:srgbClr val="FFFFFF"/>
                </a:solidFill>
                <a:latin typeface="Trebuchet MS" panose="020B0603020202020204" pitchFamily="34" charset="0"/>
                <a:ea typeface="+mn-ea"/>
                <a:cs typeface="Calibri"/>
              </a:rPr>
              <a:t>Delving in </a:t>
            </a:r>
            <a:r>
              <a:rPr lang="en-IN" sz="6600" b="1" spc="-5" dirty="0">
                <a:solidFill>
                  <a:srgbClr val="FFFFFF"/>
                </a:solidFill>
                <a:latin typeface="Trebuchet MS" panose="020B0603020202020204" pitchFamily="34" charset="0"/>
                <a:ea typeface="+mn-ea"/>
                <a:cs typeface="Calibri"/>
              </a:rPr>
              <a:t>to Blockchain</a:t>
            </a: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512" y="-1"/>
            <a:ext cx="18324512" cy="7413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13105951" y="-2"/>
            <a:ext cx="5182049" cy="829128"/>
          </a:xfrm>
          <a:prstGeom prst="rect">
            <a:avLst/>
          </a:prstGeom>
        </p:spPr>
      </p:pic>
      <p:sp>
        <p:nvSpPr>
          <p:cNvPr id="6" name="Rectangle 173"/>
          <p:cNvSpPr>
            <a:spLocks noChangeArrowheads="1"/>
          </p:cNvSpPr>
          <p:nvPr/>
        </p:nvSpPr>
        <p:spPr bwMode="auto">
          <a:xfrm>
            <a:off x="-56832" y="6895258"/>
            <a:ext cx="69135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90000"/>
              </a:lnSpc>
              <a:spcBef>
                <a:spcPct val="20000"/>
              </a:spcBef>
              <a:defRPr/>
            </a:pPr>
            <a:r>
              <a:rPr lang="en-IN" sz="3000" b="1" dirty="0">
                <a:solidFill>
                  <a:schemeClr val="accent4">
                    <a:lumMod val="65000"/>
                    <a:lumOff val="35000"/>
                  </a:schemeClr>
                </a:solidFill>
                <a:cs typeface="Arial" charset="0"/>
              </a:rPr>
              <a:t>Technology of Trust</a:t>
            </a:r>
            <a:endParaRPr lang="es-ES" sz="3000" b="1" dirty="0">
              <a:solidFill>
                <a:schemeClr val="accent4">
                  <a:lumMod val="65000"/>
                  <a:lumOff val="35000"/>
                </a:schemeClr>
              </a:solidFill>
              <a:cs typeface="Arial" charset="0"/>
            </a:endParaRPr>
          </a:p>
        </p:txBody>
      </p:sp>
      <p:sp>
        <p:nvSpPr>
          <p:cNvPr id="2" name="Rectangle 1"/>
          <p:cNvSpPr/>
          <p:nvPr/>
        </p:nvSpPr>
        <p:spPr>
          <a:xfrm>
            <a:off x="15727455" y="6292066"/>
            <a:ext cx="2286449" cy="1107996"/>
          </a:xfrm>
          <a:prstGeom prst="rect">
            <a:avLst/>
          </a:prstGeom>
        </p:spPr>
        <p:txBody>
          <a:bodyPr wrap="square">
            <a:spAutoFit/>
          </a:bodyPr>
          <a:lstStyle/>
          <a:p>
            <a:r>
              <a:rPr lang="en-US" sz="6600" b="1" dirty="0">
                <a:ln w="9525" cap="rnd" cmpd="sng" algn="ctr">
                  <a:solidFill>
                    <a:srgbClr val="ED7D31"/>
                  </a:solidFill>
                  <a:prstDash val="solid"/>
                  <a:bevel/>
                </a:ln>
                <a:solidFill>
                  <a:schemeClr val="bg1"/>
                </a:solidFill>
                <a:effectLst>
                  <a:outerShdw blurRad="50800" dist="38100" dir="2700000" algn="tl">
                    <a:srgbClr val="000000">
                      <a:alpha val="40000"/>
                    </a:srgbClr>
                  </a:outerShdw>
                </a:effectLst>
                <a:latin typeface="Brush Script MT" panose="03060802040406070304" pitchFamily="66" charset="0"/>
                <a:ea typeface="Calibri" panose="020F0502020204030204" pitchFamily="34" charset="0"/>
                <a:cs typeface="Times New Roman" panose="02020603050405020304" pitchFamily="18" charset="0"/>
              </a:rPr>
              <a:t>Sriram</a:t>
            </a:r>
            <a:endParaRPr lang="en-IN" sz="6600" dirty="0">
              <a:solidFill>
                <a:schemeClr val="bg1"/>
              </a:solidFill>
            </a:endParaRPr>
          </a:p>
        </p:txBody>
      </p:sp>
      <p:pic>
        <p:nvPicPr>
          <p:cNvPr id="8" name="Picture 7"/>
          <p:cNvPicPr>
            <a:picLocks noChangeAspect="1"/>
          </p:cNvPicPr>
          <p:nvPr/>
        </p:nvPicPr>
        <p:blipFill>
          <a:blip r:embed="rId4"/>
          <a:stretch>
            <a:fillRect/>
          </a:stretch>
        </p:blipFill>
        <p:spPr>
          <a:xfrm>
            <a:off x="15194011" y="8216161"/>
            <a:ext cx="1798476" cy="1798476"/>
          </a:xfrm>
          <a:prstGeom prst="rect">
            <a:avLst/>
          </a:prstGeom>
        </p:spPr>
      </p:pic>
    </p:spTree>
    <p:extLst>
      <p:ext uri="{BB962C8B-B14F-4D97-AF65-F5344CB8AC3E}">
        <p14:creationId xmlns:p14="http://schemas.microsoft.com/office/powerpoint/2010/main" val="3086693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p>
        </p:txBody>
      </p:sp>
      <p:sp>
        <p:nvSpPr>
          <p:cNvPr id="6" name="object 6"/>
          <p:cNvSpPr txBox="1">
            <a:spLocks noGrp="1"/>
          </p:cNvSpPr>
          <p:nvPr>
            <p:ph type="title"/>
          </p:nvPr>
        </p:nvSpPr>
        <p:spPr>
          <a:xfrm>
            <a:off x="937666" y="644093"/>
            <a:ext cx="12418060"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Comparing Public </a:t>
            </a:r>
            <a:r>
              <a:rPr sz="5600" dirty="0">
                <a:solidFill>
                  <a:srgbClr val="095A82"/>
                </a:solidFill>
              </a:rPr>
              <a:t>And </a:t>
            </a:r>
            <a:r>
              <a:rPr sz="5600" spc="-5" dirty="0">
                <a:solidFill>
                  <a:srgbClr val="095A82"/>
                </a:solidFill>
              </a:rPr>
              <a:t>Private</a:t>
            </a:r>
            <a:r>
              <a:rPr sz="5600" spc="-185" dirty="0">
                <a:solidFill>
                  <a:srgbClr val="095A82"/>
                </a:solidFill>
              </a:rPr>
              <a:t> </a:t>
            </a:r>
            <a:r>
              <a:rPr sz="5600" dirty="0">
                <a:solidFill>
                  <a:srgbClr val="095A82"/>
                </a:solidFill>
              </a:rPr>
              <a:t>Blockchains</a:t>
            </a:r>
            <a:endParaRPr sz="5600" dirty="0"/>
          </a:p>
        </p:txBody>
      </p:sp>
      <p:sp>
        <p:nvSpPr>
          <p:cNvPr id="7" name="object 7"/>
          <p:cNvSpPr/>
          <p:nvPr/>
        </p:nvSpPr>
        <p:spPr>
          <a:xfrm>
            <a:off x="2814827" y="1432560"/>
            <a:ext cx="12597384" cy="815492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827270" y="8817102"/>
            <a:ext cx="2880360" cy="576580"/>
          </a:xfrm>
          <a:custGeom>
            <a:avLst/>
            <a:gdLst/>
            <a:ahLst/>
            <a:cxnLst/>
            <a:rect l="l" t="t" r="r" b="b"/>
            <a:pathLst>
              <a:path w="2880359" h="576579">
                <a:moveTo>
                  <a:pt x="0" y="576072"/>
                </a:moveTo>
                <a:lnTo>
                  <a:pt x="2880360" y="576072"/>
                </a:lnTo>
                <a:lnTo>
                  <a:pt x="2880360" y="0"/>
                </a:lnTo>
                <a:lnTo>
                  <a:pt x="0" y="0"/>
                </a:lnTo>
                <a:lnTo>
                  <a:pt x="0" y="576072"/>
                </a:lnTo>
                <a:close/>
              </a:path>
            </a:pathLst>
          </a:custGeom>
          <a:solidFill>
            <a:srgbClr val="FFFFFF"/>
          </a:solidFill>
        </p:spPr>
        <p:txBody>
          <a:bodyPr wrap="square" lIns="0" tIns="0" rIns="0" bIns="0" rtlCol="0"/>
          <a:lstStyle/>
          <a:p>
            <a:endParaRPr/>
          </a:p>
        </p:txBody>
      </p:sp>
      <p:sp>
        <p:nvSpPr>
          <p:cNvPr id="9" name="object 9"/>
          <p:cNvSpPr/>
          <p:nvPr/>
        </p:nvSpPr>
        <p:spPr>
          <a:xfrm>
            <a:off x="4827270" y="8817102"/>
            <a:ext cx="2880360" cy="576580"/>
          </a:xfrm>
          <a:custGeom>
            <a:avLst/>
            <a:gdLst/>
            <a:ahLst/>
            <a:cxnLst/>
            <a:rect l="l" t="t" r="r" b="b"/>
            <a:pathLst>
              <a:path w="2880359" h="576579">
                <a:moveTo>
                  <a:pt x="0" y="576072"/>
                </a:moveTo>
                <a:lnTo>
                  <a:pt x="2880360" y="576072"/>
                </a:lnTo>
                <a:lnTo>
                  <a:pt x="2880360" y="0"/>
                </a:lnTo>
                <a:lnTo>
                  <a:pt x="0" y="0"/>
                </a:lnTo>
                <a:lnTo>
                  <a:pt x="0" y="576072"/>
                </a:lnTo>
                <a:close/>
              </a:path>
            </a:pathLst>
          </a:custGeom>
          <a:ln w="28956">
            <a:solidFill>
              <a:srgbClr val="FFFFFF"/>
            </a:solidFill>
          </a:ln>
        </p:spPr>
        <p:txBody>
          <a:bodyPr wrap="square" lIns="0" tIns="0" rIns="0" bIns="0" rtlCol="0"/>
          <a:lstStyle/>
          <a:p>
            <a:endParaRPr/>
          </a:p>
        </p:txBody>
      </p:sp>
      <p:sp>
        <p:nvSpPr>
          <p:cNvPr id="10" name="object 10"/>
          <p:cNvSpPr txBox="1"/>
          <p:nvPr/>
        </p:nvSpPr>
        <p:spPr>
          <a:xfrm>
            <a:off x="4827270" y="8825585"/>
            <a:ext cx="2880360" cy="483234"/>
          </a:xfrm>
          <a:prstGeom prst="rect">
            <a:avLst/>
          </a:prstGeom>
        </p:spPr>
        <p:txBody>
          <a:bodyPr vert="horz" wrap="square" lIns="0" tIns="12700" rIns="0" bIns="0" rtlCol="0">
            <a:spAutoFit/>
          </a:bodyPr>
          <a:lstStyle/>
          <a:p>
            <a:pPr marL="115570">
              <a:lnSpc>
                <a:spcPct val="100000"/>
              </a:lnSpc>
              <a:spcBef>
                <a:spcPts val="100"/>
              </a:spcBef>
            </a:pPr>
            <a:r>
              <a:rPr sz="3000" spc="-5" dirty="0">
                <a:solidFill>
                  <a:srgbClr val="3E4A61"/>
                </a:solidFill>
                <a:latin typeface="Calibri"/>
                <a:cs typeface="Calibri"/>
              </a:rPr>
              <a:t>Un-permissioned</a:t>
            </a:r>
            <a:endParaRPr sz="3000">
              <a:latin typeface="Calibri"/>
              <a:cs typeface="Calibri"/>
            </a:endParaRPr>
          </a:p>
        </p:txBody>
      </p:sp>
      <p:sp>
        <p:nvSpPr>
          <p:cNvPr id="11" name="object 11"/>
          <p:cNvSpPr/>
          <p:nvPr/>
        </p:nvSpPr>
        <p:spPr>
          <a:xfrm>
            <a:off x="12604242" y="8881109"/>
            <a:ext cx="2380615" cy="394970"/>
          </a:xfrm>
          <a:custGeom>
            <a:avLst/>
            <a:gdLst/>
            <a:ahLst/>
            <a:cxnLst/>
            <a:rect l="l" t="t" r="r" b="b"/>
            <a:pathLst>
              <a:path w="2380615" h="394970">
                <a:moveTo>
                  <a:pt x="0" y="394716"/>
                </a:moveTo>
                <a:lnTo>
                  <a:pt x="2380488" y="394716"/>
                </a:lnTo>
                <a:lnTo>
                  <a:pt x="2380488" y="0"/>
                </a:lnTo>
                <a:lnTo>
                  <a:pt x="0" y="0"/>
                </a:lnTo>
                <a:lnTo>
                  <a:pt x="0" y="394716"/>
                </a:lnTo>
                <a:close/>
              </a:path>
            </a:pathLst>
          </a:custGeom>
          <a:solidFill>
            <a:srgbClr val="FFFFFF"/>
          </a:solidFill>
        </p:spPr>
        <p:txBody>
          <a:bodyPr wrap="square" lIns="0" tIns="0" rIns="0" bIns="0" rtlCol="0"/>
          <a:lstStyle/>
          <a:p>
            <a:endParaRPr/>
          </a:p>
        </p:txBody>
      </p:sp>
      <p:sp>
        <p:nvSpPr>
          <p:cNvPr id="12" name="object 12"/>
          <p:cNvSpPr/>
          <p:nvPr/>
        </p:nvSpPr>
        <p:spPr>
          <a:xfrm>
            <a:off x="12604242" y="8881109"/>
            <a:ext cx="2380615" cy="394970"/>
          </a:xfrm>
          <a:custGeom>
            <a:avLst/>
            <a:gdLst/>
            <a:ahLst/>
            <a:cxnLst/>
            <a:rect l="l" t="t" r="r" b="b"/>
            <a:pathLst>
              <a:path w="2380615" h="394970">
                <a:moveTo>
                  <a:pt x="0" y="394716"/>
                </a:moveTo>
                <a:lnTo>
                  <a:pt x="2380488" y="394716"/>
                </a:lnTo>
                <a:lnTo>
                  <a:pt x="2380488" y="0"/>
                </a:lnTo>
                <a:lnTo>
                  <a:pt x="0" y="0"/>
                </a:lnTo>
                <a:lnTo>
                  <a:pt x="0" y="394716"/>
                </a:lnTo>
                <a:close/>
              </a:path>
            </a:pathLst>
          </a:custGeom>
          <a:ln w="28956">
            <a:solidFill>
              <a:srgbClr val="FFFFFF"/>
            </a:solidFill>
          </a:ln>
        </p:spPr>
        <p:txBody>
          <a:bodyPr wrap="square" lIns="0" tIns="0" rIns="0" bIns="0" rtlCol="0"/>
          <a:lstStyle/>
          <a:p>
            <a:endParaRPr/>
          </a:p>
        </p:txBody>
      </p:sp>
      <p:sp>
        <p:nvSpPr>
          <p:cNvPr id="13" name="object 13"/>
          <p:cNvSpPr txBox="1"/>
          <p:nvPr/>
        </p:nvSpPr>
        <p:spPr>
          <a:xfrm>
            <a:off x="12604242" y="8813089"/>
            <a:ext cx="2380615" cy="483234"/>
          </a:xfrm>
          <a:prstGeom prst="rect">
            <a:avLst/>
          </a:prstGeom>
        </p:spPr>
        <p:txBody>
          <a:bodyPr vert="horz" wrap="square" lIns="0" tIns="12700" rIns="0" bIns="0" rtlCol="0">
            <a:spAutoFit/>
          </a:bodyPr>
          <a:lstStyle/>
          <a:p>
            <a:pPr marL="151130">
              <a:lnSpc>
                <a:spcPct val="100000"/>
              </a:lnSpc>
              <a:spcBef>
                <a:spcPts val="100"/>
              </a:spcBef>
            </a:pPr>
            <a:r>
              <a:rPr sz="3000" spc="-10" dirty="0">
                <a:solidFill>
                  <a:srgbClr val="3E4A61"/>
                </a:solidFill>
                <a:latin typeface="Calibri"/>
                <a:cs typeface="Calibri"/>
              </a:rPr>
              <a:t>Permissioned</a:t>
            </a:r>
            <a:endParaRPr sz="3000">
              <a:latin typeface="Calibri"/>
              <a:cs typeface="Calibri"/>
            </a:endParaRPr>
          </a:p>
        </p:txBody>
      </p:sp>
      <p:sp>
        <p:nvSpPr>
          <p:cNvPr id="14" name="object 14"/>
          <p:cNvSpPr txBox="1"/>
          <p:nvPr/>
        </p:nvSpPr>
        <p:spPr>
          <a:xfrm>
            <a:off x="12960095" y="3703320"/>
            <a:ext cx="1148080" cy="378460"/>
          </a:xfrm>
          <a:prstGeom prst="rect">
            <a:avLst/>
          </a:prstGeom>
          <a:solidFill>
            <a:srgbClr val="DDDDDD"/>
          </a:solidFill>
        </p:spPr>
        <p:txBody>
          <a:bodyPr vert="horz" wrap="square" lIns="0" tIns="32384" rIns="0" bIns="0" rtlCol="0">
            <a:spAutoFit/>
          </a:bodyPr>
          <a:lstStyle/>
          <a:p>
            <a:pPr marL="92710">
              <a:lnSpc>
                <a:spcPct val="100000"/>
              </a:lnSpc>
              <a:spcBef>
                <a:spcPts val="254"/>
              </a:spcBef>
            </a:pPr>
            <a:r>
              <a:rPr sz="2000" b="1" spc="-5" dirty="0">
                <a:solidFill>
                  <a:srgbClr val="5F5F5F"/>
                </a:solidFill>
                <a:latin typeface="Calibri"/>
                <a:cs typeface="Calibri"/>
              </a:rPr>
              <a:t>CASPER)</a:t>
            </a:r>
            <a:endParaRPr sz="2000">
              <a:latin typeface="Calibri"/>
              <a:cs typeface="Calibri"/>
            </a:endParaRPr>
          </a:p>
        </p:txBody>
      </p:sp>
      <p:sp>
        <p:nvSpPr>
          <p:cNvPr id="15" name="object 15"/>
          <p:cNvSpPr txBox="1"/>
          <p:nvPr/>
        </p:nvSpPr>
        <p:spPr>
          <a:xfrm>
            <a:off x="7507858" y="4453001"/>
            <a:ext cx="1440815" cy="279400"/>
          </a:xfrm>
          <a:prstGeom prst="rect">
            <a:avLst/>
          </a:prstGeom>
        </p:spPr>
        <p:txBody>
          <a:bodyPr vert="horz" wrap="square" lIns="0" tIns="0" rIns="0" bIns="0" rtlCol="0">
            <a:spAutoFit/>
          </a:bodyPr>
          <a:lstStyle/>
          <a:p>
            <a:pPr>
              <a:lnSpc>
                <a:spcPts val="2085"/>
              </a:lnSpc>
            </a:pPr>
            <a:r>
              <a:rPr sz="2200" spc="-15" dirty="0">
                <a:solidFill>
                  <a:srgbClr val="8E8E8E"/>
                </a:solidFill>
                <a:latin typeface="Calibri"/>
                <a:cs typeface="Calibri"/>
              </a:rPr>
              <a:t>protocol</a:t>
            </a:r>
            <a:r>
              <a:rPr sz="2200" spc="-85" dirty="0">
                <a:solidFill>
                  <a:srgbClr val="8E8E8E"/>
                </a:solidFill>
                <a:latin typeface="Calibri"/>
                <a:cs typeface="Calibri"/>
              </a:rPr>
              <a:t> </a:t>
            </a:r>
            <a:r>
              <a:rPr sz="2200" spc="-5" dirty="0">
                <a:solidFill>
                  <a:srgbClr val="8E8E8E"/>
                </a:solidFill>
                <a:latin typeface="Calibri"/>
                <a:cs typeface="Calibri"/>
              </a:rPr>
              <a:t>and</a:t>
            </a:r>
            <a:endParaRPr sz="2200">
              <a:latin typeface="Calibri"/>
              <a:cs typeface="Calibri"/>
            </a:endParaRPr>
          </a:p>
        </p:txBody>
      </p:sp>
      <p:sp>
        <p:nvSpPr>
          <p:cNvPr id="16" name="object 16"/>
          <p:cNvSpPr txBox="1"/>
          <p:nvPr/>
        </p:nvSpPr>
        <p:spPr>
          <a:xfrm>
            <a:off x="6839711" y="3317747"/>
            <a:ext cx="2147570" cy="447040"/>
          </a:xfrm>
          <a:prstGeom prst="rect">
            <a:avLst/>
          </a:prstGeom>
          <a:solidFill>
            <a:srgbClr val="DDDDDD"/>
          </a:solidFill>
        </p:spPr>
        <p:txBody>
          <a:bodyPr vert="horz" wrap="square" lIns="0" tIns="29844" rIns="0" bIns="0" rtlCol="0">
            <a:spAutoFit/>
          </a:bodyPr>
          <a:lstStyle/>
          <a:p>
            <a:pPr marL="92075">
              <a:lnSpc>
                <a:spcPct val="100000"/>
              </a:lnSpc>
              <a:spcBef>
                <a:spcPts val="234"/>
              </a:spcBef>
            </a:pPr>
            <a:r>
              <a:rPr sz="2300" b="1" spc="-10" dirty="0">
                <a:solidFill>
                  <a:srgbClr val="5F5F5F"/>
                </a:solidFill>
                <a:latin typeface="Calibri"/>
                <a:cs typeface="Calibri"/>
              </a:rPr>
              <a:t>Proof-of-Work</a:t>
            </a:r>
            <a:endParaRPr sz="2300">
              <a:latin typeface="Calibri"/>
              <a:cs typeface="Calibri"/>
            </a:endParaRPr>
          </a:p>
        </p:txBody>
      </p:sp>
      <p:sp>
        <p:nvSpPr>
          <p:cNvPr id="17" name="object 17"/>
          <p:cNvSpPr txBox="1"/>
          <p:nvPr/>
        </p:nvSpPr>
        <p:spPr>
          <a:xfrm>
            <a:off x="11533631" y="3368040"/>
            <a:ext cx="2147570" cy="335280"/>
          </a:xfrm>
          <a:prstGeom prst="rect">
            <a:avLst/>
          </a:prstGeom>
          <a:solidFill>
            <a:srgbClr val="DDDDDD"/>
          </a:solidFill>
        </p:spPr>
        <p:txBody>
          <a:bodyPr vert="horz" wrap="square" lIns="0" tIns="0" rIns="0" bIns="0" rtlCol="0">
            <a:spAutoFit/>
          </a:bodyPr>
          <a:lstStyle/>
          <a:p>
            <a:pPr marL="92075">
              <a:lnSpc>
                <a:spcPts val="2555"/>
              </a:lnSpc>
            </a:pPr>
            <a:r>
              <a:rPr sz="2300" b="1" spc="-10" dirty="0">
                <a:solidFill>
                  <a:srgbClr val="5F5F5F"/>
                </a:solidFill>
                <a:latin typeface="Calibri"/>
                <a:cs typeface="Calibri"/>
              </a:rPr>
              <a:t>Proof-of-Stake</a:t>
            </a:r>
            <a:endParaRPr sz="2300">
              <a:latin typeface="Calibri"/>
              <a:cs typeface="Calibri"/>
            </a:endParaRPr>
          </a:p>
        </p:txBody>
      </p:sp>
      <p:sp>
        <p:nvSpPr>
          <p:cNvPr id="18" name="object 18"/>
          <p:cNvSpPr txBox="1"/>
          <p:nvPr/>
        </p:nvSpPr>
        <p:spPr>
          <a:xfrm>
            <a:off x="6454140" y="4035552"/>
            <a:ext cx="3013075" cy="1062355"/>
          </a:xfrm>
          <a:prstGeom prst="rect">
            <a:avLst/>
          </a:prstGeom>
          <a:solidFill>
            <a:srgbClr val="DDDDDD"/>
          </a:solidFill>
        </p:spPr>
        <p:txBody>
          <a:bodyPr vert="horz" wrap="square" lIns="0" tIns="34925" rIns="0" bIns="0" rtlCol="0">
            <a:spAutoFit/>
          </a:bodyPr>
          <a:lstStyle/>
          <a:p>
            <a:pPr marL="150495" marR="140335" indent="-2540" algn="ctr">
              <a:lnSpc>
                <a:spcPct val="100000"/>
              </a:lnSpc>
              <a:spcBef>
                <a:spcPts val="275"/>
              </a:spcBef>
            </a:pPr>
            <a:r>
              <a:rPr sz="2100" spc="-15" dirty="0">
                <a:solidFill>
                  <a:srgbClr val="8E8E8E"/>
                </a:solidFill>
                <a:latin typeface="Calibri"/>
                <a:cs typeface="Calibri"/>
              </a:rPr>
              <a:t>Anyone </a:t>
            </a:r>
            <a:r>
              <a:rPr sz="2100" spc="-5" dirty="0">
                <a:solidFill>
                  <a:srgbClr val="8E8E8E"/>
                </a:solidFill>
                <a:latin typeface="Calibri"/>
                <a:cs typeface="Calibri"/>
              </a:rPr>
              <a:t>can download  </a:t>
            </a:r>
            <a:r>
              <a:rPr sz="2100" dirty="0">
                <a:solidFill>
                  <a:srgbClr val="8E8E8E"/>
                </a:solidFill>
                <a:latin typeface="Calibri"/>
                <a:cs typeface="Calibri"/>
              </a:rPr>
              <a:t>the </a:t>
            </a:r>
            <a:r>
              <a:rPr sz="2100" spc="-15" dirty="0">
                <a:solidFill>
                  <a:srgbClr val="8E8E8E"/>
                </a:solidFill>
                <a:latin typeface="Calibri"/>
                <a:cs typeface="Calibri"/>
              </a:rPr>
              <a:t>protocol </a:t>
            </a:r>
            <a:r>
              <a:rPr sz="2100" dirty="0">
                <a:solidFill>
                  <a:srgbClr val="8E8E8E"/>
                </a:solidFill>
                <a:latin typeface="Calibri"/>
                <a:cs typeface="Calibri"/>
              </a:rPr>
              <a:t>and</a:t>
            </a:r>
            <a:r>
              <a:rPr sz="2100" spc="-50" dirty="0">
                <a:solidFill>
                  <a:srgbClr val="8E8E8E"/>
                </a:solidFill>
                <a:latin typeface="Calibri"/>
                <a:cs typeface="Calibri"/>
              </a:rPr>
              <a:t> </a:t>
            </a:r>
            <a:r>
              <a:rPr sz="2100" spc="-10" dirty="0">
                <a:solidFill>
                  <a:srgbClr val="8E8E8E"/>
                </a:solidFill>
                <a:latin typeface="Calibri"/>
                <a:cs typeface="Calibri"/>
              </a:rPr>
              <a:t>validate  </a:t>
            </a:r>
            <a:r>
              <a:rPr sz="2100" spc="-5" dirty="0">
                <a:solidFill>
                  <a:srgbClr val="8E8E8E"/>
                </a:solidFill>
                <a:latin typeface="Calibri"/>
                <a:cs typeface="Calibri"/>
              </a:rPr>
              <a:t>transactions</a:t>
            </a:r>
            <a:endParaRPr sz="2100">
              <a:latin typeface="Calibri"/>
              <a:cs typeface="Calibri"/>
            </a:endParaRPr>
          </a:p>
        </p:txBody>
      </p:sp>
      <p:sp>
        <p:nvSpPr>
          <p:cNvPr id="19" name="object 19"/>
          <p:cNvSpPr txBox="1"/>
          <p:nvPr/>
        </p:nvSpPr>
        <p:spPr>
          <a:xfrm>
            <a:off x="10425683" y="4081271"/>
            <a:ext cx="4356100" cy="1062355"/>
          </a:xfrm>
          <a:prstGeom prst="rect">
            <a:avLst/>
          </a:prstGeom>
          <a:solidFill>
            <a:srgbClr val="DDDDDD"/>
          </a:solidFill>
        </p:spPr>
        <p:txBody>
          <a:bodyPr vert="horz" wrap="square" lIns="0" tIns="34925" rIns="0" bIns="0" rtlCol="0">
            <a:spAutoFit/>
          </a:bodyPr>
          <a:lstStyle/>
          <a:p>
            <a:pPr marL="728980">
              <a:lnSpc>
                <a:spcPct val="100000"/>
              </a:lnSpc>
              <a:spcBef>
                <a:spcPts val="275"/>
              </a:spcBef>
            </a:pPr>
            <a:r>
              <a:rPr sz="2100" spc="-15" dirty="0">
                <a:solidFill>
                  <a:srgbClr val="8E8E8E"/>
                </a:solidFill>
                <a:latin typeface="Calibri"/>
                <a:cs typeface="Calibri"/>
              </a:rPr>
              <a:t>Anyone </a:t>
            </a:r>
            <a:r>
              <a:rPr sz="2100" dirty="0">
                <a:solidFill>
                  <a:srgbClr val="8E8E8E"/>
                </a:solidFill>
                <a:latin typeface="Calibri"/>
                <a:cs typeface="Calibri"/>
              </a:rPr>
              <a:t>who </a:t>
            </a:r>
            <a:r>
              <a:rPr sz="2100" spc="-5" dirty="0">
                <a:solidFill>
                  <a:srgbClr val="8E8E8E"/>
                </a:solidFill>
                <a:latin typeface="Calibri"/>
                <a:cs typeface="Calibri"/>
              </a:rPr>
              <a:t>meets certain</a:t>
            </a:r>
            <a:endParaRPr sz="2100">
              <a:latin typeface="Calibri"/>
              <a:cs typeface="Calibri"/>
            </a:endParaRPr>
          </a:p>
          <a:p>
            <a:pPr marL="127000" marR="118745" algn="ctr">
              <a:lnSpc>
                <a:spcPct val="100000"/>
              </a:lnSpc>
            </a:pPr>
            <a:r>
              <a:rPr sz="2100" spc="-10" dirty="0">
                <a:solidFill>
                  <a:srgbClr val="8E8E8E"/>
                </a:solidFill>
                <a:latin typeface="Calibri"/>
                <a:cs typeface="Calibri"/>
              </a:rPr>
              <a:t>pre-defined </a:t>
            </a:r>
            <a:r>
              <a:rPr sz="2100" spc="-5" dirty="0">
                <a:solidFill>
                  <a:srgbClr val="8E8E8E"/>
                </a:solidFill>
                <a:latin typeface="Calibri"/>
                <a:cs typeface="Calibri"/>
              </a:rPr>
              <a:t>criteria can download </a:t>
            </a:r>
            <a:r>
              <a:rPr sz="2100" dirty="0">
                <a:solidFill>
                  <a:srgbClr val="8E8E8E"/>
                </a:solidFill>
                <a:latin typeface="Calibri"/>
                <a:cs typeface="Calibri"/>
              </a:rPr>
              <a:t>the  </a:t>
            </a:r>
            <a:r>
              <a:rPr sz="2100" spc="-15" dirty="0">
                <a:solidFill>
                  <a:srgbClr val="8E8E8E"/>
                </a:solidFill>
                <a:latin typeface="Calibri"/>
                <a:cs typeface="Calibri"/>
              </a:rPr>
              <a:t>protocol </a:t>
            </a:r>
            <a:r>
              <a:rPr sz="2100" dirty="0">
                <a:solidFill>
                  <a:srgbClr val="8E8E8E"/>
                </a:solidFill>
                <a:latin typeface="Calibri"/>
                <a:cs typeface="Calibri"/>
              </a:rPr>
              <a:t>and </a:t>
            </a:r>
            <a:r>
              <a:rPr sz="2100" spc="-10" dirty="0">
                <a:solidFill>
                  <a:srgbClr val="8E8E8E"/>
                </a:solidFill>
                <a:latin typeface="Calibri"/>
                <a:cs typeface="Calibri"/>
              </a:rPr>
              <a:t>validate</a:t>
            </a:r>
            <a:r>
              <a:rPr sz="2100" spc="10" dirty="0">
                <a:solidFill>
                  <a:srgbClr val="8E8E8E"/>
                </a:solidFill>
                <a:latin typeface="Calibri"/>
                <a:cs typeface="Calibri"/>
              </a:rPr>
              <a:t> </a:t>
            </a:r>
            <a:r>
              <a:rPr sz="2100" spc="-10" dirty="0">
                <a:solidFill>
                  <a:srgbClr val="8E8E8E"/>
                </a:solidFill>
                <a:latin typeface="Calibri"/>
                <a:cs typeface="Calibri"/>
              </a:rPr>
              <a:t>transactions</a:t>
            </a:r>
            <a:endParaRPr sz="2100">
              <a:latin typeface="Calibri"/>
              <a:cs typeface="Calibri"/>
            </a:endParaRPr>
          </a:p>
        </p:txBody>
      </p:sp>
      <p:sp>
        <p:nvSpPr>
          <p:cNvPr id="20" name="object 20"/>
          <p:cNvSpPr/>
          <p:nvPr/>
        </p:nvSpPr>
        <p:spPr>
          <a:xfrm>
            <a:off x="9025128" y="6635495"/>
            <a:ext cx="441959" cy="399415"/>
          </a:xfrm>
          <a:custGeom>
            <a:avLst/>
            <a:gdLst/>
            <a:ahLst/>
            <a:cxnLst/>
            <a:rect l="l" t="t" r="r" b="b"/>
            <a:pathLst>
              <a:path w="441959" h="399415">
                <a:moveTo>
                  <a:pt x="0" y="399288"/>
                </a:moveTo>
                <a:lnTo>
                  <a:pt x="441959" y="399288"/>
                </a:lnTo>
                <a:lnTo>
                  <a:pt x="441959" y="0"/>
                </a:lnTo>
                <a:lnTo>
                  <a:pt x="0" y="0"/>
                </a:lnTo>
                <a:lnTo>
                  <a:pt x="0" y="399288"/>
                </a:lnTo>
                <a:close/>
              </a:path>
            </a:pathLst>
          </a:custGeom>
          <a:solidFill>
            <a:srgbClr val="DDDDDD"/>
          </a:solidFill>
        </p:spPr>
        <p:txBody>
          <a:bodyPr wrap="square" lIns="0" tIns="0" rIns="0" bIns="0" rtlCol="0"/>
          <a:lstStyle/>
          <a:p>
            <a:endParaRPr/>
          </a:p>
        </p:txBody>
      </p:sp>
      <p:sp>
        <p:nvSpPr>
          <p:cNvPr id="21" name="object 21"/>
          <p:cNvSpPr txBox="1"/>
          <p:nvPr/>
        </p:nvSpPr>
        <p:spPr>
          <a:xfrm>
            <a:off x="10224516" y="7123176"/>
            <a:ext cx="4354195" cy="739140"/>
          </a:xfrm>
          <a:prstGeom prst="rect">
            <a:avLst/>
          </a:prstGeom>
          <a:solidFill>
            <a:srgbClr val="DDDDDD"/>
          </a:solidFill>
        </p:spPr>
        <p:txBody>
          <a:bodyPr vert="horz" wrap="square" lIns="0" tIns="33655" rIns="0" bIns="0" rtlCol="0">
            <a:spAutoFit/>
          </a:bodyPr>
          <a:lstStyle/>
          <a:p>
            <a:pPr marL="1058545" marR="354330" indent="-699770">
              <a:lnSpc>
                <a:spcPct val="100000"/>
              </a:lnSpc>
              <a:spcBef>
                <a:spcPts val="265"/>
              </a:spcBef>
            </a:pPr>
            <a:r>
              <a:rPr sz="2100" spc="-5" dirty="0">
                <a:solidFill>
                  <a:srgbClr val="8E8E8E"/>
                </a:solidFill>
                <a:latin typeface="Calibri"/>
                <a:cs typeface="Calibri"/>
              </a:rPr>
              <a:t>Only members of </a:t>
            </a:r>
            <a:r>
              <a:rPr sz="2100" spc="-10" dirty="0">
                <a:solidFill>
                  <a:srgbClr val="8E8E8E"/>
                </a:solidFill>
                <a:latin typeface="Calibri"/>
                <a:cs typeface="Calibri"/>
              </a:rPr>
              <a:t>Consortium </a:t>
            </a:r>
            <a:r>
              <a:rPr sz="2100" spc="-5" dirty="0">
                <a:solidFill>
                  <a:srgbClr val="8E8E8E"/>
                </a:solidFill>
                <a:latin typeface="Calibri"/>
                <a:cs typeface="Calibri"/>
              </a:rPr>
              <a:t>can  </a:t>
            </a:r>
            <a:r>
              <a:rPr sz="2100" spc="-15" dirty="0">
                <a:solidFill>
                  <a:srgbClr val="8E8E8E"/>
                </a:solidFill>
                <a:latin typeface="Calibri"/>
                <a:cs typeface="Calibri"/>
              </a:rPr>
              <a:t>validate</a:t>
            </a:r>
            <a:r>
              <a:rPr sz="2100" spc="-5" dirty="0">
                <a:solidFill>
                  <a:srgbClr val="8E8E8E"/>
                </a:solidFill>
                <a:latin typeface="Calibri"/>
                <a:cs typeface="Calibri"/>
              </a:rPr>
              <a:t> transactions</a:t>
            </a:r>
            <a:endParaRPr sz="2100">
              <a:latin typeface="Calibri"/>
              <a:cs typeface="Calibri"/>
            </a:endParaRPr>
          </a:p>
        </p:txBody>
      </p:sp>
    </p:spTree>
    <p:extLst>
      <p:ext uri="{BB962C8B-B14F-4D97-AF65-F5344CB8AC3E}">
        <p14:creationId xmlns:p14="http://schemas.microsoft.com/office/powerpoint/2010/main" val="9622244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p>
        </p:txBody>
      </p:sp>
      <p:sp>
        <p:nvSpPr>
          <p:cNvPr id="6" name="object 6"/>
          <p:cNvSpPr txBox="1">
            <a:spLocks noGrp="1"/>
          </p:cNvSpPr>
          <p:nvPr>
            <p:ph type="title"/>
          </p:nvPr>
        </p:nvSpPr>
        <p:spPr>
          <a:xfrm>
            <a:off x="937666" y="644093"/>
            <a:ext cx="13932535"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Permissioned </a:t>
            </a:r>
            <a:r>
              <a:rPr sz="5600" dirty="0">
                <a:solidFill>
                  <a:srgbClr val="095A82"/>
                </a:solidFill>
              </a:rPr>
              <a:t>And Un-permissioned</a:t>
            </a:r>
            <a:r>
              <a:rPr sz="5600" spc="-100" dirty="0">
                <a:solidFill>
                  <a:srgbClr val="095A82"/>
                </a:solidFill>
              </a:rPr>
              <a:t> </a:t>
            </a:r>
            <a:r>
              <a:rPr sz="5600" dirty="0">
                <a:solidFill>
                  <a:srgbClr val="095A82"/>
                </a:solidFill>
              </a:rPr>
              <a:t>Blockchain</a:t>
            </a:r>
            <a:endParaRPr sz="5600"/>
          </a:p>
        </p:txBody>
      </p:sp>
      <p:sp>
        <p:nvSpPr>
          <p:cNvPr id="7" name="object 7"/>
          <p:cNvSpPr/>
          <p:nvPr/>
        </p:nvSpPr>
        <p:spPr>
          <a:xfrm>
            <a:off x="3535679" y="4648200"/>
            <a:ext cx="4283964" cy="41635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213859" y="5234940"/>
            <a:ext cx="3009899" cy="2961131"/>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582923" y="4672584"/>
            <a:ext cx="4194048" cy="407365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582923" y="4672584"/>
            <a:ext cx="4194175" cy="4074160"/>
          </a:xfrm>
          <a:custGeom>
            <a:avLst/>
            <a:gdLst/>
            <a:ahLst/>
            <a:cxnLst/>
            <a:rect l="l" t="t" r="r" b="b"/>
            <a:pathLst>
              <a:path w="4194175" h="4074159">
                <a:moveTo>
                  <a:pt x="0" y="2036826"/>
                </a:moveTo>
                <a:lnTo>
                  <a:pt x="556" y="1989421"/>
                </a:lnTo>
                <a:lnTo>
                  <a:pt x="2218" y="1942281"/>
                </a:lnTo>
                <a:lnTo>
                  <a:pt x="4974" y="1895418"/>
                </a:lnTo>
                <a:lnTo>
                  <a:pt x="8811" y="1848845"/>
                </a:lnTo>
                <a:lnTo>
                  <a:pt x="13717" y="1802571"/>
                </a:lnTo>
                <a:lnTo>
                  <a:pt x="19681" y="1756610"/>
                </a:lnTo>
                <a:lnTo>
                  <a:pt x="26689" y="1710973"/>
                </a:lnTo>
                <a:lnTo>
                  <a:pt x="34731" y="1665672"/>
                </a:lnTo>
                <a:lnTo>
                  <a:pt x="43794" y="1620717"/>
                </a:lnTo>
                <a:lnTo>
                  <a:pt x="53865" y="1576122"/>
                </a:lnTo>
                <a:lnTo>
                  <a:pt x="64934" y="1531898"/>
                </a:lnTo>
                <a:lnTo>
                  <a:pt x="76987" y="1488056"/>
                </a:lnTo>
                <a:lnTo>
                  <a:pt x="90013" y="1444609"/>
                </a:lnTo>
                <a:lnTo>
                  <a:pt x="104000" y="1401567"/>
                </a:lnTo>
                <a:lnTo>
                  <a:pt x="118935" y="1358943"/>
                </a:lnTo>
                <a:lnTo>
                  <a:pt x="134807" y="1316749"/>
                </a:lnTo>
                <a:lnTo>
                  <a:pt x="151603" y="1274995"/>
                </a:lnTo>
                <a:lnTo>
                  <a:pt x="169312" y="1233694"/>
                </a:lnTo>
                <a:lnTo>
                  <a:pt x="187921" y="1192858"/>
                </a:lnTo>
                <a:lnTo>
                  <a:pt x="207419" y="1152498"/>
                </a:lnTo>
                <a:lnTo>
                  <a:pt x="227792" y="1112626"/>
                </a:lnTo>
                <a:lnTo>
                  <a:pt x="249030" y="1073253"/>
                </a:lnTo>
                <a:lnTo>
                  <a:pt x="271120" y="1034392"/>
                </a:lnTo>
                <a:lnTo>
                  <a:pt x="294050" y="996054"/>
                </a:lnTo>
                <a:lnTo>
                  <a:pt x="317808" y="958251"/>
                </a:lnTo>
                <a:lnTo>
                  <a:pt x="342382" y="920994"/>
                </a:lnTo>
                <a:lnTo>
                  <a:pt x="367759" y="884295"/>
                </a:lnTo>
                <a:lnTo>
                  <a:pt x="393929" y="848167"/>
                </a:lnTo>
                <a:lnTo>
                  <a:pt x="420878" y="812620"/>
                </a:lnTo>
                <a:lnTo>
                  <a:pt x="448595" y="777666"/>
                </a:lnTo>
                <a:lnTo>
                  <a:pt x="477067" y="743317"/>
                </a:lnTo>
                <a:lnTo>
                  <a:pt x="506283" y="709585"/>
                </a:lnTo>
                <a:lnTo>
                  <a:pt x="536230" y="676482"/>
                </a:lnTo>
                <a:lnTo>
                  <a:pt x="566897" y="644019"/>
                </a:lnTo>
                <a:lnTo>
                  <a:pt x="598271" y="612208"/>
                </a:lnTo>
                <a:lnTo>
                  <a:pt x="630340" y="581060"/>
                </a:lnTo>
                <a:lnTo>
                  <a:pt x="663092" y="550588"/>
                </a:lnTo>
                <a:lnTo>
                  <a:pt x="696516" y="520803"/>
                </a:lnTo>
                <a:lnTo>
                  <a:pt x="730598" y="491716"/>
                </a:lnTo>
                <a:lnTo>
                  <a:pt x="765328" y="463340"/>
                </a:lnTo>
                <a:lnTo>
                  <a:pt x="800693" y="435687"/>
                </a:lnTo>
                <a:lnTo>
                  <a:pt x="836680" y="408767"/>
                </a:lnTo>
                <a:lnTo>
                  <a:pt x="873278" y="382593"/>
                </a:lnTo>
                <a:lnTo>
                  <a:pt x="910475" y="357176"/>
                </a:lnTo>
                <a:lnTo>
                  <a:pt x="948258" y="332528"/>
                </a:lnTo>
                <a:lnTo>
                  <a:pt x="986617" y="308661"/>
                </a:lnTo>
                <a:lnTo>
                  <a:pt x="1025537" y="285586"/>
                </a:lnTo>
                <a:lnTo>
                  <a:pt x="1065008" y="263316"/>
                </a:lnTo>
                <a:lnTo>
                  <a:pt x="1105018" y="241862"/>
                </a:lnTo>
                <a:lnTo>
                  <a:pt x="1145554" y="221235"/>
                </a:lnTo>
                <a:lnTo>
                  <a:pt x="1186604" y="201447"/>
                </a:lnTo>
                <a:lnTo>
                  <a:pt x="1228156" y="182511"/>
                </a:lnTo>
                <a:lnTo>
                  <a:pt x="1270199" y="164437"/>
                </a:lnTo>
                <a:lnTo>
                  <a:pt x="1312719" y="147238"/>
                </a:lnTo>
                <a:lnTo>
                  <a:pt x="1355706" y="130925"/>
                </a:lnTo>
                <a:lnTo>
                  <a:pt x="1399146" y="115510"/>
                </a:lnTo>
                <a:lnTo>
                  <a:pt x="1443029" y="101005"/>
                </a:lnTo>
                <a:lnTo>
                  <a:pt x="1487341" y="87421"/>
                </a:lnTo>
                <a:lnTo>
                  <a:pt x="1532071" y="74770"/>
                </a:lnTo>
                <a:lnTo>
                  <a:pt x="1577207" y="63064"/>
                </a:lnTo>
                <a:lnTo>
                  <a:pt x="1622736" y="52314"/>
                </a:lnTo>
                <a:lnTo>
                  <a:pt x="1668647" y="42532"/>
                </a:lnTo>
                <a:lnTo>
                  <a:pt x="1714927" y="33731"/>
                </a:lnTo>
                <a:lnTo>
                  <a:pt x="1761565" y="25920"/>
                </a:lnTo>
                <a:lnTo>
                  <a:pt x="1808548" y="19114"/>
                </a:lnTo>
                <a:lnTo>
                  <a:pt x="1855864" y="13322"/>
                </a:lnTo>
                <a:lnTo>
                  <a:pt x="1903502" y="8557"/>
                </a:lnTo>
                <a:lnTo>
                  <a:pt x="1951449" y="4831"/>
                </a:lnTo>
                <a:lnTo>
                  <a:pt x="1999693" y="2155"/>
                </a:lnTo>
                <a:lnTo>
                  <a:pt x="2048222" y="540"/>
                </a:lnTo>
                <a:lnTo>
                  <a:pt x="2097024" y="0"/>
                </a:lnTo>
                <a:lnTo>
                  <a:pt x="2148170" y="0"/>
                </a:lnTo>
                <a:lnTo>
                  <a:pt x="2199317" y="0"/>
                </a:lnTo>
                <a:lnTo>
                  <a:pt x="4194048" y="0"/>
                </a:lnTo>
                <a:lnTo>
                  <a:pt x="4194048" y="50920"/>
                </a:lnTo>
                <a:lnTo>
                  <a:pt x="4194048" y="2036826"/>
                </a:lnTo>
                <a:lnTo>
                  <a:pt x="4193491" y="2084230"/>
                </a:lnTo>
                <a:lnTo>
                  <a:pt x="4191829" y="2131370"/>
                </a:lnTo>
                <a:lnTo>
                  <a:pt x="4189073" y="2178233"/>
                </a:lnTo>
                <a:lnTo>
                  <a:pt x="4185236" y="2224806"/>
                </a:lnTo>
                <a:lnTo>
                  <a:pt x="4180330" y="2271080"/>
                </a:lnTo>
                <a:lnTo>
                  <a:pt x="4174366" y="2317041"/>
                </a:lnTo>
                <a:lnTo>
                  <a:pt x="4167358" y="2362678"/>
                </a:lnTo>
                <a:lnTo>
                  <a:pt x="4159316" y="2407979"/>
                </a:lnTo>
                <a:lnTo>
                  <a:pt x="4150253" y="2452934"/>
                </a:lnTo>
                <a:lnTo>
                  <a:pt x="4140182" y="2497529"/>
                </a:lnTo>
                <a:lnTo>
                  <a:pt x="4129113" y="2541753"/>
                </a:lnTo>
                <a:lnTo>
                  <a:pt x="4117060" y="2585595"/>
                </a:lnTo>
                <a:lnTo>
                  <a:pt x="4104034" y="2629042"/>
                </a:lnTo>
                <a:lnTo>
                  <a:pt x="4090047" y="2672084"/>
                </a:lnTo>
                <a:lnTo>
                  <a:pt x="4075112" y="2714708"/>
                </a:lnTo>
                <a:lnTo>
                  <a:pt x="4059240" y="2756902"/>
                </a:lnTo>
                <a:lnTo>
                  <a:pt x="4042444" y="2798656"/>
                </a:lnTo>
                <a:lnTo>
                  <a:pt x="4024735" y="2839957"/>
                </a:lnTo>
                <a:lnTo>
                  <a:pt x="4006126" y="2880793"/>
                </a:lnTo>
                <a:lnTo>
                  <a:pt x="3986628" y="2921153"/>
                </a:lnTo>
                <a:lnTo>
                  <a:pt x="3966255" y="2961025"/>
                </a:lnTo>
                <a:lnTo>
                  <a:pt x="3945017" y="3000398"/>
                </a:lnTo>
                <a:lnTo>
                  <a:pt x="3922927" y="3039259"/>
                </a:lnTo>
                <a:lnTo>
                  <a:pt x="3899997" y="3077597"/>
                </a:lnTo>
                <a:lnTo>
                  <a:pt x="3876239" y="3115400"/>
                </a:lnTo>
                <a:lnTo>
                  <a:pt x="3851665" y="3152657"/>
                </a:lnTo>
                <a:lnTo>
                  <a:pt x="3826288" y="3189356"/>
                </a:lnTo>
                <a:lnTo>
                  <a:pt x="3800118" y="3225484"/>
                </a:lnTo>
                <a:lnTo>
                  <a:pt x="3773169" y="3261031"/>
                </a:lnTo>
                <a:lnTo>
                  <a:pt x="3745452" y="3295985"/>
                </a:lnTo>
                <a:lnTo>
                  <a:pt x="3716980" y="3330334"/>
                </a:lnTo>
                <a:lnTo>
                  <a:pt x="3687764" y="3364066"/>
                </a:lnTo>
                <a:lnTo>
                  <a:pt x="3657817" y="3397169"/>
                </a:lnTo>
                <a:lnTo>
                  <a:pt x="3627150" y="3429632"/>
                </a:lnTo>
                <a:lnTo>
                  <a:pt x="3595776" y="3461443"/>
                </a:lnTo>
                <a:lnTo>
                  <a:pt x="3563707" y="3492591"/>
                </a:lnTo>
                <a:lnTo>
                  <a:pt x="3530955" y="3523063"/>
                </a:lnTo>
                <a:lnTo>
                  <a:pt x="3497531" y="3552848"/>
                </a:lnTo>
                <a:lnTo>
                  <a:pt x="3463449" y="3581935"/>
                </a:lnTo>
                <a:lnTo>
                  <a:pt x="3428719" y="3610311"/>
                </a:lnTo>
                <a:lnTo>
                  <a:pt x="3393354" y="3637964"/>
                </a:lnTo>
                <a:lnTo>
                  <a:pt x="3357367" y="3664884"/>
                </a:lnTo>
                <a:lnTo>
                  <a:pt x="3320769" y="3691058"/>
                </a:lnTo>
                <a:lnTo>
                  <a:pt x="3283572" y="3716475"/>
                </a:lnTo>
                <a:lnTo>
                  <a:pt x="3245789" y="3741123"/>
                </a:lnTo>
                <a:lnTo>
                  <a:pt x="3207430" y="3764990"/>
                </a:lnTo>
                <a:lnTo>
                  <a:pt x="3168510" y="3788065"/>
                </a:lnTo>
                <a:lnTo>
                  <a:pt x="3129039" y="3810335"/>
                </a:lnTo>
                <a:lnTo>
                  <a:pt x="3089029" y="3831789"/>
                </a:lnTo>
                <a:lnTo>
                  <a:pt x="3048493" y="3852416"/>
                </a:lnTo>
                <a:lnTo>
                  <a:pt x="3007443" y="3872204"/>
                </a:lnTo>
                <a:lnTo>
                  <a:pt x="2965891" y="3891140"/>
                </a:lnTo>
                <a:lnTo>
                  <a:pt x="2923848" y="3909214"/>
                </a:lnTo>
                <a:lnTo>
                  <a:pt x="2881328" y="3926413"/>
                </a:lnTo>
                <a:lnTo>
                  <a:pt x="2838341" y="3942726"/>
                </a:lnTo>
                <a:lnTo>
                  <a:pt x="2794901" y="3958141"/>
                </a:lnTo>
                <a:lnTo>
                  <a:pt x="2751018" y="3972646"/>
                </a:lnTo>
                <a:lnTo>
                  <a:pt x="2706706" y="3986230"/>
                </a:lnTo>
                <a:lnTo>
                  <a:pt x="2661976" y="3998881"/>
                </a:lnTo>
                <a:lnTo>
                  <a:pt x="2616840" y="4010587"/>
                </a:lnTo>
                <a:lnTo>
                  <a:pt x="2571311" y="4021337"/>
                </a:lnTo>
                <a:lnTo>
                  <a:pt x="2525400" y="4031119"/>
                </a:lnTo>
                <a:lnTo>
                  <a:pt x="2479120" y="4039920"/>
                </a:lnTo>
                <a:lnTo>
                  <a:pt x="2432482" y="4047731"/>
                </a:lnTo>
                <a:lnTo>
                  <a:pt x="2385499" y="4054537"/>
                </a:lnTo>
                <a:lnTo>
                  <a:pt x="2338183" y="4060329"/>
                </a:lnTo>
                <a:lnTo>
                  <a:pt x="2290545" y="4065094"/>
                </a:lnTo>
                <a:lnTo>
                  <a:pt x="2242598" y="4068820"/>
                </a:lnTo>
                <a:lnTo>
                  <a:pt x="2194354" y="4071496"/>
                </a:lnTo>
                <a:lnTo>
                  <a:pt x="2145825" y="4073111"/>
                </a:lnTo>
                <a:lnTo>
                  <a:pt x="2097024" y="4073652"/>
                </a:lnTo>
                <a:lnTo>
                  <a:pt x="2048222" y="4073111"/>
                </a:lnTo>
                <a:lnTo>
                  <a:pt x="1999693" y="4071496"/>
                </a:lnTo>
                <a:lnTo>
                  <a:pt x="1951449" y="4068820"/>
                </a:lnTo>
                <a:lnTo>
                  <a:pt x="1903502" y="4065094"/>
                </a:lnTo>
                <a:lnTo>
                  <a:pt x="1855864" y="4060329"/>
                </a:lnTo>
                <a:lnTo>
                  <a:pt x="1808548" y="4054537"/>
                </a:lnTo>
                <a:lnTo>
                  <a:pt x="1761565" y="4047731"/>
                </a:lnTo>
                <a:lnTo>
                  <a:pt x="1714927" y="4039920"/>
                </a:lnTo>
                <a:lnTo>
                  <a:pt x="1668647" y="4031119"/>
                </a:lnTo>
                <a:lnTo>
                  <a:pt x="1622736" y="4021337"/>
                </a:lnTo>
                <a:lnTo>
                  <a:pt x="1577207" y="4010587"/>
                </a:lnTo>
                <a:lnTo>
                  <a:pt x="1532071" y="3998881"/>
                </a:lnTo>
                <a:lnTo>
                  <a:pt x="1487341" y="3986230"/>
                </a:lnTo>
                <a:lnTo>
                  <a:pt x="1443029" y="3972646"/>
                </a:lnTo>
                <a:lnTo>
                  <a:pt x="1399146" y="3958141"/>
                </a:lnTo>
                <a:lnTo>
                  <a:pt x="1355706" y="3942726"/>
                </a:lnTo>
                <a:lnTo>
                  <a:pt x="1312719" y="3926413"/>
                </a:lnTo>
                <a:lnTo>
                  <a:pt x="1270199" y="3909214"/>
                </a:lnTo>
                <a:lnTo>
                  <a:pt x="1228156" y="3891140"/>
                </a:lnTo>
                <a:lnTo>
                  <a:pt x="1186604" y="3872204"/>
                </a:lnTo>
                <a:lnTo>
                  <a:pt x="1145554" y="3852416"/>
                </a:lnTo>
                <a:lnTo>
                  <a:pt x="1105018" y="3831789"/>
                </a:lnTo>
                <a:lnTo>
                  <a:pt x="1065008" y="3810335"/>
                </a:lnTo>
                <a:lnTo>
                  <a:pt x="1025537" y="3788065"/>
                </a:lnTo>
                <a:lnTo>
                  <a:pt x="986617" y="3764990"/>
                </a:lnTo>
                <a:lnTo>
                  <a:pt x="948258" y="3741123"/>
                </a:lnTo>
                <a:lnTo>
                  <a:pt x="910475" y="3716475"/>
                </a:lnTo>
                <a:lnTo>
                  <a:pt x="873278" y="3691058"/>
                </a:lnTo>
                <a:lnTo>
                  <a:pt x="836680" y="3664884"/>
                </a:lnTo>
                <a:lnTo>
                  <a:pt x="800693" y="3637964"/>
                </a:lnTo>
                <a:lnTo>
                  <a:pt x="765328" y="3610311"/>
                </a:lnTo>
                <a:lnTo>
                  <a:pt x="730598" y="3581935"/>
                </a:lnTo>
                <a:lnTo>
                  <a:pt x="696516" y="3552848"/>
                </a:lnTo>
                <a:lnTo>
                  <a:pt x="663092" y="3523063"/>
                </a:lnTo>
                <a:lnTo>
                  <a:pt x="630340" y="3492591"/>
                </a:lnTo>
                <a:lnTo>
                  <a:pt x="598271" y="3461443"/>
                </a:lnTo>
                <a:lnTo>
                  <a:pt x="566897" y="3429632"/>
                </a:lnTo>
                <a:lnTo>
                  <a:pt x="536230" y="3397169"/>
                </a:lnTo>
                <a:lnTo>
                  <a:pt x="506283" y="3364066"/>
                </a:lnTo>
                <a:lnTo>
                  <a:pt x="477067" y="3330334"/>
                </a:lnTo>
                <a:lnTo>
                  <a:pt x="448595" y="3295985"/>
                </a:lnTo>
                <a:lnTo>
                  <a:pt x="420878" y="3261031"/>
                </a:lnTo>
                <a:lnTo>
                  <a:pt x="393929" y="3225484"/>
                </a:lnTo>
                <a:lnTo>
                  <a:pt x="367759" y="3189356"/>
                </a:lnTo>
                <a:lnTo>
                  <a:pt x="342382" y="3152657"/>
                </a:lnTo>
                <a:lnTo>
                  <a:pt x="317808" y="3115400"/>
                </a:lnTo>
                <a:lnTo>
                  <a:pt x="294050" y="3077597"/>
                </a:lnTo>
                <a:lnTo>
                  <a:pt x="271120" y="3039259"/>
                </a:lnTo>
                <a:lnTo>
                  <a:pt x="249030" y="3000398"/>
                </a:lnTo>
                <a:lnTo>
                  <a:pt x="227792" y="2961025"/>
                </a:lnTo>
                <a:lnTo>
                  <a:pt x="207419" y="2921153"/>
                </a:lnTo>
                <a:lnTo>
                  <a:pt x="187921" y="2880793"/>
                </a:lnTo>
                <a:lnTo>
                  <a:pt x="169312" y="2839957"/>
                </a:lnTo>
                <a:lnTo>
                  <a:pt x="151603" y="2798656"/>
                </a:lnTo>
                <a:lnTo>
                  <a:pt x="134807" y="2756902"/>
                </a:lnTo>
                <a:lnTo>
                  <a:pt x="118935" y="2714708"/>
                </a:lnTo>
                <a:lnTo>
                  <a:pt x="104000" y="2672084"/>
                </a:lnTo>
                <a:lnTo>
                  <a:pt x="90013" y="2629042"/>
                </a:lnTo>
                <a:lnTo>
                  <a:pt x="76987" y="2585595"/>
                </a:lnTo>
                <a:lnTo>
                  <a:pt x="64934" y="2541753"/>
                </a:lnTo>
                <a:lnTo>
                  <a:pt x="53865" y="2497529"/>
                </a:lnTo>
                <a:lnTo>
                  <a:pt x="43794" y="2452934"/>
                </a:lnTo>
                <a:lnTo>
                  <a:pt x="34731" y="2407979"/>
                </a:lnTo>
                <a:lnTo>
                  <a:pt x="26689" y="2362678"/>
                </a:lnTo>
                <a:lnTo>
                  <a:pt x="19681" y="2317041"/>
                </a:lnTo>
                <a:lnTo>
                  <a:pt x="13717" y="2271080"/>
                </a:lnTo>
                <a:lnTo>
                  <a:pt x="8811" y="2224806"/>
                </a:lnTo>
                <a:lnTo>
                  <a:pt x="4974" y="2178233"/>
                </a:lnTo>
                <a:lnTo>
                  <a:pt x="2218" y="2131370"/>
                </a:lnTo>
                <a:lnTo>
                  <a:pt x="556" y="2084230"/>
                </a:lnTo>
                <a:lnTo>
                  <a:pt x="0" y="2036826"/>
                </a:lnTo>
                <a:close/>
              </a:path>
            </a:pathLst>
          </a:custGeom>
          <a:ln w="9144">
            <a:solidFill>
              <a:srgbClr val="087DB8"/>
            </a:solidFill>
          </a:ln>
        </p:spPr>
        <p:txBody>
          <a:bodyPr wrap="square" lIns="0" tIns="0" rIns="0" bIns="0" rtlCol="0"/>
          <a:lstStyle/>
          <a:p>
            <a:endParaRPr/>
          </a:p>
        </p:txBody>
      </p:sp>
      <p:sp>
        <p:nvSpPr>
          <p:cNvPr id="11" name="object 11"/>
          <p:cNvSpPr txBox="1"/>
          <p:nvPr/>
        </p:nvSpPr>
        <p:spPr>
          <a:xfrm>
            <a:off x="4457191" y="5326126"/>
            <a:ext cx="2447290" cy="2585720"/>
          </a:xfrm>
          <a:prstGeom prst="rect">
            <a:avLst/>
          </a:prstGeom>
        </p:spPr>
        <p:txBody>
          <a:bodyPr vert="horz" wrap="square" lIns="0" tIns="12065" rIns="0" bIns="0" rtlCol="0">
            <a:spAutoFit/>
          </a:bodyPr>
          <a:lstStyle/>
          <a:p>
            <a:pPr marL="12065" marR="5080" algn="ctr">
              <a:lnSpc>
                <a:spcPct val="100000"/>
              </a:lnSpc>
              <a:spcBef>
                <a:spcPts val="95"/>
              </a:spcBef>
            </a:pPr>
            <a:r>
              <a:rPr sz="2800" spc="-10" dirty="0">
                <a:solidFill>
                  <a:srgbClr val="FFFFFF"/>
                </a:solidFill>
                <a:latin typeface="Calibri"/>
                <a:cs typeface="Calibri"/>
              </a:rPr>
              <a:t>Since </a:t>
            </a:r>
            <a:r>
              <a:rPr sz="2800" spc="-5" dirty="0">
                <a:solidFill>
                  <a:srgbClr val="FFFFFF"/>
                </a:solidFill>
                <a:latin typeface="Calibri"/>
                <a:cs typeface="Calibri"/>
              </a:rPr>
              <a:t>the  </a:t>
            </a:r>
            <a:r>
              <a:rPr sz="2800" spc="-10" dirty="0">
                <a:solidFill>
                  <a:srgbClr val="FFFFFF"/>
                </a:solidFill>
                <a:latin typeface="Calibri"/>
                <a:cs typeface="Calibri"/>
              </a:rPr>
              <a:t>network </a:t>
            </a:r>
            <a:r>
              <a:rPr sz="2800" spc="-5" dirty="0">
                <a:solidFill>
                  <a:srgbClr val="FFFFFF"/>
                </a:solidFill>
                <a:latin typeface="Calibri"/>
                <a:cs typeface="Calibri"/>
              </a:rPr>
              <a:t>is </a:t>
            </a:r>
            <a:r>
              <a:rPr sz="2800" spc="-10" dirty="0">
                <a:solidFill>
                  <a:srgbClr val="FFFFFF"/>
                </a:solidFill>
                <a:latin typeface="Calibri"/>
                <a:cs typeface="Calibri"/>
              </a:rPr>
              <a:t>open,  </a:t>
            </a:r>
            <a:r>
              <a:rPr sz="2800" spc="-15" dirty="0">
                <a:solidFill>
                  <a:srgbClr val="FFFFFF"/>
                </a:solidFill>
                <a:latin typeface="Calibri"/>
                <a:cs typeface="Calibri"/>
              </a:rPr>
              <a:t>anybody </a:t>
            </a:r>
            <a:r>
              <a:rPr sz="2800" spc="-10" dirty="0">
                <a:solidFill>
                  <a:srgbClr val="FFFFFF"/>
                </a:solidFill>
                <a:latin typeface="Calibri"/>
                <a:cs typeface="Calibri"/>
              </a:rPr>
              <a:t>can  participate </a:t>
            </a:r>
            <a:r>
              <a:rPr sz="2800" spc="-5" dirty="0">
                <a:solidFill>
                  <a:srgbClr val="FFFFFF"/>
                </a:solidFill>
                <a:latin typeface="Calibri"/>
                <a:cs typeface="Calibri"/>
              </a:rPr>
              <a:t>and  </a:t>
            </a:r>
            <a:r>
              <a:rPr sz="2800" spc="-15" dirty="0">
                <a:solidFill>
                  <a:srgbClr val="FFFFFF"/>
                </a:solidFill>
                <a:latin typeface="Calibri"/>
                <a:cs typeface="Calibri"/>
              </a:rPr>
              <a:t>contribute </a:t>
            </a:r>
            <a:r>
              <a:rPr sz="2800" spc="-5" dirty="0">
                <a:solidFill>
                  <a:srgbClr val="FFFFFF"/>
                </a:solidFill>
                <a:latin typeface="Calibri"/>
                <a:cs typeface="Calibri"/>
              </a:rPr>
              <a:t>in the  </a:t>
            </a:r>
            <a:r>
              <a:rPr sz="2800" spc="-10" dirty="0">
                <a:solidFill>
                  <a:srgbClr val="FFFFFF"/>
                </a:solidFill>
                <a:latin typeface="Calibri"/>
                <a:cs typeface="Calibri"/>
              </a:rPr>
              <a:t>consensus</a:t>
            </a:r>
            <a:endParaRPr sz="2800">
              <a:latin typeface="Calibri"/>
              <a:cs typeface="Calibri"/>
            </a:endParaRPr>
          </a:p>
        </p:txBody>
      </p:sp>
      <p:sp>
        <p:nvSpPr>
          <p:cNvPr id="12" name="object 12"/>
          <p:cNvSpPr/>
          <p:nvPr/>
        </p:nvSpPr>
        <p:spPr>
          <a:xfrm>
            <a:off x="10358628" y="4613147"/>
            <a:ext cx="4251960" cy="4163567"/>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11003280" y="5198364"/>
            <a:ext cx="3044951" cy="2534412"/>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10405871" y="4637532"/>
            <a:ext cx="4162043" cy="4073652"/>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10405871" y="4637532"/>
            <a:ext cx="4162425" cy="4074160"/>
          </a:xfrm>
          <a:custGeom>
            <a:avLst/>
            <a:gdLst/>
            <a:ahLst/>
            <a:cxnLst/>
            <a:rect l="l" t="t" r="r" b="b"/>
            <a:pathLst>
              <a:path w="4162425" h="4074159">
                <a:moveTo>
                  <a:pt x="4162043" y="2036826"/>
                </a:moveTo>
                <a:lnTo>
                  <a:pt x="4161475" y="1988745"/>
                </a:lnTo>
                <a:lnTo>
                  <a:pt x="4159779" y="1940938"/>
                </a:lnTo>
                <a:lnTo>
                  <a:pt x="4156966" y="1893416"/>
                </a:lnTo>
                <a:lnTo>
                  <a:pt x="4153050" y="1846192"/>
                </a:lnTo>
                <a:lnTo>
                  <a:pt x="4148043" y="1799278"/>
                </a:lnTo>
                <a:lnTo>
                  <a:pt x="4141958" y="1752686"/>
                </a:lnTo>
                <a:lnTo>
                  <a:pt x="4134807" y="1706428"/>
                </a:lnTo>
                <a:lnTo>
                  <a:pt x="4126603" y="1660516"/>
                </a:lnTo>
                <a:lnTo>
                  <a:pt x="4117358" y="1614963"/>
                </a:lnTo>
                <a:lnTo>
                  <a:pt x="4107084" y="1569782"/>
                </a:lnTo>
                <a:lnTo>
                  <a:pt x="4095794" y="1524983"/>
                </a:lnTo>
                <a:lnTo>
                  <a:pt x="4083501" y="1480580"/>
                </a:lnTo>
                <a:lnTo>
                  <a:pt x="4070217" y="1436584"/>
                </a:lnTo>
                <a:lnTo>
                  <a:pt x="4055955" y="1393009"/>
                </a:lnTo>
                <a:lnTo>
                  <a:pt x="4040726" y="1349865"/>
                </a:lnTo>
                <a:lnTo>
                  <a:pt x="4024544" y="1307166"/>
                </a:lnTo>
                <a:lnTo>
                  <a:pt x="4007422" y="1264923"/>
                </a:lnTo>
                <a:lnTo>
                  <a:pt x="3989370" y="1223149"/>
                </a:lnTo>
                <a:lnTo>
                  <a:pt x="3970403" y="1181856"/>
                </a:lnTo>
                <a:lnTo>
                  <a:pt x="3950532" y="1141056"/>
                </a:lnTo>
                <a:lnTo>
                  <a:pt x="3929770" y="1100761"/>
                </a:lnTo>
                <a:lnTo>
                  <a:pt x="3908129" y="1060984"/>
                </a:lnTo>
                <a:lnTo>
                  <a:pt x="3885623" y="1021737"/>
                </a:lnTo>
                <a:lnTo>
                  <a:pt x="3862263" y="983032"/>
                </a:lnTo>
                <a:lnTo>
                  <a:pt x="3838062" y="944881"/>
                </a:lnTo>
                <a:lnTo>
                  <a:pt x="3813032" y="907297"/>
                </a:lnTo>
                <a:lnTo>
                  <a:pt x="3787186" y="870292"/>
                </a:lnTo>
                <a:lnTo>
                  <a:pt x="3760537" y="833877"/>
                </a:lnTo>
                <a:lnTo>
                  <a:pt x="3733096" y="798066"/>
                </a:lnTo>
                <a:lnTo>
                  <a:pt x="3704877" y="762870"/>
                </a:lnTo>
                <a:lnTo>
                  <a:pt x="3675892" y="728302"/>
                </a:lnTo>
                <a:lnTo>
                  <a:pt x="3646153" y="694374"/>
                </a:lnTo>
                <a:lnTo>
                  <a:pt x="3615672" y="661098"/>
                </a:lnTo>
                <a:lnTo>
                  <a:pt x="3584464" y="628486"/>
                </a:lnTo>
                <a:lnTo>
                  <a:pt x="3552539" y="596550"/>
                </a:lnTo>
                <a:lnTo>
                  <a:pt x="3519910" y="565304"/>
                </a:lnTo>
                <a:lnTo>
                  <a:pt x="3486590" y="534758"/>
                </a:lnTo>
                <a:lnTo>
                  <a:pt x="3452592" y="504925"/>
                </a:lnTo>
                <a:lnTo>
                  <a:pt x="3417927" y="475818"/>
                </a:lnTo>
                <a:lnTo>
                  <a:pt x="3382609" y="447449"/>
                </a:lnTo>
                <a:lnTo>
                  <a:pt x="3346649" y="419829"/>
                </a:lnTo>
                <a:lnTo>
                  <a:pt x="3310060" y="392972"/>
                </a:lnTo>
                <a:lnTo>
                  <a:pt x="3272856" y="366889"/>
                </a:lnTo>
                <a:lnTo>
                  <a:pt x="3235047" y="341592"/>
                </a:lnTo>
                <a:lnTo>
                  <a:pt x="3196648" y="317095"/>
                </a:lnTo>
                <a:lnTo>
                  <a:pt x="3157669" y="293408"/>
                </a:lnTo>
                <a:lnTo>
                  <a:pt x="3118124" y="270544"/>
                </a:lnTo>
                <a:lnTo>
                  <a:pt x="3078026" y="248516"/>
                </a:lnTo>
                <a:lnTo>
                  <a:pt x="3037386" y="227335"/>
                </a:lnTo>
                <a:lnTo>
                  <a:pt x="2996217" y="207015"/>
                </a:lnTo>
                <a:lnTo>
                  <a:pt x="2954532" y="187566"/>
                </a:lnTo>
                <a:lnTo>
                  <a:pt x="2912343" y="169002"/>
                </a:lnTo>
                <a:lnTo>
                  <a:pt x="2869662" y="151334"/>
                </a:lnTo>
                <a:lnTo>
                  <a:pt x="2826503" y="134575"/>
                </a:lnTo>
                <a:lnTo>
                  <a:pt x="2782878" y="118737"/>
                </a:lnTo>
                <a:lnTo>
                  <a:pt x="2738798" y="103833"/>
                </a:lnTo>
                <a:lnTo>
                  <a:pt x="2694277" y="89873"/>
                </a:lnTo>
                <a:lnTo>
                  <a:pt x="2649328" y="76872"/>
                </a:lnTo>
                <a:lnTo>
                  <a:pt x="2603961" y="64840"/>
                </a:lnTo>
                <a:lnTo>
                  <a:pt x="2558191" y="53790"/>
                </a:lnTo>
                <a:lnTo>
                  <a:pt x="2512030" y="43735"/>
                </a:lnTo>
                <a:lnTo>
                  <a:pt x="2465489" y="34686"/>
                </a:lnTo>
                <a:lnTo>
                  <a:pt x="2418582" y="26657"/>
                </a:lnTo>
                <a:lnTo>
                  <a:pt x="2371321" y="19658"/>
                </a:lnTo>
                <a:lnTo>
                  <a:pt x="2323719" y="13702"/>
                </a:lnTo>
                <a:lnTo>
                  <a:pt x="2275787" y="8802"/>
                </a:lnTo>
                <a:lnTo>
                  <a:pt x="2227539" y="4969"/>
                </a:lnTo>
                <a:lnTo>
                  <a:pt x="2178987" y="2216"/>
                </a:lnTo>
                <a:lnTo>
                  <a:pt x="2130144" y="556"/>
                </a:lnTo>
                <a:lnTo>
                  <a:pt x="2081022" y="0"/>
                </a:lnTo>
                <a:lnTo>
                  <a:pt x="2030265" y="0"/>
                </a:lnTo>
                <a:lnTo>
                  <a:pt x="1979508" y="0"/>
                </a:lnTo>
                <a:lnTo>
                  <a:pt x="0" y="0"/>
                </a:lnTo>
                <a:lnTo>
                  <a:pt x="0" y="50920"/>
                </a:lnTo>
                <a:lnTo>
                  <a:pt x="0" y="2036826"/>
                </a:lnTo>
                <a:lnTo>
                  <a:pt x="568" y="2084906"/>
                </a:lnTo>
                <a:lnTo>
                  <a:pt x="2264" y="2132713"/>
                </a:lnTo>
                <a:lnTo>
                  <a:pt x="5077" y="2180235"/>
                </a:lnTo>
                <a:lnTo>
                  <a:pt x="8993" y="2227459"/>
                </a:lnTo>
                <a:lnTo>
                  <a:pt x="14000" y="2274373"/>
                </a:lnTo>
                <a:lnTo>
                  <a:pt x="20085" y="2320965"/>
                </a:lnTo>
                <a:lnTo>
                  <a:pt x="27236" y="2367223"/>
                </a:lnTo>
                <a:lnTo>
                  <a:pt x="35440" y="2413135"/>
                </a:lnTo>
                <a:lnTo>
                  <a:pt x="44685" y="2458688"/>
                </a:lnTo>
                <a:lnTo>
                  <a:pt x="54959" y="2503869"/>
                </a:lnTo>
                <a:lnTo>
                  <a:pt x="66249" y="2548668"/>
                </a:lnTo>
                <a:lnTo>
                  <a:pt x="78542" y="2593071"/>
                </a:lnTo>
                <a:lnTo>
                  <a:pt x="91826" y="2637067"/>
                </a:lnTo>
                <a:lnTo>
                  <a:pt x="106088" y="2680642"/>
                </a:lnTo>
                <a:lnTo>
                  <a:pt x="121317" y="2723786"/>
                </a:lnTo>
                <a:lnTo>
                  <a:pt x="137499" y="2766485"/>
                </a:lnTo>
                <a:lnTo>
                  <a:pt x="154621" y="2808728"/>
                </a:lnTo>
                <a:lnTo>
                  <a:pt x="172673" y="2850502"/>
                </a:lnTo>
                <a:lnTo>
                  <a:pt x="191640" y="2891795"/>
                </a:lnTo>
                <a:lnTo>
                  <a:pt x="211511" y="2932595"/>
                </a:lnTo>
                <a:lnTo>
                  <a:pt x="232273" y="2972890"/>
                </a:lnTo>
                <a:lnTo>
                  <a:pt x="253914" y="3012667"/>
                </a:lnTo>
                <a:lnTo>
                  <a:pt x="276420" y="3051914"/>
                </a:lnTo>
                <a:lnTo>
                  <a:pt x="299780" y="3090619"/>
                </a:lnTo>
                <a:lnTo>
                  <a:pt x="323981" y="3128770"/>
                </a:lnTo>
                <a:lnTo>
                  <a:pt x="349011" y="3166354"/>
                </a:lnTo>
                <a:lnTo>
                  <a:pt x="374857" y="3203359"/>
                </a:lnTo>
                <a:lnTo>
                  <a:pt x="401506" y="3239774"/>
                </a:lnTo>
                <a:lnTo>
                  <a:pt x="428947" y="3275585"/>
                </a:lnTo>
                <a:lnTo>
                  <a:pt x="457166" y="3310781"/>
                </a:lnTo>
                <a:lnTo>
                  <a:pt x="486151" y="3345349"/>
                </a:lnTo>
                <a:lnTo>
                  <a:pt x="515890" y="3379277"/>
                </a:lnTo>
                <a:lnTo>
                  <a:pt x="546371" y="3412553"/>
                </a:lnTo>
                <a:lnTo>
                  <a:pt x="577579" y="3445165"/>
                </a:lnTo>
                <a:lnTo>
                  <a:pt x="609504" y="3477101"/>
                </a:lnTo>
                <a:lnTo>
                  <a:pt x="642133" y="3508347"/>
                </a:lnTo>
                <a:lnTo>
                  <a:pt x="675453" y="3538893"/>
                </a:lnTo>
                <a:lnTo>
                  <a:pt x="709451" y="3568726"/>
                </a:lnTo>
                <a:lnTo>
                  <a:pt x="744116" y="3597833"/>
                </a:lnTo>
                <a:lnTo>
                  <a:pt x="779434" y="3626202"/>
                </a:lnTo>
                <a:lnTo>
                  <a:pt x="815394" y="3653822"/>
                </a:lnTo>
                <a:lnTo>
                  <a:pt x="851983" y="3680679"/>
                </a:lnTo>
                <a:lnTo>
                  <a:pt x="889187" y="3706762"/>
                </a:lnTo>
                <a:lnTo>
                  <a:pt x="926996" y="3732059"/>
                </a:lnTo>
                <a:lnTo>
                  <a:pt x="965395" y="3756556"/>
                </a:lnTo>
                <a:lnTo>
                  <a:pt x="1004374" y="3780243"/>
                </a:lnTo>
                <a:lnTo>
                  <a:pt x="1043919" y="3803107"/>
                </a:lnTo>
                <a:lnTo>
                  <a:pt x="1084017" y="3825135"/>
                </a:lnTo>
                <a:lnTo>
                  <a:pt x="1124657" y="3846316"/>
                </a:lnTo>
                <a:lnTo>
                  <a:pt x="1165826" y="3866636"/>
                </a:lnTo>
                <a:lnTo>
                  <a:pt x="1207511" y="3886085"/>
                </a:lnTo>
                <a:lnTo>
                  <a:pt x="1249700" y="3904649"/>
                </a:lnTo>
                <a:lnTo>
                  <a:pt x="1292381" y="3922317"/>
                </a:lnTo>
                <a:lnTo>
                  <a:pt x="1335540" y="3939076"/>
                </a:lnTo>
                <a:lnTo>
                  <a:pt x="1379165" y="3954914"/>
                </a:lnTo>
                <a:lnTo>
                  <a:pt x="1423245" y="3969818"/>
                </a:lnTo>
                <a:lnTo>
                  <a:pt x="1467766" y="3983778"/>
                </a:lnTo>
                <a:lnTo>
                  <a:pt x="1512715" y="3996779"/>
                </a:lnTo>
                <a:lnTo>
                  <a:pt x="1558082" y="4008811"/>
                </a:lnTo>
                <a:lnTo>
                  <a:pt x="1603852" y="4019861"/>
                </a:lnTo>
                <a:lnTo>
                  <a:pt x="1650013" y="4029916"/>
                </a:lnTo>
                <a:lnTo>
                  <a:pt x="1696554" y="4038965"/>
                </a:lnTo>
                <a:lnTo>
                  <a:pt x="1743461" y="4046994"/>
                </a:lnTo>
                <a:lnTo>
                  <a:pt x="1790722" y="4053993"/>
                </a:lnTo>
                <a:lnTo>
                  <a:pt x="1838324" y="4059949"/>
                </a:lnTo>
                <a:lnTo>
                  <a:pt x="1886256" y="4064849"/>
                </a:lnTo>
                <a:lnTo>
                  <a:pt x="1934504" y="4068682"/>
                </a:lnTo>
                <a:lnTo>
                  <a:pt x="1983056" y="4071435"/>
                </a:lnTo>
                <a:lnTo>
                  <a:pt x="2031899" y="4073095"/>
                </a:lnTo>
                <a:lnTo>
                  <a:pt x="2081022" y="4073652"/>
                </a:lnTo>
                <a:lnTo>
                  <a:pt x="2130144" y="4073095"/>
                </a:lnTo>
                <a:lnTo>
                  <a:pt x="2178987" y="4071435"/>
                </a:lnTo>
                <a:lnTo>
                  <a:pt x="2227539" y="4068682"/>
                </a:lnTo>
                <a:lnTo>
                  <a:pt x="2275787" y="4064849"/>
                </a:lnTo>
                <a:lnTo>
                  <a:pt x="2323719" y="4059949"/>
                </a:lnTo>
                <a:lnTo>
                  <a:pt x="2371321" y="4053993"/>
                </a:lnTo>
                <a:lnTo>
                  <a:pt x="2418582" y="4046994"/>
                </a:lnTo>
                <a:lnTo>
                  <a:pt x="2465489" y="4038965"/>
                </a:lnTo>
                <a:lnTo>
                  <a:pt x="2512030" y="4029916"/>
                </a:lnTo>
                <a:lnTo>
                  <a:pt x="2558191" y="4019861"/>
                </a:lnTo>
                <a:lnTo>
                  <a:pt x="2603961" y="4008811"/>
                </a:lnTo>
                <a:lnTo>
                  <a:pt x="2649328" y="3996779"/>
                </a:lnTo>
                <a:lnTo>
                  <a:pt x="2694277" y="3983778"/>
                </a:lnTo>
                <a:lnTo>
                  <a:pt x="2738798" y="3969818"/>
                </a:lnTo>
                <a:lnTo>
                  <a:pt x="2782878" y="3954914"/>
                </a:lnTo>
                <a:lnTo>
                  <a:pt x="2826503" y="3939076"/>
                </a:lnTo>
                <a:lnTo>
                  <a:pt x="2869662" y="3922317"/>
                </a:lnTo>
                <a:lnTo>
                  <a:pt x="2912343" y="3904649"/>
                </a:lnTo>
                <a:lnTo>
                  <a:pt x="2954532" y="3886085"/>
                </a:lnTo>
                <a:lnTo>
                  <a:pt x="2996217" y="3866636"/>
                </a:lnTo>
                <a:lnTo>
                  <a:pt x="3037386" y="3846316"/>
                </a:lnTo>
                <a:lnTo>
                  <a:pt x="3078026" y="3825135"/>
                </a:lnTo>
                <a:lnTo>
                  <a:pt x="3118124" y="3803107"/>
                </a:lnTo>
                <a:lnTo>
                  <a:pt x="3157669" y="3780243"/>
                </a:lnTo>
                <a:lnTo>
                  <a:pt x="3196648" y="3756556"/>
                </a:lnTo>
                <a:lnTo>
                  <a:pt x="3235047" y="3732059"/>
                </a:lnTo>
                <a:lnTo>
                  <a:pt x="3272856" y="3706762"/>
                </a:lnTo>
                <a:lnTo>
                  <a:pt x="3310060" y="3680679"/>
                </a:lnTo>
                <a:lnTo>
                  <a:pt x="3346649" y="3653822"/>
                </a:lnTo>
                <a:lnTo>
                  <a:pt x="3382609" y="3626202"/>
                </a:lnTo>
                <a:lnTo>
                  <a:pt x="3417927" y="3597833"/>
                </a:lnTo>
                <a:lnTo>
                  <a:pt x="3452592" y="3568726"/>
                </a:lnTo>
                <a:lnTo>
                  <a:pt x="3486590" y="3538893"/>
                </a:lnTo>
                <a:lnTo>
                  <a:pt x="3519910" y="3508347"/>
                </a:lnTo>
                <a:lnTo>
                  <a:pt x="3552539" y="3477101"/>
                </a:lnTo>
                <a:lnTo>
                  <a:pt x="3584464" y="3445165"/>
                </a:lnTo>
                <a:lnTo>
                  <a:pt x="3615672" y="3412553"/>
                </a:lnTo>
                <a:lnTo>
                  <a:pt x="3646153" y="3379277"/>
                </a:lnTo>
                <a:lnTo>
                  <a:pt x="3675892" y="3345349"/>
                </a:lnTo>
                <a:lnTo>
                  <a:pt x="3704877" y="3310781"/>
                </a:lnTo>
                <a:lnTo>
                  <a:pt x="3733096" y="3275585"/>
                </a:lnTo>
                <a:lnTo>
                  <a:pt x="3760537" y="3239774"/>
                </a:lnTo>
                <a:lnTo>
                  <a:pt x="3787186" y="3203359"/>
                </a:lnTo>
                <a:lnTo>
                  <a:pt x="3813032" y="3166354"/>
                </a:lnTo>
                <a:lnTo>
                  <a:pt x="3838062" y="3128770"/>
                </a:lnTo>
                <a:lnTo>
                  <a:pt x="3862263" y="3090619"/>
                </a:lnTo>
                <a:lnTo>
                  <a:pt x="3885623" y="3051914"/>
                </a:lnTo>
                <a:lnTo>
                  <a:pt x="3908129" y="3012667"/>
                </a:lnTo>
                <a:lnTo>
                  <a:pt x="3929770" y="2972890"/>
                </a:lnTo>
                <a:lnTo>
                  <a:pt x="3950532" y="2932595"/>
                </a:lnTo>
                <a:lnTo>
                  <a:pt x="3970403" y="2891795"/>
                </a:lnTo>
                <a:lnTo>
                  <a:pt x="3989370" y="2850502"/>
                </a:lnTo>
                <a:lnTo>
                  <a:pt x="4007422" y="2808728"/>
                </a:lnTo>
                <a:lnTo>
                  <a:pt x="4024544" y="2766485"/>
                </a:lnTo>
                <a:lnTo>
                  <a:pt x="4040726" y="2723786"/>
                </a:lnTo>
                <a:lnTo>
                  <a:pt x="4055955" y="2680642"/>
                </a:lnTo>
                <a:lnTo>
                  <a:pt x="4070217" y="2637067"/>
                </a:lnTo>
                <a:lnTo>
                  <a:pt x="4083501" y="2593071"/>
                </a:lnTo>
                <a:lnTo>
                  <a:pt x="4095794" y="2548668"/>
                </a:lnTo>
                <a:lnTo>
                  <a:pt x="4107084" y="2503869"/>
                </a:lnTo>
                <a:lnTo>
                  <a:pt x="4117358" y="2458688"/>
                </a:lnTo>
                <a:lnTo>
                  <a:pt x="4126603" y="2413135"/>
                </a:lnTo>
                <a:lnTo>
                  <a:pt x="4134807" y="2367223"/>
                </a:lnTo>
                <a:lnTo>
                  <a:pt x="4141958" y="2320965"/>
                </a:lnTo>
                <a:lnTo>
                  <a:pt x="4148043" y="2274373"/>
                </a:lnTo>
                <a:lnTo>
                  <a:pt x="4153050" y="2227459"/>
                </a:lnTo>
                <a:lnTo>
                  <a:pt x="4156966" y="2180235"/>
                </a:lnTo>
                <a:lnTo>
                  <a:pt x="4159779" y="2132713"/>
                </a:lnTo>
                <a:lnTo>
                  <a:pt x="4161475" y="2084906"/>
                </a:lnTo>
                <a:lnTo>
                  <a:pt x="4162043" y="2036826"/>
                </a:lnTo>
                <a:close/>
              </a:path>
            </a:pathLst>
          </a:custGeom>
          <a:ln w="9144">
            <a:solidFill>
              <a:srgbClr val="F19A0D"/>
            </a:solidFill>
          </a:ln>
        </p:spPr>
        <p:txBody>
          <a:bodyPr wrap="square" lIns="0" tIns="0" rIns="0" bIns="0" rtlCol="0"/>
          <a:lstStyle/>
          <a:p>
            <a:endParaRPr/>
          </a:p>
        </p:txBody>
      </p:sp>
      <p:sp>
        <p:nvSpPr>
          <p:cNvPr id="16" name="object 16"/>
          <p:cNvSpPr txBox="1"/>
          <p:nvPr/>
        </p:nvSpPr>
        <p:spPr>
          <a:xfrm>
            <a:off x="11247881" y="5290566"/>
            <a:ext cx="2479675" cy="2159000"/>
          </a:xfrm>
          <a:prstGeom prst="rect">
            <a:avLst/>
          </a:prstGeom>
        </p:spPr>
        <p:txBody>
          <a:bodyPr vert="horz" wrap="square" lIns="0" tIns="12065" rIns="0" bIns="0" rtlCol="0">
            <a:spAutoFit/>
          </a:bodyPr>
          <a:lstStyle/>
          <a:p>
            <a:pPr marL="12700" marR="5080" algn="ctr">
              <a:lnSpc>
                <a:spcPct val="100000"/>
              </a:lnSpc>
              <a:spcBef>
                <a:spcPts val="95"/>
              </a:spcBef>
            </a:pPr>
            <a:r>
              <a:rPr sz="2800" spc="-15" dirty="0">
                <a:solidFill>
                  <a:srgbClr val="FFFFFF"/>
                </a:solidFill>
                <a:latin typeface="Calibri"/>
                <a:cs typeface="Calibri"/>
              </a:rPr>
              <a:t>Restricts </a:t>
            </a:r>
            <a:r>
              <a:rPr sz="2800" spc="-5" dirty="0">
                <a:solidFill>
                  <a:srgbClr val="FFFFFF"/>
                </a:solidFill>
                <a:latin typeface="Calibri"/>
                <a:cs typeface="Calibri"/>
              </a:rPr>
              <a:t>the  </a:t>
            </a:r>
            <a:r>
              <a:rPr sz="2800" spc="-20" dirty="0">
                <a:solidFill>
                  <a:srgbClr val="FFFFFF"/>
                </a:solidFill>
                <a:latin typeface="Calibri"/>
                <a:cs typeface="Calibri"/>
              </a:rPr>
              <a:t>actors </a:t>
            </a:r>
            <a:r>
              <a:rPr sz="2800" spc="-5" dirty="0">
                <a:solidFill>
                  <a:srgbClr val="FFFFFF"/>
                </a:solidFill>
                <a:latin typeface="Calibri"/>
                <a:cs typeface="Calibri"/>
              </a:rPr>
              <a:t>who </a:t>
            </a:r>
            <a:r>
              <a:rPr sz="2800" spc="-10" dirty="0">
                <a:solidFill>
                  <a:srgbClr val="FFFFFF"/>
                </a:solidFill>
                <a:latin typeface="Calibri"/>
                <a:cs typeface="Calibri"/>
              </a:rPr>
              <a:t>can  </a:t>
            </a:r>
            <a:r>
              <a:rPr sz="2800" spc="-15" dirty="0">
                <a:solidFill>
                  <a:srgbClr val="FFFFFF"/>
                </a:solidFill>
                <a:latin typeface="Calibri"/>
                <a:cs typeface="Calibri"/>
              </a:rPr>
              <a:t>contribute </a:t>
            </a:r>
            <a:r>
              <a:rPr sz="2800" spc="-20" dirty="0">
                <a:solidFill>
                  <a:srgbClr val="FFFFFF"/>
                </a:solidFill>
                <a:latin typeface="Calibri"/>
                <a:cs typeface="Calibri"/>
              </a:rPr>
              <a:t>to</a:t>
            </a:r>
            <a:r>
              <a:rPr sz="2800" spc="-30" dirty="0">
                <a:solidFill>
                  <a:srgbClr val="FFFFFF"/>
                </a:solidFill>
                <a:latin typeface="Calibri"/>
                <a:cs typeface="Calibri"/>
              </a:rPr>
              <a:t> </a:t>
            </a:r>
            <a:r>
              <a:rPr sz="2800" spc="-5" dirty="0">
                <a:solidFill>
                  <a:srgbClr val="FFFFFF"/>
                </a:solidFill>
                <a:latin typeface="Calibri"/>
                <a:cs typeface="Calibri"/>
              </a:rPr>
              <a:t>the  </a:t>
            </a:r>
            <a:r>
              <a:rPr sz="2800" spc="-10" dirty="0">
                <a:solidFill>
                  <a:srgbClr val="FFFFFF"/>
                </a:solidFill>
                <a:latin typeface="Calibri"/>
                <a:cs typeface="Calibri"/>
              </a:rPr>
              <a:t>consensus </a:t>
            </a:r>
            <a:r>
              <a:rPr sz="2800" spc="-5" dirty="0">
                <a:solidFill>
                  <a:srgbClr val="FFFFFF"/>
                </a:solidFill>
                <a:latin typeface="Calibri"/>
                <a:cs typeface="Calibri"/>
              </a:rPr>
              <a:t>of the  </a:t>
            </a:r>
            <a:r>
              <a:rPr sz="2800" spc="-30" dirty="0">
                <a:solidFill>
                  <a:srgbClr val="FFFFFF"/>
                </a:solidFill>
                <a:latin typeface="Calibri"/>
                <a:cs typeface="Calibri"/>
              </a:rPr>
              <a:t>system</a:t>
            </a:r>
            <a:r>
              <a:rPr sz="2800" spc="-10" dirty="0">
                <a:solidFill>
                  <a:srgbClr val="FFFFFF"/>
                </a:solidFill>
                <a:latin typeface="Calibri"/>
                <a:cs typeface="Calibri"/>
              </a:rPr>
              <a:t> </a:t>
            </a:r>
            <a:r>
              <a:rPr sz="2800" spc="-25" dirty="0">
                <a:solidFill>
                  <a:srgbClr val="FFFFFF"/>
                </a:solidFill>
                <a:latin typeface="Calibri"/>
                <a:cs typeface="Calibri"/>
              </a:rPr>
              <a:t>state.</a:t>
            </a:r>
            <a:endParaRPr sz="2800">
              <a:latin typeface="Calibri"/>
              <a:cs typeface="Calibri"/>
            </a:endParaRPr>
          </a:p>
        </p:txBody>
      </p:sp>
      <p:sp>
        <p:nvSpPr>
          <p:cNvPr id="17" name="object 17"/>
          <p:cNvSpPr/>
          <p:nvPr/>
        </p:nvSpPr>
        <p:spPr>
          <a:xfrm>
            <a:off x="7834883" y="3313176"/>
            <a:ext cx="2497835" cy="2759964"/>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7882128" y="3337559"/>
            <a:ext cx="2407920" cy="2670048"/>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7882128" y="3337559"/>
            <a:ext cx="2407920" cy="2670175"/>
          </a:xfrm>
          <a:custGeom>
            <a:avLst/>
            <a:gdLst/>
            <a:ahLst/>
            <a:cxnLst/>
            <a:rect l="l" t="t" r="r" b="b"/>
            <a:pathLst>
              <a:path w="2407920" h="2670175">
                <a:moveTo>
                  <a:pt x="0" y="1335024"/>
                </a:moveTo>
                <a:lnTo>
                  <a:pt x="1203960" y="0"/>
                </a:lnTo>
                <a:lnTo>
                  <a:pt x="2407920" y="1335024"/>
                </a:lnTo>
                <a:lnTo>
                  <a:pt x="1203960" y="2670048"/>
                </a:lnTo>
                <a:lnTo>
                  <a:pt x="0" y="1335024"/>
                </a:lnTo>
                <a:close/>
              </a:path>
            </a:pathLst>
          </a:custGeom>
          <a:ln w="9144">
            <a:solidFill>
              <a:srgbClr val="99B851"/>
            </a:solidFill>
          </a:ln>
        </p:spPr>
        <p:txBody>
          <a:bodyPr wrap="square" lIns="0" tIns="0" rIns="0" bIns="0" rtlCol="0"/>
          <a:lstStyle/>
          <a:p>
            <a:endParaRPr/>
          </a:p>
        </p:txBody>
      </p:sp>
      <p:sp>
        <p:nvSpPr>
          <p:cNvPr id="20" name="object 20"/>
          <p:cNvSpPr txBox="1"/>
          <p:nvPr/>
        </p:nvSpPr>
        <p:spPr>
          <a:xfrm>
            <a:off x="8742680" y="4357192"/>
            <a:ext cx="687070" cy="574675"/>
          </a:xfrm>
          <a:prstGeom prst="rect">
            <a:avLst/>
          </a:prstGeom>
        </p:spPr>
        <p:txBody>
          <a:bodyPr vert="horz" wrap="square" lIns="0" tIns="12700" rIns="0" bIns="0" rtlCol="0">
            <a:spAutoFit/>
          </a:bodyPr>
          <a:lstStyle/>
          <a:p>
            <a:pPr marL="12700">
              <a:lnSpc>
                <a:spcPct val="100000"/>
              </a:lnSpc>
              <a:spcBef>
                <a:spcPts val="100"/>
              </a:spcBef>
            </a:pPr>
            <a:r>
              <a:rPr sz="3600" b="1" spc="-175" dirty="0">
                <a:solidFill>
                  <a:srgbClr val="FFFFFF"/>
                </a:solidFill>
                <a:latin typeface="Calibri"/>
                <a:cs typeface="Calibri"/>
              </a:rPr>
              <a:t>V</a:t>
            </a:r>
            <a:r>
              <a:rPr sz="3600" b="1" dirty="0">
                <a:solidFill>
                  <a:srgbClr val="FFFFFF"/>
                </a:solidFill>
                <a:latin typeface="Calibri"/>
                <a:cs typeface="Calibri"/>
              </a:rPr>
              <a:t>/S</a:t>
            </a:r>
            <a:endParaRPr sz="3600">
              <a:latin typeface="Calibri"/>
              <a:cs typeface="Calibri"/>
            </a:endParaRPr>
          </a:p>
        </p:txBody>
      </p:sp>
      <p:sp>
        <p:nvSpPr>
          <p:cNvPr id="21" name="object 21"/>
          <p:cNvSpPr txBox="1"/>
          <p:nvPr/>
        </p:nvSpPr>
        <p:spPr>
          <a:xfrm>
            <a:off x="944981" y="1764690"/>
            <a:ext cx="15844519" cy="936154"/>
          </a:xfrm>
          <a:prstGeom prst="rect">
            <a:avLst/>
          </a:prstGeom>
        </p:spPr>
        <p:txBody>
          <a:bodyPr vert="horz" wrap="square" lIns="0" tIns="12700" rIns="0" bIns="0" rtlCol="0">
            <a:spAutoFit/>
          </a:bodyPr>
          <a:lstStyle/>
          <a:p>
            <a:pPr marL="12700" marR="5080">
              <a:lnSpc>
                <a:spcPct val="150100"/>
              </a:lnSpc>
              <a:spcBef>
                <a:spcPts val="100"/>
              </a:spcBef>
            </a:pPr>
            <a:r>
              <a:rPr sz="2000" spc="-15" dirty="0">
                <a:latin typeface="Arial Rounded MT Bold" panose="020F0704030504030204" pitchFamily="34" charset="0"/>
                <a:cs typeface="Calibri"/>
              </a:rPr>
              <a:t>Properly Permissioned </a:t>
            </a:r>
            <a:r>
              <a:rPr sz="2000" spc="-10" dirty="0">
                <a:latin typeface="Arial Rounded MT Bold" panose="020F0704030504030204" pitchFamily="34" charset="0"/>
                <a:cs typeface="Calibri"/>
              </a:rPr>
              <a:t>Blockchain </a:t>
            </a:r>
            <a:r>
              <a:rPr sz="2000" spc="-15" dirty="0">
                <a:latin typeface="Arial Rounded MT Bold" panose="020F0704030504030204" pitchFamily="34" charset="0"/>
                <a:cs typeface="Calibri"/>
              </a:rPr>
              <a:t>networks </a:t>
            </a:r>
            <a:r>
              <a:rPr sz="2000" spc="-25" dirty="0">
                <a:latin typeface="Arial Rounded MT Bold" panose="020F0704030504030204" pitchFamily="34" charset="0"/>
                <a:cs typeface="Calibri"/>
              </a:rPr>
              <a:t>differ </a:t>
            </a:r>
            <a:r>
              <a:rPr sz="2000" spc="-20" dirty="0">
                <a:latin typeface="Arial Rounded MT Bold" panose="020F0704030504030204" pitchFamily="34" charset="0"/>
                <a:cs typeface="Calibri"/>
              </a:rPr>
              <a:t>from </a:t>
            </a:r>
            <a:r>
              <a:rPr sz="2000" spc="-5" dirty="0">
                <a:latin typeface="Arial Rounded MT Bold" panose="020F0704030504030204" pitchFamily="34" charset="0"/>
                <a:cs typeface="Calibri"/>
              </a:rPr>
              <a:t>Un-permissioned </a:t>
            </a:r>
            <a:r>
              <a:rPr sz="2000" spc="-10" dirty="0">
                <a:latin typeface="Arial Rounded MT Bold" panose="020F0704030504030204" pitchFamily="34" charset="0"/>
                <a:cs typeface="Calibri"/>
              </a:rPr>
              <a:t>Blockchain </a:t>
            </a:r>
            <a:r>
              <a:rPr sz="2000" spc="-15" dirty="0">
                <a:latin typeface="Arial Rounded MT Bold" panose="020F0704030504030204" pitchFamily="34" charset="0"/>
                <a:cs typeface="Calibri"/>
              </a:rPr>
              <a:t>networks </a:t>
            </a:r>
            <a:r>
              <a:rPr sz="2000" spc="-10" dirty="0">
                <a:latin typeface="Arial Rounded MT Bold" panose="020F0704030504030204" pitchFamily="34" charset="0"/>
                <a:cs typeface="Calibri"/>
              </a:rPr>
              <a:t>solely based on  </a:t>
            </a:r>
            <a:r>
              <a:rPr sz="2000" spc="-5" dirty="0">
                <a:latin typeface="Arial Rounded MT Bold" panose="020F0704030504030204" pitchFamily="34" charset="0"/>
                <a:cs typeface="Calibri"/>
              </a:rPr>
              <a:t>the </a:t>
            </a:r>
            <a:r>
              <a:rPr sz="2000" spc="-10" dirty="0">
                <a:latin typeface="Arial Rounded MT Bold" panose="020F0704030504030204" pitchFamily="34" charset="0"/>
                <a:cs typeface="Calibri"/>
              </a:rPr>
              <a:t>presence </a:t>
            </a:r>
            <a:r>
              <a:rPr sz="2000" spc="-5" dirty="0">
                <a:latin typeface="Arial Rounded MT Bold" panose="020F0704030504030204" pitchFamily="34" charset="0"/>
                <a:cs typeface="Calibri"/>
              </a:rPr>
              <a:t>(or </a:t>
            </a:r>
            <a:r>
              <a:rPr sz="2000" spc="-10" dirty="0">
                <a:latin typeface="Arial Rounded MT Bold" panose="020F0704030504030204" pitchFamily="34" charset="0"/>
                <a:cs typeface="Calibri"/>
              </a:rPr>
              <a:t>absence) </a:t>
            </a:r>
            <a:r>
              <a:rPr sz="2000" spc="-5" dirty="0">
                <a:latin typeface="Arial Rounded MT Bold" panose="020F0704030504030204" pitchFamily="34" charset="0"/>
                <a:cs typeface="Calibri"/>
              </a:rPr>
              <a:t>of an access </a:t>
            </a:r>
            <a:r>
              <a:rPr sz="2000" spc="-20" dirty="0">
                <a:latin typeface="Arial Rounded MT Bold" panose="020F0704030504030204" pitchFamily="34" charset="0"/>
                <a:cs typeface="Calibri"/>
              </a:rPr>
              <a:t>control </a:t>
            </a:r>
            <a:r>
              <a:rPr sz="2000" spc="-25" dirty="0">
                <a:latin typeface="Arial Rounded MT Bold" panose="020F0704030504030204" pitchFamily="34" charset="0"/>
                <a:cs typeface="Calibri"/>
              </a:rPr>
              <a:t>layer </a:t>
            </a:r>
            <a:r>
              <a:rPr sz="2000" spc="-10" dirty="0">
                <a:latin typeface="Arial Rounded MT Bold" panose="020F0704030504030204" pitchFamily="34" charset="0"/>
                <a:cs typeface="Calibri"/>
              </a:rPr>
              <a:t>built </a:t>
            </a:r>
            <a:r>
              <a:rPr sz="2000" spc="-20" dirty="0">
                <a:latin typeface="Arial Rounded MT Bold" panose="020F0704030504030204" pitchFamily="34" charset="0"/>
                <a:cs typeface="Calibri"/>
              </a:rPr>
              <a:t>into </a:t>
            </a:r>
            <a:r>
              <a:rPr sz="2000" spc="-5" dirty="0">
                <a:latin typeface="Arial Rounded MT Bold" panose="020F0704030504030204" pitchFamily="34" charset="0"/>
                <a:cs typeface="Calibri"/>
              </a:rPr>
              <a:t>the </a:t>
            </a:r>
            <a:r>
              <a:rPr sz="2000" spc="-10" dirty="0">
                <a:latin typeface="Arial Rounded MT Bold" panose="020F0704030504030204" pitchFamily="34" charset="0"/>
                <a:cs typeface="Calibri"/>
              </a:rPr>
              <a:t>Blockchain</a:t>
            </a:r>
            <a:r>
              <a:rPr sz="2000" spc="225" dirty="0">
                <a:latin typeface="Arial Rounded MT Bold" panose="020F0704030504030204" pitchFamily="34" charset="0"/>
                <a:cs typeface="Calibri"/>
              </a:rPr>
              <a:t> </a:t>
            </a:r>
            <a:r>
              <a:rPr sz="2000" spc="-10" dirty="0">
                <a:latin typeface="Arial Rounded MT Bold" panose="020F0704030504030204" pitchFamily="34" charset="0"/>
                <a:cs typeface="Calibri"/>
              </a:rPr>
              <a:t>nodes.</a:t>
            </a: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10096700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7669" y="822088"/>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Transaction in Blockchain</a:t>
            </a:r>
            <a:endParaRPr sz="5600" dirty="0">
              <a:solidFill>
                <a:schemeClr val="tx2"/>
              </a:solidFill>
            </a:endParaRPr>
          </a:p>
        </p:txBody>
      </p:sp>
      <p:pic>
        <p:nvPicPr>
          <p:cNvPr id="3" name="Picture 2"/>
          <p:cNvPicPr>
            <a:picLocks noChangeAspect="1"/>
          </p:cNvPicPr>
          <p:nvPr/>
        </p:nvPicPr>
        <p:blipFill>
          <a:blip r:embed="rId5"/>
          <a:stretch>
            <a:fillRect/>
          </a:stretch>
        </p:blipFill>
        <p:spPr>
          <a:xfrm>
            <a:off x="2129505" y="1843204"/>
            <a:ext cx="14588992" cy="7468247"/>
          </a:xfrm>
          <a:prstGeom prst="rect">
            <a:avLst/>
          </a:prstGeom>
        </p:spPr>
      </p:pic>
    </p:spTree>
    <p:extLst>
      <p:ext uri="{BB962C8B-B14F-4D97-AF65-F5344CB8AC3E}">
        <p14:creationId xmlns:p14="http://schemas.microsoft.com/office/powerpoint/2010/main" val="1037583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2057400" y="4450354"/>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Key Concepts in Blockchain</a:t>
            </a:r>
            <a:endParaRPr sz="6600" dirty="0">
              <a:latin typeface="Trebuchet MS" panose="020B0603020202020204" pitchFamily="34" charset="0"/>
              <a:cs typeface="Calibri"/>
            </a:endParaRPr>
          </a:p>
        </p:txBody>
      </p:sp>
    </p:spTree>
    <p:extLst>
      <p:ext uri="{BB962C8B-B14F-4D97-AF65-F5344CB8AC3E}">
        <p14:creationId xmlns:p14="http://schemas.microsoft.com/office/powerpoint/2010/main" val="28266657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Blockchain Structure </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4025319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82156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Blocks in </a:t>
            </a:r>
            <a:r>
              <a:rPr sz="5600" spc="-10" dirty="0" smtClean="0">
                <a:solidFill>
                  <a:srgbClr val="095A82"/>
                </a:solidFill>
              </a:rPr>
              <a:t>Blockchain</a:t>
            </a:r>
            <a:endParaRPr sz="5600" dirty="0"/>
          </a:p>
        </p:txBody>
      </p:sp>
      <p:sp>
        <p:nvSpPr>
          <p:cNvPr id="6" name="object 6"/>
          <p:cNvSpPr txBox="1"/>
          <p:nvPr/>
        </p:nvSpPr>
        <p:spPr>
          <a:xfrm>
            <a:off x="12736068" y="8769298"/>
            <a:ext cx="3876040" cy="456535"/>
          </a:xfrm>
          <a:prstGeom prst="rect">
            <a:avLst/>
          </a:prstGeom>
        </p:spPr>
        <p:txBody>
          <a:bodyPr vert="horz" wrap="square" lIns="0" tIns="25400" rIns="0" bIns="0" rtlCol="0">
            <a:spAutoFit/>
          </a:bodyPr>
          <a:lstStyle/>
          <a:p>
            <a:pPr marL="25400">
              <a:spcBef>
                <a:spcPts val="200"/>
              </a:spcBef>
            </a:pPr>
            <a:r>
              <a:rPr sz="2800" b="1" dirty="0">
                <a:solidFill>
                  <a:srgbClr val="5F5F5F"/>
                </a:solidFill>
                <a:cs typeface="Calibri"/>
              </a:rPr>
              <a:t>Simplified Block</a:t>
            </a:r>
            <a:r>
              <a:rPr sz="2800" b="1" spc="-190" dirty="0">
                <a:solidFill>
                  <a:srgbClr val="5F5F5F"/>
                </a:solidFill>
                <a:cs typeface="Calibri"/>
              </a:rPr>
              <a:t> </a:t>
            </a:r>
            <a:r>
              <a:rPr sz="2800" b="1" dirty="0">
                <a:solidFill>
                  <a:srgbClr val="5F5F5F"/>
                </a:solidFill>
                <a:cs typeface="Calibri"/>
              </a:rPr>
              <a:t>Structure</a:t>
            </a:r>
            <a:endParaRPr sz="2800">
              <a:solidFill>
                <a:prstClr val="black"/>
              </a:solidFill>
              <a:cs typeface="Calibri"/>
            </a:endParaRPr>
          </a:p>
        </p:txBody>
      </p:sp>
      <p:graphicFrame>
        <p:nvGraphicFramePr>
          <p:cNvPr id="7" name="object 7"/>
          <p:cNvGraphicFramePr>
            <a:graphicFrameLocks noGrp="1"/>
          </p:cNvGraphicFramePr>
          <p:nvPr/>
        </p:nvGraphicFramePr>
        <p:xfrm>
          <a:off x="12606529" y="2017776"/>
          <a:ext cx="3788410" cy="2450592"/>
        </p:xfrm>
        <a:graphic>
          <a:graphicData uri="http://schemas.openxmlformats.org/drawingml/2006/table">
            <a:tbl>
              <a:tblPr firstRow="1" bandRow="1">
                <a:tableStyleId>{2D5ABB26-0587-4C30-8999-92F81FD0307C}</a:tableStyleId>
              </a:tblPr>
              <a:tblGrid>
                <a:gridCol w="3788410"/>
              </a:tblGrid>
              <a:tr h="609600">
                <a:tc>
                  <a:txBody>
                    <a:bodyPr/>
                    <a:lstStyle/>
                    <a:p>
                      <a:pPr algn="ctr">
                        <a:lnSpc>
                          <a:spcPct val="100000"/>
                        </a:lnSpc>
                        <a:spcBef>
                          <a:spcPts val="260"/>
                        </a:spcBef>
                      </a:pPr>
                      <a:r>
                        <a:rPr sz="2800" spc="-15" dirty="0">
                          <a:solidFill>
                            <a:srgbClr val="9CB955"/>
                          </a:solidFill>
                          <a:latin typeface="Calibri"/>
                          <a:cs typeface="Calibri"/>
                        </a:rPr>
                        <a:t>Version </a:t>
                      </a:r>
                      <a:r>
                        <a:rPr sz="2800" spc="-5" dirty="0">
                          <a:solidFill>
                            <a:srgbClr val="9CB955"/>
                          </a:solidFill>
                          <a:latin typeface="Calibri"/>
                          <a:cs typeface="Calibri"/>
                        </a:rPr>
                        <a:t>Number</a:t>
                      </a:r>
                      <a:endParaRPr sz="2800">
                        <a:latin typeface="Calibri"/>
                        <a:cs typeface="Calibri"/>
                      </a:endParaRPr>
                    </a:p>
                  </a:txBody>
                  <a:tcPr marL="0" marR="0" marT="66040" marB="0">
                    <a:lnL w="38100">
                      <a:solidFill>
                        <a:srgbClr val="5F5F5F"/>
                      </a:solidFill>
                      <a:prstDash val="solid"/>
                    </a:lnL>
                    <a:lnR w="38100">
                      <a:solidFill>
                        <a:srgbClr val="5F5F5F"/>
                      </a:solidFill>
                      <a:prstDash val="solid"/>
                    </a:lnR>
                    <a:lnT w="38100">
                      <a:solidFill>
                        <a:srgbClr val="5F5F5F"/>
                      </a:solidFill>
                      <a:prstDash val="solid"/>
                    </a:lnT>
                    <a:lnB w="38100">
                      <a:solidFill>
                        <a:srgbClr val="5F5F5F"/>
                      </a:solidFill>
                      <a:prstDash val="solid"/>
                    </a:lnB>
                  </a:tcPr>
                </a:tc>
              </a:tr>
              <a:tr h="615696">
                <a:tc>
                  <a:txBody>
                    <a:bodyPr/>
                    <a:lstStyle/>
                    <a:p>
                      <a:pPr algn="ctr">
                        <a:lnSpc>
                          <a:spcPct val="100000"/>
                        </a:lnSpc>
                        <a:spcBef>
                          <a:spcPts val="235"/>
                        </a:spcBef>
                      </a:pPr>
                      <a:r>
                        <a:rPr sz="2800" spc="-5" dirty="0">
                          <a:solidFill>
                            <a:srgbClr val="F19C13"/>
                          </a:solidFill>
                          <a:latin typeface="Calibri"/>
                          <a:cs typeface="Calibri"/>
                        </a:rPr>
                        <a:t>Nonce</a:t>
                      </a:r>
                      <a:endParaRPr sz="2800">
                        <a:latin typeface="Calibri"/>
                        <a:cs typeface="Calibri"/>
                      </a:endParaRPr>
                    </a:p>
                  </a:txBody>
                  <a:tcPr marL="0" marR="0" marT="59690" marB="0">
                    <a:lnL w="38100">
                      <a:solidFill>
                        <a:srgbClr val="5F5F5F"/>
                      </a:solidFill>
                      <a:prstDash val="solid"/>
                    </a:lnL>
                    <a:lnR w="38100">
                      <a:solidFill>
                        <a:srgbClr val="5F5F5F"/>
                      </a:solidFill>
                      <a:prstDash val="solid"/>
                    </a:lnR>
                    <a:lnT w="38100">
                      <a:solidFill>
                        <a:srgbClr val="5F5F5F"/>
                      </a:solidFill>
                      <a:prstDash val="solid"/>
                    </a:lnT>
                    <a:lnB w="38100">
                      <a:solidFill>
                        <a:srgbClr val="5F5F5F"/>
                      </a:solidFill>
                      <a:prstDash val="solid"/>
                    </a:lnB>
                  </a:tcPr>
                </a:tc>
              </a:tr>
              <a:tr h="615696">
                <a:tc>
                  <a:txBody>
                    <a:bodyPr/>
                    <a:lstStyle/>
                    <a:p>
                      <a:pPr algn="ctr">
                        <a:lnSpc>
                          <a:spcPct val="100000"/>
                        </a:lnSpc>
                        <a:spcBef>
                          <a:spcPts val="290"/>
                        </a:spcBef>
                      </a:pPr>
                      <a:r>
                        <a:rPr sz="2800" spc="-10" dirty="0">
                          <a:solidFill>
                            <a:srgbClr val="16A995"/>
                          </a:solidFill>
                          <a:latin typeface="Calibri"/>
                          <a:cs typeface="Calibri"/>
                        </a:rPr>
                        <a:t>Previous </a:t>
                      </a:r>
                      <a:r>
                        <a:rPr sz="2800" spc="-5" dirty="0">
                          <a:solidFill>
                            <a:srgbClr val="16A995"/>
                          </a:solidFill>
                          <a:latin typeface="Calibri"/>
                          <a:cs typeface="Calibri"/>
                        </a:rPr>
                        <a:t>block hash</a:t>
                      </a:r>
                      <a:endParaRPr sz="2800">
                        <a:latin typeface="Calibri"/>
                        <a:cs typeface="Calibri"/>
                      </a:endParaRPr>
                    </a:p>
                  </a:txBody>
                  <a:tcPr marL="0" marR="0" marT="73660" marB="0">
                    <a:lnL w="38100">
                      <a:solidFill>
                        <a:srgbClr val="5F5F5F"/>
                      </a:solidFill>
                      <a:prstDash val="solid"/>
                    </a:lnL>
                    <a:lnR w="38100">
                      <a:solidFill>
                        <a:srgbClr val="5F5F5F"/>
                      </a:solidFill>
                      <a:prstDash val="solid"/>
                    </a:lnR>
                    <a:lnT w="38100">
                      <a:solidFill>
                        <a:srgbClr val="5F5F5F"/>
                      </a:solidFill>
                      <a:prstDash val="solid"/>
                    </a:lnT>
                    <a:lnB w="38100">
                      <a:solidFill>
                        <a:srgbClr val="5F5F5F"/>
                      </a:solidFill>
                      <a:prstDash val="solid"/>
                    </a:lnB>
                  </a:tcPr>
                </a:tc>
              </a:tr>
              <a:tr h="609600">
                <a:tc>
                  <a:txBody>
                    <a:bodyPr/>
                    <a:lstStyle/>
                    <a:p>
                      <a:pPr marL="635" algn="ctr">
                        <a:lnSpc>
                          <a:spcPct val="100000"/>
                        </a:lnSpc>
                        <a:spcBef>
                          <a:spcPts val="240"/>
                        </a:spcBef>
                      </a:pPr>
                      <a:r>
                        <a:rPr sz="2800" spc="-5" dirty="0">
                          <a:solidFill>
                            <a:srgbClr val="095A82"/>
                          </a:solidFill>
                          <a:latin typeface="Calibri"/>
                          <a:cs typeface="Calibri"/>
                        </a:rPr>
                        <a:t>Time</a:t>
                      </a:r>
                      <a:r>
                        <a:rPr sz="2800" spc="-20" dirty="0">
                          <a:solidFill>
                            <a:srgbClr val="095A82"/>
                          </a:solidFill>
                          <a:latin typeface="Calibri"/>
                          <a:cs typeface="Calibri"/>
                        </a:rPr>
                        <a:t> </a:t>
                      </a:r>
                      <a:r>
                        <a:rPr sz="2800" spc="-5" dirty="0">
                          <a:solidFill>
                            <a:srgbClr val="095A82"/>
                          </a:solidFill>
                          <a:latin typeface="Calibri"/>
                          <a:cs typeface="Calibri"/>
                        </a:rPr>
                        <a:t>stamp</a:t>
                      </a:r>
                      <a:endParaRPr sz="2800">
                        <a:latin typeface="Calibri"/>
                        <a:cs typeface="Calibri"/>
                      </a:endParaRPr>
                    </a:p>
                  </a:txBody>
                  <a:tcPr marL="0" marR="0" marT="60960" marB="0">
                    <a:lnL w="38100">
                      <a:solidFill>
                        <a:srgbClr val="5F5F5F"/>
                      </a:solidFill>
                      <a:prstDash val="solid"/>
                    </a:lnL>
                    <a:lnR w="38100">
                      <a:solidFill>
                        <a:srgbClr val="5F5F5F"/>
                      </a:solidFill>
                      <a:prstDash val="solid"/>
                    </a:lnR>
                    <a:lnT w="38100">
                      <a:solidFill>
                        <a:srgbClr val="5F5F5F"/>
                      </a:solidFill>
                      <a:prstDash val="solid"/>
                    </a:lnT>
                    <a:lnB w="38100">
                      <a:solidFill>
                        <a:srgbClr val="5F5F5F"/>
                      </a:solidFill>
                      <a:prstDash val="solid"/>
                    </a:lnB>
                  </a:tcPr>
                </a:tc>
              </a:tr>
            </a:tbl>
          </a:graphicData>
        </a:graphic>
      </p:graphicFrame>
      <p:graphicFrame>
        <p:nvGraphicFramePr>
          <p:cNvPr id="8" name="object 8"/>
          <p:cNvGraphicFramePr>
            <a:graphicFrameLocks noGrp="1"/>
          </p:cNvGraphicFramePr>
          <p:nvPr/>
        </p:nvGraphicFramePr>
        <p:xfrm>
          <a:off x="12606529" y="5626609"/>
          <a:ext cx="3788410" cy="2923026"/>
        </p:xfrm>
        <a:graphic>
          <a:graphicData uri="http://schemas.openxmlformats.org/drawingml/2006/table">
            <a:tbl>
              <a:tblPr firstRow="1" bandRow="1">
                <a:tableStyleId>{2D5ABB26-0587-4C30-8999-92F81FD0307C}</a:tableStyleId>
              </a:tblPr>
              <a:tblGrid>
                <a:gridCol w="3788410"/>
              </a:tblGrid>
              <a:tr h="591312">
                <a:tc>
                  <a:txBody>
                    <a:bodyPr/>
                    <a:lstStyle/>
                    <a:p>
                      <a:pPr marL="264160">
                        <a:lnSpc>
                          <a:spcPct val="100000"/>
                        </a:lnSpc>
                        <a:spcBef>
                          <a:spcPts val="270"/>
                        </a:spcBef>
                      </a:pPr>
                      <a:r>
                        <a:rPr sz="2800" spc="-20" dirty="0">
                          <a:solidFill>
                            <a:srgbClr val="074361"/>
                          </a:solidFill>
                          <a:latin typeface="Calibri"/>
                          <a:cs typeface="Calibri"/>
                        </a:rPr>
                        <a:t>Transaction’s </a:t>
                      </a:r>
                      <a:r>
                        <a:rPr sz="2800" spc="-5" dirty="0">
                          <a:solidFill>
                            <a:srgbClr val="074361"/>
                          </a:solidFill>
                          <a:latin typeface="Calibri"/>
                          <a:cs typeface="Calibri"/>
                        </a:rPr>
                        <a:t>Id list</a:t>
                      </a:r>
                      <a:endParaRPr sz="2800">
                        <a:latin typeface="Calibri"/>
                        <a:cs typeface="Calibri"/>
                      </a:endParaRPr>
                    </a:p>
                  </a:txBody>
                  <a:tcPr marL="0" marR="0" marT="68580" marB="0">
                    <a:lnL w="38100">
                      <a:solidFill>
                        <a:srgbClr val="5F5F5F"/>
                      </a:solidFill>
                      <a:prstDash val="solid"/>
                    </a:lnL>
                    <a:lnR w="38100">
                      <a:solidFill>
                        <a:srgbClr val="5F5F5F"/>
                      </a:solidFill>
                      <a:prstDash val="solid"/>
                    </a:lnR>
                    <a:lnT w="38100">
                      <a:solidFill>
                        <a:srgbClr val="5F5F5F"/>
                      </a:solidFill>
                      <a:prstDash val="solid"/>
                    </a:lnT>
                    <a:lnB w="28575">
                      <a:solidFill>
                        <a:srgbClr val="5F5F5F"/>
                      </a:solidFill>
                      <a:prstDash val="solid"/>
                    </a:lnB>
                  </a:tcPr>
                </a:tc>
              </a:tr>
              <a:tr h="283462">
                <a:tc>
                  <a:txBody>
                    <a:bodyPr/>
                    <a:lstStyle/>
                    <a:p>
                      <a:pPr>
                        <a:lnSpc>
                          <a:spcPct val="100000"/>
                        </a:lnSpc>
                      </a:pPr>
                      <a:endParaRPr sz="1400">
                        <a:latin typeface="Times New Roman"/>
                        <a:cs typeface="Times New Roman"/>
                      </a:endParaRPr>
                    </a:p>
                  </a:txBody>
                  <a:tcPr marL="0" marR="0" marT="0" marB="0">
                    <a:lnL w="38100">
                      <a:solidFill>
                        <a:srgbClr val="5F5F5F"/>
                      </a:solidFill>
                      <a:prstDash val="solid"/>
                    </a:lnL>
                    <a:lnR w="38100">
                      <a:solidFill>
                        <a:srgbClr val="5F5F5F"/>
                      </a:solidFill>
                      <a:prstDash val="solid"/>
                    </a:lnR>
                    <a:lnT w="28575">
                      <a:solidFill>
                        <a:srgbClr val="5F5F5F"/>
                      </a:solidFill>
                      <a:prstDash val="solid"/>
                    </a:lnT>
                    <a:lnB w="28575">
                      <a:solidFill>
                        <a:srgbClr val="5F5F5F"/>
                      </a:solidFill>
                      <a:prstDash val="solid"/>
                    </a:lnB>
                  </a:tcPr>
                </a:tc>
              </a:tr>
              <a:tr h="256032">
                <a:tc>
                  <a:txBody>
                    <a:bodyPr/>
                    <a:lstStyle/>
                    <a:p>
                      <a:pPr>
                        <a:lnSpc>
                          <a:spcPct val="100000"/>
                        </a:lnSpc>
                      </a:pPr>
                      <a:endParaRPr sz="1400">
                        <a:latin typeface="Times New Roman"/>
                        <a:cs typeface="Times New Roman"/>
                      </a:endParaRPr>
                    </a:p>
                  </a:txBody>
                  <a:tcPr marL="0" marR="0" marT="0" marB="0">
                    <a:lnL w="38100">
                      <a:solidFill>
                        <a:srgbClr val="5F5F5F"/>
                      </a:solidFill>
                      <a:prstDash val="solid"/>
                    </a:lnL>
                    <a:lnR w="38100">
                      <a:solidFill>
                        <a:srgbClr val="5F5F5F"/>
                      </a:solidFill>
                      <a:prstDash val="solid"/>
                    </a:lnR>
                    <a:lnT w="28575">
                      <a:solidFill>
                        <a:srgbClr val="5F5F5F"/>
                      </a:solidFill>
                      <a:prstDash val="solid"/>
                    </a:lnT>
                    <a:lnB w="28575">
                      <a:solidFill>
                        <a:srgbClr val="5F5F5F"/>
                      </a:solidFill>
                      <a:prstDash val="solid"/>
                    </a:lnB>
                  </a:tcPr>
                </a:tc>
              </a:tr>
              <a:tr h="237742">
                <a:tc>
                  <a:txBody>
                    <a:bodyPr/>
                    <a:lstStyle/>
                    <a:p>
                      <a:pPr>
                        <a:lnSpc>
                          <a:spcPct val="100000"/>
                        </a:lnSpc>
                      </a:pPr>
                      <a:endParaRPr sz="1200">
                        <a:latin typeface="Times New Roman"/>
                        <a:cs typeface="Times New Roman"/>
                      </a:endParaRPr>
                    </a:p>
                  </a:txBody>
                  <a:tcPr marL="0" marR="0" marT="0" marB="0">
                    <a:lnL w="38100">
                      <a:solidFill>
                        <a:srgbClr val="5F5F5F"/>
                      </a:solidFill>
                      <a:prstDash val="solid"/>
                    </a:lnL>
                    <a:lnR w="38100">
                      <a:solidFill>
                        <a:srgbClr val="5F5F5F"/>
                      </a:solidFill>
                      <a:prstDash val="solid"/>
                    </a:lnR>
                    <a:lnT w="28575">
                      <a:solidFill>
                        <a:srgbClr val="5F5F5F"/>
                      </a:solidFill>
                      <a:prstDash val="solid"/>
                    </a:lnT>
                    <a:lnB w="28575">
                      <a:solidFill>
                        <a:srgbClr val="5F5F5F"/>
                      </a:solidFill>
                      <a:prstDash val="solid"/>
                    </a:lnB>
                  </a:tcPr>
                </a:tc>
              </a:tr>
              <a:tr h="234696">
                <a:tc>
                  <a:txBody>
                    <a:bodyPr/>
                    <a:lstStyle/>
                    <a:p>
                      <a:pPr>
                        <a:lnSpc>
                          <a:spcPct val="100000"/>
                        </a:lnSpc>
                      </a:pPr>
                      <a:endParaRPr sz="1200">
                        <a:latin typeface="Times New Roman"/>
                        <a:cs typeface="Times New Roman"/>
                      </a:endParaRPr>
                    </a:p>
                  </a:txBody>
                  <a:tcPr marL="0" marR="0" marT="0" marB="0">
                    <a:lnL w="38100">
                      <a:solidFill>
                        <a:srgbClr val="5F5F5F"/>
                      </a:solidFill>
                      <a:prstDash val="solid"/>
                    </a:lnL>
                    <a:lnR w="38100">
                      <a:solidFill>
                        <a:srgbClr val="5F5F5F"/>
                      </a:solidFill>
                      <a:prstDash val="solid"/>
                    </a:lnR>
                    <a:lnT w="28575">
                      <a:solidFill>
                        <a:srgbClr val="5F5F5F"/>
                      </a:solidFill>
                      <a:prstDash val="solid"/>
                    </a:lnT>
                    <a:lnB w="28575">
                      <a:solidFill>
                        <a:srgbClr val="5F5F5F"/>
                      </a:solidFill>
                      <a:prstDash val="solid"/>
                    </a:lnB>
                  </a:tcPr>
                </a:tc>
              </a:tr>
              <a:tr h="1173480">
                <a:tc>
                  <a:txBody>
                    <a:bodyPr/>
                    <a:lstStyle/>
                    <a:p>
                      <a:pPr algn="ctr">
                        <a:lnSpc>
                          <a:spcPct val="100000"/>
                        </a:lnSpc>
                        <a:spcBef>
                          <a:spcPts val="50"/>
                        </a:spcBef>
                      </a:pPr>
                      <a:r>
                        <a:rPr sz="3200" b="1" dirty="0">
                          <a:solidFill>
                            <a:srgbClr val="5F5F5F"/>
                          </a:solidFill>
                          <a:latin typeface="Calibri"/>
                          <a:cs typeface="Calibri"/>
                        </a:rPr>
                        <a:t>.</a:t>
                      </a:r>
                      <a:endParaRPr sz="3200">
                        <a:latin typeface="Calibri"/>
                        <a:cs typeface="Calibri"/>
                      </a:endParaRPr>
                    </a:p>
                    <a:p>
                      <a:pPr algn="ctr">
                        <a:lnSpc>
                          <a:spcPct val="100000"/>
                        </a:lnSpc>
                        <a:spcBef>
                          <a:spcPts val="380"/>
                        </a:spcBef>
                      </a:pPr>
                      <a:r>
                        <a:rPr sz="3200" b="1" dirty="0">
                          <a:solidFill>
                            <a:srgbClr val="5F5F5F"/>
                          </a:solidFill>
                          <a:latin typeface="Calibri"/>
                          <a:cs typeface="Calibri"/>
                        </a:rPr>
                        <a:t>.</a:t>
                      </a:r>
                      <a:endParaRPr sz="3200">
                        <a:latin typeface="Calibri"/>
                        <a:cs typeface="Calibri"/>
                      </a:endParaRPr>
                    </a:p>
                  </a:txBody>
                  <a:tcPr marL="0" marR="0" marT="12700" marB="0">
                    <a:lnL w="38100">
                      <a:solidFill>
                        <a:srgbClr val="5F5F5F"/>
                      </a:solidFill>
                      <a:prstDash val="solid"/>
                    </a:lnL>
                    <a:lnR w="38100">
                      <a:solidFill>
                        <a:srgbClr val="5F5F5F"/>
                      </a:solidFill>
                      <a:prstDash val="solid"/>
                    </a:lnR>
                    <a:lnT w="28575">
                      <a:solidFill>
                        <a:srgbClr val="5F5F5F"/>
                      </a:solidFill>
                      <a:prstDash val="solid"/>
                    </a:lnT>
                    <a:lnB w="28575">
                      <a:solidFill>
                        <a:srgbClr val="5F5F5F"/>
                      </a:solidFill>
                      <a:prstDash val="solid"/>
                    </a:lnB>
                  </a:tcPr>
                </a:tc>
              </a:tr>
              <a:tr h="146302">
                <a:tc>
                  <a:txBody>
                    <a:bodyPr/>
                    <a:lstStyle/>
                    <a:p>
                      <a:pPr>
                        <a:lnSpc>
                          <a:spcPct val="100000"/>
                        </a:lnSpc>
                      </a:pPr>
                      <a:endParaRPr sz="600">
                        <a:latin typeface="Times New Roman"/>
                        <a:cs typeface="Times New Roman"/>
                      </a:endParaRPr>
                    </a:p>
                  </a:txBody>
                  <a:tcPr marL="0" marR="0" marT="0" marB="0">
                    <a:lnL w="38100">
                      <a:solidFill>
                        <a:srgbClr val="5F5F5F"/>
                      </a:solidFill>
                      <a:prstDash val="solid"/>
                    </a:lnL>
                    <a:lnR w="38100">
                      <a:solidFill>
                        <a:srgbClr val="5F5F5F"/>
                      </a:solidFill>
                      <a:prstDash val="solid"/>
                    </a:lnR>
                    <a:lnT w="28575">
                      <a:solidFill>
                        <a:srgbClr val="5F5F5F"/>
                      </a:solidFill>
                      <a:prstDash val="solid"/>
                    </a:lnT>
                    <a:lnB w="38100">
                      <a:solidFill>
                        <a:srgbClr val="5F5F5F"/>
                      </a:solidFill>
                      <a:prstDash val="solid"/>
                    </a:lnB>
                  </a:tcPr>
                </a:tc>
              </a:tr>
            </a:tbl>
          </a:graphicData>
        </a:graphic>
      </p:graphicFrame>
      <p:sp>
        <p:nvSpPr>
          <p:cNvPr id="9" name="object 9"/>
          <p:cNvSpPr/>
          <p:nvPr/>
        </p:nvSpPr>
        <p:spPr>
          <a:xfrm>
            <a:off x="12635483" y="4622290"/>
            <a:ext cx="3789678" cy="894080"/>
          </a:xfrm>
          <a:custGeom>
            <a:avLst/>
            <a:gdLst/>
            <a:ahLst/>
            <a:cxnLst/>
            <a:rect l="l" t="t" r="r" b="b"/>
            <a:pathLst>
              <a:path w="1894840" h="447039">
                <a:moveTo>
                  <a:pt x="0" y="446531"/>
                </a:moveTo>
                <a:lnTo>
                  <a:pt x="1894332" y="446531"/>
                </a:lnTo>
                <a:lnTo>
                  <a:pt x="1894332" y="0"/>
                </a:lnTo>
                <a:lnTo>
                  <a:pt x="0" y="0"/>
                </a:lnTo>
                <a:lnTo>
                  <a:pt x="0" y="446531"/>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0" name="object 10"/>
          <p:cNvSpPr txBox="1"/>
          <p:nvPr/>
        </p:nvSpPr>
        <p:spPr>
          <a:xfrm>
            <a:off x="13989305" y="4805680"/>
            <a:ext cx="1078230" cy="456535"/>
          </a:xfrm>
          <a:prstGeom prst="rect">
            <a:avLst/>
          </a:prstGeom>
        </p:spPr>
        <p:txBody>
          <a:bodyPr vert="horz" wrap="square" lIns="0" tIns="25400" rIns="0" bIns="0" rtlCol="0">
            <a:spAutoFit/>
          </a:bodyPr>
          <a:lstStyle/>
          <a:p>
            <a:pPr marL="25400">
              <a:spcBef>
                <a:spcPts val="200"/>
              </a:spcBef>
            </a:pPr>
            <a:r>
              <a:rPr sz="2800" dirty="0">
                <a:solidFill>
                  <a:srgbClr val="0D80B8"/>
                </a:solidFill>
                <a:cs typeface="Calibri"/>
              </a:rPr>
              <a:t>Mer</a:t>
            </a:r>
            <a:r>
              <a:rPr sz="2800" spc="-10" dirty="0">
                <a:solidFill>
                  <a:srgbClr val="0D80B8"/>
                </a:solidFill>
                <a:cs typeface="Calibri"/>
              </a:rPr>
              <a:t>k</a:t>
            </a:r>
            <a:r>
              <a:rPr sz="2800" dirty="0">
                <a:solidFill>
                  <a:srgbClr val="0D80B8"/>
                </a:solidFill>
                <a:cs typeface="Calibri"/>
              </a:rPr>
              <a:t>le</a:t>
            </a:r>
            <a:endParaRPr sz="2800">
              <a:solidFill>
                <a:prstClr val="black"/>
              </a:solidFill>
              <a:cs typeface="Calibri"/>
            </a:endParaRPr>
          </a:p>
        </p:txBody>
      </p:sp>
      <p:sp>
        <p:nvSpPr>
          <p:cNvPr id="11" name="object 11"/>
          <p:cNvSpPr/>
          <p:nvPr/>
        </p:nvSpPr>
        <p:spPr>
          <a:xfrm>
            <a:off x="9398506" y="6978394"/>
            <a:ext cx="3235960" cy="1600200"/>
          </a:xfrm>
          <a:custGeom>
            <a:avLst/>
            <a:gdLst/>
            <a:ahLst/>
            <a:cxnLst/>
            <a:rect l="l" t="t" r="r" b="b"/>
            <a:pathLst>
              <a:path w="1617979" h="800100">
                <a:moveTo>
                  <a:pt x="0" y="0"/>
                </a:moveTo>
                <a:lnTo>
                  <a:pt x="1617726" y="800099"/>
                </a:lnTo>
              </a:path>
            </a:pathLst>
          </a:custGeom>
          <a:ln w="28956">
            <a:solidFill>
              <a:srgbClr val="0D80B8"/>
            </a:solidFill>
            <a:prstDash val="lgDash"/>
          </a:ln>
        </p:spPr>
        <p:txBody>
          <a:bodyPr wrap="square" lIns="0" tIns="0" rIns="0" bIns="0" rtlCol="0"/>
          <a:lstStyle/>
          <a:p>
            <a:endParaRPr sz="3600">
              <a:solidFill>
                <a:prstClr val="black"/>
              </a:solidFill>
            </a:endParaRPr>
          </a:p>
        </p:txBody>
      </p:sp>
      <p:sp>
        <p:nvSpPr>
          <p:cNvPr id="12" name="object 12"/>
          <p:cNvSpPr/>
          <p:nvPr/>
        </p:nvSpPr>
        <p:spPr>
          <a:xfrm>
            <a:off x="9377170" y="2046733"/>
            <a:ext cx="3235960" cy="4931410"/>
          </a:xfrm>
          <a:custGeom>
            <a:avLst/>
            <a:gdLst/>
            <a:ahLst/>
            <a:cxnLst/>
            <a:rect l="l" t="t" r="r" b="b"/>
            <a:pathLst>
              <a:path w="1617979" h="2465704">
                <a:moveTo>
                  <a:pt x="0" y="2465451"/>
                </a:moveTo>
                <a:lnTo>
                  <a:pt x="1617599" y="0"/>
                </a:lnTo>
              </a:path>
            </a:pathLst>
          </a:custGeom>
          <a:ln w="28956">
            <a:solidFill>
              <a:srgbClr val="0D80B8"/>
            </a:solidFill>
            <a:prstDash val="lgDash"/>
          </a:ln>
        </p:spPr>
        <p:txBody>
          <a:bodyPr wrap="square" lIns="0" tIns="0" rIns="0" bIns="0" rtlCol="0"/>
          <a:lstStyle/>
          <a:p>
            <a:endParaRPr sz="3600">
              <a:solidFill>
                <a:prstClr val="black"/>
              </a:solidFill>
            </a:endParaRPr>
          </a:p>
        </p:txBody>
      </p:sp>
      <p:sp>
        <p:nvSpPr>
          <p:cNvPr id="13" name="object 13"/>
          <p:cNvSpPr/>
          <p:nvPr/>
        </p:nvSpPr>
        <p:spPr>
          <a:xfrm>
            <a:off x="16454628" y="2022349"/>
            <a:ext cx="543560" cy="2490470"/>
          </a:xfrm>
          <a:custGeom>
            <a:avLst/>
            <a:gdLst/>
            <a:ahLst/>
            <a:cxnLst/>
            <a:rect l="l" t="t" r="r" b="b"/>
            <a:pathLst>
              <a:path w="271779" h="1245235">
                <a:moveTo>
                  <a:pt x="0" y="1245108"/>
                </a:moveTo>
                <a:lnTo>
                  <a:pt x="52804" y="1243326"/>
                </a:lnTo>
                <a:lnTo>
                  <a:pt x="95916" y="1238472"/>
                </a:lnTo>
                <a:lnTo>
                  <a:pt x="124979" y="1231284"/>
                </a:lnTo>
                <a:lnTo>
                  <a:pt x="135635" y="1222502"/>
                </a:lnTo>
                <a:lnTo>
                  <a:pt x="135635" y="656971"/>
                </a:lnTo>
                <a:lnTo>
                  <a:pt x="146292" y="648208"/>
                </a:lnTo>
                <a:lnTo>
                  <a:pt x="175355" y="641064"/>
                </a:lnTo>
                <a:lnTo>
                  <a:pt x="218467" y="636254"/>
                </a:lnTo>
                <a:lnTo>
                  <a:pt x="271271" y="634491"/>
                </a:lnTo>
                <a:lnTo>
                  <a:pt x="218467" y="632710"/>
                </a:lnTo>
                <a:lnTo>
                  <a:pt x="175355" y="627856"/>
                </a:lnTo>
                <a:lnTo>
                  <a:pt x="146292" y="620668"/>
                </a:lnTo>
                <a:lnTo>
                  <a:pt x="135635" y="611886"/>
                </a:lnTo>
                <a:lnTo>
                  <a:pt x="135635" y="22605"/>
                </a:lnTo>
                <a:lnTo>
                  <a:pt x="124979" y="13823"/>
                </a:lnTo>
                <a:lnTo>
                  <a:pt x="95916" y="6635"/>
                </a:lnTo>
                <a:lnTo>
                  <a:pt x="52804" y="1781"/>
                </a:lnTo>
                <a:lnTo>
                  <a:pt x="0" y="0"/>
                </a:lnTo>
              </a:path>
            </a:pathLst>
          </a:custGeom>
          <a:ln w="28956">
            <a:solidFill>
              <a:srgbClr val="5F5F5F"/>
            </a:solidFill>
          </a:ln>
        </p:spPr>
        <p:txBody>
          <a:bodyPr wrap="square" lIns="0" tIns="0" rIns="0" bIns="0" rtlCol="0"/>
          <a:lstStyle/>
          <a:p>
            <a:endParaRPr sz="3600">
              <a:solidFill>
                <a:prstClr val="black"/>
              </a:solidFill>
            </a:endParaRPr>
          </a:p>
        </p:txBody>
      </p:sp>
      <p:sp>
        <p:nvSpPr>
          <p:cNvPr id="14" name="object 14"/>
          <p:cNvSpPr/>
          <p:nvPr/>
        </p:nvSpPr>
        <p:spPr>
          <a:xfrm>
            <a:off x="16454628" y="4616196"/>
            <a:ext cx="574040" cy="927100"/>
          </a:xfrm>
          <a:custGeom>
            <a:avLst/>
            <a:gdLst/>
            <a:ahLst/>
            <a:cxnLst/>
            <a:rect l="l" t="t" r="r" b="b"/>
            <a:pathLst>
              <a:path w="287020" h="463550">
                <a:moveTo>
                  <a:pt x="0" y="0"/>
                </a:moveTo>
                <a:lnTo>
                  <a:pt x="55762" y="1873"/>
                </a:lnTo>
                <a:lnTo>
                  <a:pt x="101298" y="6985"/>
                </a:lnTo>
                <a:lnTo>
                  <a:pt x="131998" y="14573"/>
                </a:lnTo>
                <a:lnTo>
                  <a:pt x="143255" y="23875"/>
                </a:lnTo>
                <a:lnTo>
                  <a:pt x="143255" y="207771"/>
                </a:lnTo>
                <a:lnTo>
                  <a:pt x="154513" y="217074"/>
                </a:lnTo>
                <a:lnTo>
                  <a:pt x="185213" y="224662"/>
                </a:lnTo>
                <a:lnTo>
                  <a:pt x="230749" y="229774"/>
                </a:lnTo>
                <a:lnTo>
                  <a:pt x="286511" y="231647"/>
                </a:lnTo>
                <a:lnTo>
                  <a:pt x="230749" y="233521"/>
                </a:lnTo>
                <a:lnTo>
                  <a:pt x="185213" y="238632"/>
                </a:lnTo>
                <a:lnTo>
                  <a:pt x="154513" y="246221"/>
                </a:lnTo>
                <a:lnTo>
                  <a:pt x="143255" y="255524"/>
                </a:lnTo>
                <a:lnTo>
                  <a:pt x="143255" y="439419"/>
                </a:lnTo>
                <a:lnTo>
                  <a:pt x="131998" y="448722"/>
                </a:lnTo>
                <a:lnTo>
                  <a:pt x="101298" y="456310"/>
                </a:lnTo>
                <a:lnTo>
                  <a:pt x="55762" y="461422"/>
                </a:lnTo>
                <a:lnTo>
                  <a:pt x="0" y="463295"/>
                </a:lnTo>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15"/>
          <p:cNvSpPr/>
          <p:nvPr/>
        </p:nvSpPr>
        <p:spPr>
          <a:xfrm>
            <a:off x="16469866" y="5643371"/>
            <a:ext cx="558800" cy="2914650"/>
          </a:xfrm>
          <a:custGeom>
            <a:avLst/>
            <a:gdLst/>
            <a:ahLst/>
            <a:cxnLst/>
            <a:rect l="l" t="t" r="r" b="b"/>
            <a:pathLst>
              <a:path w="279400" h="1457325">
                <a:moveTo>
                  <a:pt x="0" y="1456944"/>
                </a:moveTo>
                <a:lnTo>
                  <a:pt x="54256" y="1455118"/>
                </a:lnTo>
                <a:lnTo>
                  <a:pt x="98583" y="1450139"/>
                </a:lnTo>
                <a:lnTo>
                  <a:pt x="128480" y="1442756"/>
                </a:lnTo>
                <a:lnTo>
                  <a:pt x="139446" y="1433715"/>
                </a:lnTo>
                <a:lnTo>
                  <a:pt x="139446" y="765555"/>
                </a:lnTo>
                <a:lnTo>
                  <a:pt x="150411" y="756513"/>
                </a:lnTo>
                <a:lnTo>
                  <a:pt x="180308" y="749125"/>
                </a:lnTo>
                <a:lnTo>
                  <a:pt x="224635" y="744142"/>
                </a:lnTo>
                <a:lnTo>
                  <a:pt x="278892" y="742314"/>
                </a:lnTo>
                <a:lnTo>
                  <a:pt x="224635" y="740507"/>
                </a:lnTo>
                <a:lnTo>
                  <a:pt x="180308" y="735568"/>
                </a:lnTo>
                <a:lnTo>
                  <a:pt x="150411" y="728223"/>
                </a:lnTo>
                <a:lnTo>
                  <a:pt x="139446" y="719201"/>
                </a:lnTo>
                <a:lnTo>
                  <a:pt x="139446" y="23240"/>
                </a:lnTo>
                <a:lnTo>
                  <a:pt x="128480" y="14198"/>
                </a:lnTo>
                <a:lnTo>
                  <a:pt x="98583" y="6810"/>
                </a:lnTo>
                <a:lnTo>
                  <a:pt x="54256" y="1827"/>
                </a:lnTo>
                <a:lnTo>
                  <a:pt x="0" y="0"/>
                </a:lnTo>
              </a:path>
            </a:pathLst>
          </a:custGeom>
          <a:ln w="28956">
            <a:solidFill>
              <a:srgbClr val="5F5F5F"/>
            </a:solidFill>
          </a:ln>
        </p:spPr>
        <p:txBody>
          <a:bodyPr wrap="square" lIns="0" tIns="0" rIns="0" bIns="0" rtlCol="0"/>
          <a:lstStyle/>
          <a:p>
            <a:endParaRPr sz="3600">
              <a:solidFill>
                <a:prstClr val="black"/>
              </a:solidFill>
            </a:endParaRPr>
          </a:p>
        </p:txBody>
      </p:sp>
      <p:sp>
        <p:nvSpPr>
          <p:cNvPr id="16" name="object 16"/>
          <p:cNvSpPr/>
          <p:nvPr/>
        </p:nvSpPr>
        <p:spPr>
          <a:xfrm>
            <a:off x="11759182" y="6482968"/>
            <a:ext cx="771220" cy="213232"/>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7" name="object 17"/>
          <p:cNvSpPr/>
          <p:nvPr/>
        </p:nvSpPr>
        <p:spPr>
          <a:xfrm>
            <a:off x="11870434" y="6554722"/>
            <a:ext cx="584200" cy="0"/>
          </a:xfrm>
          <a:custGeom>
            <a:avLst/>
            <a:gdLst/>
            <a:ahLst/>
            <a:cxnLst/>
            <a:rect l="l" t="t" r="r" b="b"/>
            <a:pathLst>
              <a:path w="292100">
                <a:moveTo>
                  <a:pt x="292100" y="0"/>
                </a:moveTo>
                <a:lnTo>
                  <a:pt x="0" y="0"/>
                </a:lnTo>
              </a:path>
            </a:pathLst>
          </a:custGeom>
          <a:ln w="25908">
            <a:solidFill>
              <a:srgbClr val="0D80B8"/>
            </a:solidFill>
          </a:ln>
        </p:spPr>
        <p:txBody>
          <a:bodyPr wrap="square" lIns="0" tIns="0" rIns="0" bIns="0" rtlCol="0"/>
          <a:lstStyle/>
          <a:p>
            <a:endParaRPr sz="3600">
              <a:solidFill>
                <a:prstClr val="black"/>
              </a:solidFill>
            </a:endParaRPr>
          </a:p>
        </p:txBody>
      </p:sp>
      <p:sp>
        <p:nvSpPr>
          <p:cNvPr id="18" name="object 18"/>
          <p:cNvSpPr/>
          <p:nvPr/>
        </p:nvSpPr>
        <p:spPr>
          <a:xfrm>
            <a:off x="11783568" y="4867732"/>
            <a:ext cx="966164" cy="475664"/>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9" name="object 19"/>
          <p:cNvSpPr/>
          <p:nvPr/>
        </p:nvSpPr>
        <p:spPr>
          <a:xfrm>
            <a:off x="11870434" y="4992623"/>
            <a:ext cx="647700" cy="156210"/>
          </a:xfrm>
          <a:custGeom>
            <a:avLst/>
            <a:gdLst/>
            <a:ahLst/>
            <a:cxnLst/>
            <a:rect l="l" t="t" r="r" b="b"/>
            <a:pathLst>
              <a:path w="323850" h="78105">
                <a:moveTo>
                  <a:pt x="246126" y="0"/>
                </a:moveTo>
                <a:lnTo>
                  <a:pt x="246126" y="77724"/>
                </a:lnTo>
                <a:lnTo>
                  <a:pt x="297942" y="51815"/>
                </a:lnTo>
                <a:lnTo>
                  <a:pt x="259080" y="51815"/>
                </a:lnTo>
                <a:lnTo>
                  <a:pt x="259080" y="25907"/>
                </a:lnTo>
                <a:lnTo>
                  <a:pt x="297941" y="25907"/>
                </a:lnTo>
                <a:lnTo>
                  <a:pt x="246126" y="0"/>
                </a:lnTo>
                <a:close/>
              </a:path>
              <a:path w="323850" h="78105">
                <a:moveTo>
                  <a:pt x="246126" y="25907"/>
                </a:moveTo>
                <a:lnTo>
                  <a:pt x="0" y="25907"/>
                </a:lnTo>
                <a:lnTo>
                  <a:pt x="0" y="51815"/>
                </a:lnTo>
                <a:lnTo>
                  <a:pt x="246126" y="51815"/>
                </a:lnTo>
                <a:lnTo>
                  <a:pt x="246126" y="25907"/>
                </a:lnTo>
                <a:close/>
              </a:path>
              <a:path w="323850" h="78105">
                <a:moveTo>
                  <a:pt x="297941" y="25907"/>
                </a:moveTo>
                <a:lnTo>
                  <a:pt x="259080" y="25907"/>
                </a:lnTo>
                <a:lnTo>
                  <a:pt x="259080" y="51815"/>
                </a:lnTo>
                <a:lnTo>
                  <a:pt x="297942" y="51815"/>
                </a:lnTo>
                <a:lnTo>
                  <a:pt x="323850" y="38862"/>
                </a:lnTo>
                <a:lnTo>
                  <a:pt x="297941" y="25907"/>
                </a:lnTo>
                <a:close/>
              </a:path>
            </a:pathLst>
          </a:custGeom>
          <a:solidFill>
            <a:srgbClr val="0D80B8"/>
          </a:solidFill>
        </p:spPr>
        <p:txBody>
          <a:bodyPr wrap="square" lIns="0" tIns="0" rIns="0" bIns="0" rtlCol="0"/>
          <a:lstStyle/>
          <a:p>
            <a:endParaRPr sz="3600">
              <a:solidFill>
                <a:prstClr val="black"/>
              </a:solidFill>
            </a:endParaRPr>
          </a:p>
        </p:txBody>
      </p:sp>
      <p:sp>
        <p:nvSpPr>
          <p:cNvPr id="20" name="object 20"/>
          <p:cNvSpPr/>
          <p:nvPr/>
        </p:nvSpPr>
        <p:spPr>
          <a:xfrm>
            <a:off x="11759182" y="5026101"/>
            <a:ext cx="213232" cy="168254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1" name="object 21"/>
          <p:cNvSpPr/>
          <p:nvPr/>
        </p:nvSpPr>
        <p:spPr>
          <a:xfrm>
            <a:off x="11870434" y="5070346"/>
            <a:ext cx="0" cy="1496060"/>
          </a:xfrm>
          <a:custGeom>
            <a:avLst/>
            <a:gdLst/>
            <a:ahLst/>
            <a:cxnLst/>
            <a:rect l="l" t="t" r="r" b="b"/>
            <a:pathLst>
              <a:path h="748029">
                <a:moveTo>
                  <a:pt x="0" y="0"/>
                </a:moveTo>
                <a:lnTo>
                  <a:pt x="0" y="747776"/>
                </a:lnTo>
              </a:path>
            </a:pathLst>
          </a:custGeom>
          <a:ln w="25908">
            <a:solidFill>
              <a:srgbClr val="0D80B8"/>
            </a:solidFill>
          </a:ln>
        </p:spPr>
        <p:txBody>
          <a:bodyPr wrap="square" lIns="0" tIns="0" rIns="0" bIns="0" rtlCol="0"/>
          <a:lstStyle/>
          <a:p>
            <a:endParaRPr sz="3600">
              <a:solidFill>
                <a:prstClr val="black"/>
              </a:solidFill>
            </a:endParaRPr>
          </a:p>
        </p:txBody>
      </p:sp>
      <p:sp>
        <p:nvSpPr>
          <p:cNvPr id="22" name="object 22"/>
          <p:cNvSpPr txBox="1"/>
          <p:nvPr/>
        </p:nvSpPr>
        <p:spPr>
          <a:xfrm>
            <a:off x="10954004" y="5360315"/>
            <a:ext cx="861060" cy="1042593"/>
          </a:xfrm>
          <a:prstGeom prst="rect">
            <a:avLst/>
          </a:prstGeom>
        </p:spPr>
        <p:txBody>
          <a:bodyPr vert="horz" wrap="square" lIns="0" tIns="26670" rIns="0" bIns="0" rtlCol="0">
            <a:spAutoFit/>
          </a:bodyPr>
          <a:lstStyle/>
          <a:p>
            <a:pPr marL="25400" marR="10160">
              <a:spcBef>
                <a:spcPts val="210"/>
              </a:spcBef>
            </a:pPr>
            <a:r>
              <a:rPr sz="2200" dirty="0">
                <a:solidFill>
                  <a:srgbClr val="095A82"/>
                </a:solidFill>
                <a:cs typeface="Calibri"/>
              </a:rPr>
              <a:t>Merkle  </a:t>
            </a:r>
            <a:r>
              <a:rPr sz="2200" spc="-10" dirty="0">
                <a:solidFill>
                  <a:srgbClr val="095A82"/>
                </a:solidFill>
                <a:cs typeface="Calibri"/>
              </a:rPr>
              <a:t>Tree  </a:t>
            </a:r>
            <a:r>
              <a:rPr sz="2200" dirty="0">
                <a:solidFill>
                  <a:srgbClr val="095A82"/>
                </a:solidFill>
                <a:cs typeface="Calibri"/>
              </a:rPr>
              <a:t>Hash</a:t>
            </a:r>
            <a:endParaRPr sz="2200">
              <a:solidFill>
                <a:prstClr val="black"/>
              </a:solidFill>
              <a:cs typeface="Calibri"/>
            </a:endParaRPr>
          </a:p>
        </p:txBody>
      </p:sp>
      <p:sp>
        <p:nvSpPr>
          <p:cNvPr id="23" name="object 23"/>
          <p:cNvSpPr/>
          <p:nvPr/>
        </p:nvSpPr>
        <p:spPr>
          <a:xfrm>
            <a:off x="1850134" y="7540753"/>
            <a:ext cx="1039368" cy="103631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4" name="object 24"/>
          <p:cNvSpPr/>
          <p:nvPr/>
        </p:nvSpPr>
        <p:spPr>
          <a:xfrm>
            <a:off x="2770633" y="7540753"/>
            <a:ext cx="1036318" cy="103631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5" name="object 25"/>
          <p:cNvSpPr/>
          <p:nvPr/>
        </p:nvSpPr>
        <p:spPr>
          <a:xfrm>
            <a:off x="3669791" y="7540753"/>
            <a:ext cx="1036318" cy="103631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6" name="object 26"/>
          <p:cNvSpPr/>
          <p:nvPr/>
        </p:nvSpPr>
        <p:spPr>
          <a:xfrm>
            <a:off x="4575046" y="7540753"/>
            <a:ext cx="1039368" cy="103631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7" name="object 27"/>
          <p:cNvSpPr/>
          <p:nvPr/>
        </p:nvSpPr>
        <p:spPr>
          <a:xfrm>
            <a:off x="5516878" y="7540753"/>
            <a:ext cx="1036320" cy="103631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8" name="object 28"/>
          <p:cNvSpPr/>
          <p:nvPr/>
        </p:nvSpPr>
        <p:spPr>
          <a:xfrm>
            <a:off x="6440422" y="7540753"/>
            <a:ext cx="1033272" cy="1036318"/>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9" name="object 29"/>
          <p:cNvSpPr/>
          <p:nvPr/>
        </p:nvSpPr>
        <p:spPr>
          <a:xfrm>
            <a:off x="7348728" y="7540753"/>
            <a:ext cx="1039368" cy="103631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30" name="object 30"/>
          <p:cNvSpPr/>
          <p:nvPr/>
        </p:nvSpPr>
        <p:spPr>
          <a:xfrm>
            <a:off x="8689846" y="6553201"/>
            <a:ext cx="1039368" cy="103631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31" name="object 31"/>
          <p:cNvSpPr/>
          <p:nvPr/>
        </p:nvSpPr>
        <p:spPr>
          <a:xfrm>
            <a:off x="989075" y="2022348"/>
            <a:ext cx="7379970" cy="1153160"/>
          </a:xfrm>
          <a:custGeom>
            <a:avLst/>
            <a:gdLst/>
            <a:ahLst/>
            <a:cxnLst/>
            <a:rect l="l" t="t" r="r" b="b"/>
            <a:pathLst>
              <a:path w="3689985" h="576580">
                <a:moveTo>
                  <a:pt x="0" y="0"/>
                </a:moveTo>
                <a:lnTo>
                  <a:pt x="3401441" y="0"/>
                </a:lnTo>
                <a:lnTo>
                  <a:pt x="3689604" y="288036"/>
                </a:lnTo>
                <a:lnTo>
                  <a:pt x="3401441" y="576072"/>
                </a:lnTo>
                <a:lnTo>
                  <a:pt x="0" y="576072"/>
                </a:lnTo>
                <a:lnTo>
                  <a:pt x="0" y="0"/>
                </a:lnTo>
                <a:close/>
              </a:path>
            </a:pathLst>
          </a:custGeom>
          <a:ln w="38100">
            <a:solidFill>
              <a:srgbClr val="0D80B8"/>
            </a:solidFill>
          </a:ln>
        </p:spPr>
        <p:txBody>
          <a:bodyPr wrap="square" lIns="0" tIns="0" rIns="0" bIns="0" rtlCol="0"/>
          <a:lstStyle/>
          <a:p>
            <a:endParaRPr sz="3600">
              <a:solidFill>
                <a:prstClr val="black"/>
              </a:solidFill>
            </a:endParaRPr>
          </a:p>
        </p:txBody>
      </p:sp>
      <p:sp>
        <p:nvSpPr>
          <p:cNvPr id="32" name="object 32"/>
          <p:cNvSpPr/>
          <p:nvPr/>
        </p:nvSpPr>
        <p:spPr>
          <a:xfrm>
            <a:off x="958597" y="3470147"/>
            <a:ext cx="7410450" cy="1192530"/>
          </a:xfrm>
          <a:custGeom>
            <a:avLst/>
            <a:gdLst/>
            <a:ahLst/>
            <a:cxnLst/>
            <a:rect l="l" t="t" r="r" b="b"/>
            <a:pathLst>
              <a:path w="3705225" h="596264">
                <a:moveTo>
                  <a:pt x="0" y="0"/>
                </a:moveTo>
                <a:lnTo>
                  <a:pt x="3406648" y="0"/>
                </a:lnTo>
                <a:lnTo>
                  <a:pt x="3704843" y="297942"/>
                </a:lnTo>
                <a:lnTo>
                  <a:pt x="3406648" y="595883"/>
                </a:lnTo>
                <a:lnTo>
                  <a:pt x="0" y="595883"/>
                </a:lnTo>
                <a:lnTo>
                  <a:pt x="0" y="0"/>
                </a:lnTo>
                <a:close/>
              </a:path>
            </a:pathLst>
          </a:custGeom>
          <a:ln w="38100">
            <a:solidFill>
              <a:srgbClr val="0D80B8"/>
            </a:solidFill>
          </a:ln>
        </p:spPr>
        <p:txBody>
          <a:bodyPr wrap="square" lIns="0" tIns="0" rIns="0" bIns="0" rtlCol="0"/>
          <a:lstStyle/>
          <a:p>
            <a:endParaRPr sz="3600">
              <a:solidFill>
                <a:prstClr val="black"/>
              </a:solidFill>
            </a:endParaRPr>
          </a:p>
        </p:txBody>
      </p:sp>
      <p:sp>
        <p:nvSpPr>
          <p:cNvPr id="33" name="object 33"/>
          <p:cNvSpPr txBox="1"/>
          <p:nvPr/>
        </p:nvSpPr>
        <p:spPr>
          <a:xfrm>
            <a:off x="1290726" y="2119883"/>
            <a:ext cx="5506720" cy="2386551"/>
          </a:xfrm>
          <a:prstGeom prst="rect">
            <a:avLst/>
          </a:prstGeom>
        </p:spPr>
        <p:txBody>
          <a:bodyPr vert="horz" wrap="square" lIns="0" tIns="26670" rIns="0" bIns="0" rtlCol="0">
            <a:spAutoFit/>
          </a:bodyPr>
          <a:lstStyle/>
          <a:p>
            <a:pPr marL="55880" marR="10160">
              <a:spcBef>
                <a:spcPts val="210"/>
              </a:spcBef>
            </a:pPr>
            <a:r>
              <a:rPr sz="2800" b="1" u="sng" dirty="0">
                <a:solidFill>
                  <a:srgbClr val="095A82"/>
                </a:solidFill>
                <a:uFill>
                  <a:solidFill>
                    <a:srgbClr val="095A82"/>
                  </a:solidFill>
                </a:uFill>
                <a:cs typeface="Calibri"/>
              </a:rPr>
              <a:t>Heade</a:t>
            </a:r>
            <a:r>
              <a:rPr sz="2800" b="1" dirty="0">
                <a:solidFill>
                  <a:srgbClr val="095A82"/>
                </a:solidFill>
                <a:cs typeface="Calibri"/>
              </a:rPr>
              <a:t>r</a:t>
            </a:r>
            <a:r>
              <a:rPr sz="2800" dirty="0">
                <a:solidFill>
                  <a:srgbClr val="095A82"/>
                </a:solidFill>
                <a:cs typeface="Calibri"/>
              </a:rPr>
              <a:t>- </a:t>
            </a:r>
            <a:r>
              <a:rPr sz="2800" spc="-10" dirty="0">
                <a:solidFill>
                  <a:srgbClr val="095A82"/>
                </a:solidFill>
                <a:cs typeface="Calibri"/>
              </a:rPr>
              <a:t>Contains version </a:t>
            </a:r>
            <a:r>
              <a:rPr sz="2800" spc="-30" dirty="0">
                <a:solidFill>
                  <a:srgbClr val="095A82"/>
                </a:solidFill>
                <a:cs typeface="Calibri"/>
              </a:rPr>
              <a:t>info,</a:t>
            </a:r>
            <a:r>
              <a:rPr sz="2800" spc="-190" dirty="0">
                <a:solidFill>
                  <a:srgbClr val="095A82"/>
                </a:solidFill>
                <a:cs typeface="Calibri"/>
              </a:rPr>
              <a:t> </a:t>
            </a:r>
            <a:r>
              <a:rPr sz="2800" spc="-10" dirty="0">
                <a:solidFill>
                  <a:srgbClr val="095A82"/>
                </a:solidFill>
                <a:cs typeface="Calibri"/>
              </a:rPr>
              <a:t>nonce,  </a:t>
            </a:r>
            <a:r>
              <a:rPr sz="2800" spc="-20" dirty="0">
                <a:solidFill>
                  <a:srgbClr val="095A82"/>
                </a:solidFill>
                <a:cs typeface="Calibri"/>
              </a:rPr>
              <a:t>previous </a:t>
            </a:r>
            <a:r>
              <a:rPr sz="2800" spc="-10" dirty="0">
                <a:solidFill>
                  <a:srgbClr val="095A82"/>
                </a:solidFill>
                <a:cs typeface="Calibri"/>
              </a:rPr>
              <a:t>block </a:t>
            </a:r>
            <a:r>
              <a:rPr sz="2800" dirty="0">
                <a:solidFill>
                  <a:srgbClr val="095A82"/>
                </a:solidFill>
                <a:cs typeface="Calibri"/>
              </a:rPr>
              <a:t>id and </a:t>
            </a:r>
            <a:r>
              <a:rPr sz="2800" spc="-10" dirty="0">
                <a:solidFill>
                  <a:srgbClr val="095A82"/>
                </a:solidFill>
                <a:cs typeface="Calibri"/>
              </a:rPr>
              <a:t>time stamp</a:t>
            </a:r>
            <a:endParaRPr sz="2800">
              <a:solidFill>
                <a:prstClr val="black"/>
              </a:solidFill>
              <a:cs typeface="Calibri"/>
            </a:endParaRPr>
          </a:p>
          <a:p>
            <a:endParaRPr sz="2800">
              <a:solidFill>
                <a:prstClr val="black"/>
              </a:solidFill>
              <a:latin typeface="Times New Roman"/>
              <a:cs typeface="Times New Roman"/>
            </a:endParaRPr>
          </a:p>
          <a:p>
            <a:pPr marL="25400">
              <a:spcBef>
                <a:spcPts val="1620"/>
              </a:spcBef>
            </a:pPr>
            <a:r>
              <a:rPr sz="2800" b="1" u="sng" dirty="0">
                <a:solidFill>
                  <a:srgbClr val="095A82"/>
                </a:solidFill>
                <a:uFill>
                  <a:solidFill>
                    <a:srgbClr val="095A82"/>
                  </a:solidFill>
                </a:uFill>
                <a:cs typeface="Calibri"/>
              </a:rPr>
              <a:t>Merkle</a:t>
            </a:r>
            <a:r>
              <a:rPr sz="2800" dirty="0">
                <a:solidFill>
                  <a:srgbClr val="095A82"/>
                </a:solidFill>
                <a:cs typeface="Calibri"/>
              </a:rPr>
              <a:t>- A </a:t>
            </a:r>
            <a:r>
              <a:rPr sz="2800" spc="-10" dirty="0">
                <a:solidFill>
                  <a:srgbClr val="095A82"/>
                </a:solidFill>
                <a:cs typeface="Calibri"/>
              </a:rPr>
              <a:t>hash built </a:t>
            </a:r>
            <a:r>
              <a:rPr sz="2800" spc="-20" dirty="0">
                <a:solidFill>
                  <a:srgbClr val="095A82"/>
                </a:solidFill>
                <a:cs typeface="Calibri"/>
              </a:rPr>
              <a:t>from </a:t>
            </a:r>
            <a:r>
              <a:rPr sz="2800" spc="-10" dirty="0">
                <a:solidFill>
                  <a:srgbClr val="095A82"/>
                </a:solidFill>
                <a:cs typeface="Calibri"/>
              </a:rPr>
              <a:t>the</a:t>
            </a:r>
            <a:r>
              <a:rPr sz="2800" spc="-60" dirty="0">
                <a:solidFill>
                  <a:srgbClr val="095A82"/>
                </a:solidFill>
                <a:cs typeface="Calibri"/>
              </a:rPr>
              <a:t> </a:t>
            </a:r>
            <a:r>
              <a:rPr sz="2800" spc="-30" dirty="0">
                <a:solidFill>
                  <a:srgbClr val="095A82"/>
                </a:solidFill>
                <a:cs typeface="Calibri"/>
              </a:rPr>
              <a:t>block’s</a:t>
            </a:r>
            <a:endParaRPr sz="2800">
              <a:solidFill>
                <a:prstClr val="black"/>
              </a:solidFill>
              <a:cs typeface="Calibri"/>
            </a:endParaRPr>
          </a:p>
          <a:p>
            <a:pPr marL="25400"/>
            <a:r>
              <a:rPr sz="2800" spc="-10" dirty="0">
                <a:solidFill>
                  <a:srgbClr val="095A82"/>
                </a:solidFill>
                <a:cs typeface="Calibri"/>
              </a:rPr>
              <a:t>transaction identifiers</a:t>
            </a:r>
            <a:endParaRPr sz="2800">
              <a:solidFill>
                <a:prstClr val="black"/>
              </a:solidFill>
              <a:cs typeface="Calibri"/>
            </a:endParaRPr>
          </a:p>
        </p:txBody>
      </p:sp>
      <p:sp>
        <p:nvSpPr>
          <p:cNvPr id="34" name="object 34"/>
          <p:cNvSpPr/>
          <p:nvPr/>
        </p:nvSpPr>
        <p:spPr>
          <a:xfrm>
            <a:off x="958596" y="4981955"/>
            <a:ext cx="7432040" cy="1210310"/>
          </a:xfrm>
          <a:custGeom>
            <a:avLst/>
            <a:gdLst/>
            <a:ahLst/>
            <a:cxnLst/>
            <a:rect l="l" t="t" r="r" b="b"/>
            <a:pathLst>
              <a:path w="3716020" h="605155">
                <a:moveTo>
                  <a:pt x="0" y="0"/>
                </a:moveTo>
                <a:lnTo>
                  <a:pt x="3412743" y="0"/>
                </a:lnTo>
                <a:lnTo>
                  <a:pt x="3715512" y="302514"/>
                </a:lnTo>
                <a:lnTo>
                  <a:pt x="3412743" y="605028"/>
                </a:lnTo>
                <a:lnTo>
                  <a:pt x="0" y="605028"/>
                </a:lnTo>
                <a:lnTo>
                  <a:pt x="0" y="0"/>
                </a:lnTo>
                <a:close/>
              </a:path>
            </a:pathLst>
          </a:custGeom>
          <a:ln w="38100">
            <a:solidFill>
              <a:srgbClr val="0D80B8"/>
            </a:solidFill>
          </a:ln>
        </p:spPr>
        <p:txBody>
          <a:bodyPr wrap="square" lIns="0" tIns="0" rIns="0" bIns="0" rtlCol="0"/>
          <a:lstStyle/>
          <a:p>
            <a:endParaRPr sz="3600">
              <a:solidFill>
                <a:prstClr val="black"/>
              </a:solidFill>
            </a:endParaRPr>
          </a:p>
        </p:txBody>
      </p:sp>
      <p:sp>
        <p:nvSpPr>
          <p:cNvPr id="35" name="object 35"/>
          <p:cNvSpPr txBox="1"/>
          <p:nvPr/>
        </p:nvSpPr>
        <p:spPr>
          <a:xfrm>
            <a:off x="1290269" y="5111751"/>
            <a:ext cx="6117590" cy="887422"/>
          </a:xfrm>
          <a:prstGeom prst="rect">
            <a:avLst/>
          </a:prstGeom>
        </p:spPr>
        <p:txBody>
          <a:bodyPr vert="horz" wrap="square" lIns="0" tIns="25400" rIns="0" bIns="0" rtlCol="0">
            <a:spAutoFit/>
          </a:bodyPr>
          <a:lstStyle/>
          <a:p>
            <a:pPr marL="25400">
              <a:spcBef>
                <a:spcPts val="200"/>
              </a:spcBef>
            </a:pPr>
            <a:r>
              <a:rPr sz="2800" u="sng" spc="-700" dirty="0">
                <a:solidFill>
                  <a:srgbClr val="095A82"/>
                </a:solidFill>
                <a:uFill>
                  <a:solidFill>
                    <a:srgbClr val="095A82"/>
                  </a:solidFill>
                </a:uFill>
                <a:latin typeface="Times New Roman"/>
                <a:cs typeface="Times New Roman"/>
              </a:rPr>
              <a:t> </a:t>
            </a:r>
            <a:r>
              <a:rPr sz="2800" b="1" u="sng" spc="-10" dirty="0">
                <a:solidFill>
                  <a:srgbClr val="095A82"/>
                </a:solidFill>
                <a:uFill>
                  <a:solidFill>
                    <a:srgbClr val="095A82"/>
                  </a:solidFill>
                </a:uFill>
                <a:cs typeface="Calibri"/>
              </a:rPr>
              <a:t>List </a:t>
            </a:r>
            <a:r>
              <a:rPr sz="2800" b="1" u="sng" dirty="0">
                <a:solidFill>
                  <a:srgbClr val="095A82"/>
                </a:solidFill>
                <a:uFill>
                  <a:solidFill>
                    <a:srgbClr val="095A82"/>
                  </a:solidFill>
                </a:uFill>
                <a:cs typeface="Calibri"/>
              </a:rPr>
              <a:t>of </a:t>
            </a:r>
            <a:r>
              <a:rPr sz="2800" b="1" u="sng" spc="-30" dirty="0">
                <a:solidFill>
                  <a:srgbClr val="095A82"/>
                </a:solidFill>
                <a:uFill>
                  <a:solidFill>
                    <a:srgbClr val="095A82"/>
                  </a:solidFill>
                </a:uFill>
                <a:cs typeface="Calibri"/>
              </a:rPr>
              <a:t>Record’s</a:t>
            </a:r>
            <a:r>
              <a:rPr sz="2800" spc="-30" dirty="0">
                <a:solidFill>
                  <a:srgbClr val="095A82"/>
                </a:solidFill>
                <a:cs typeface="Calibri"/>
              </a:rPr>
              <a:t>- </a:t>
            </a:r>
            <a:r>
              <a:rPr sz="2800" spc="-10" dirty="0">
                <a:solidFill>
                  <a:srgbClr val="095A82"/>
                </a:solidFill>
                <a:cs typeface="Calibri"/>
              </a:rPr>
              <a:t>Identification hashes</a:t>
            </a:r>
            <a:r>
              <a:rPr sz="2800" spc="-70" dirty="0">
                <a:solidFill>
                  <a:srgbClr val="095A82"/>
                </a:solidFill>
                <a:cs typeface="Calibri"/>
              </a:rPr>
              <a:t> </a:t>
            </a:r>
            <a:r>
              <a:rPr sz="2800" spc="-10" dirty="0">
                <a:solidFill>
                  <a:srgbClr val="095A82"/>
                </a:solidFill>
                <a:cs typeface="Calibri"/>
              </a:rPr>
              <a:t>that</a:t>
            </a:r>
            <a:endParaRPr sz="2800">
              <a:solidFill>
                <a:prstClr val="black"/>
              </a:solidFill>
              <a:cs typeface="Calibri"/>
            </a:endParaRPr>
          </a:p>
          <a:p>
            <a:pPr marL="25400">
              <a:spcBef>
                <a:spcPts val="10"/>
              </a:spcBef>
            </a:pPr>
            <a:r>
              <a:rPr sz="2800" spc="-10" dirty="0">
                <a:solidFill>
                  <a:srgbClr val="095A82"/>
                </a:solidFill>
                <a:cs typeface="Calibri"/>
              </a:rPr>
              <a:t>was included </a:t>
            </a:r>
            <a:r>
              <a:rPr sz="2800" spc="-20" dirty="0">
                <a:solidFill>
                  <a:srgbClr val="095A82"/>
                </a:solidFill>
                <a:cs typeface="Calibri"/>
              </a:rPr>
              <a:t>into </a:t>
            </a:r>
            <a:r>
              <a:rPr sz="2800" spc="-10" dirty="0">
                <a:solidFill>
                  <a:srgbClr val="095A82"/>
                </a:solidFill>
                <a:cs typeface="Calibri"/>
              </a:rPr>
              <a:t>the </a:t>
            </a:r>
            <a:r>
              <a:rPr sz="2800" spc="-40" dirty="0">
                <a:solidFill>
                  <a:srgbClr val="095A82"/>
                </a:solidFill>
                <a:cs typeface="Calibri"/>
              </a:rPr>
              <a:t>block’s </a:t>
            </a:r>
            <a:r>
              <a:rPr sz="2800" dirty="0">
                <a:solidFill>
                  <a:srgbClr val="095A82"/>
                </a:solidFill>
                <a:cs typeface="Calibri"/>
              </a:rPr>
              <a:t>Merkle</a:t>
            </a:r>
            <a:r>
              <a:rPr sz="2800" spc="80" dirty="0">
                <a:solidFill>
                  <a:srgbClr val="095A82"/>
                </a:solidFill>
                <a:cs typeface="Calibri"/>
              </a:rPr>
              <a:t> </a:t>
            </a:r>
            <a:r>
              <a:rPr sz="2800" spc="-10" dirty="0">
                <a:solidFill>
                  <a:srgbClr val="095A82"/>
                </a:solidFill>
                <a:cs typeface="Calibri"/>
              </a:rPr>
              <a:t>tree</a:t>
            </a:r>
            <a:endParaRPr sz="2800">
              <a:solidFill>
                <a:prstClr val="black"/>
              </a:solidFill>
              <a:cs typeface="Calibri"/>
            </a:endParaRPr>
          </a:p>
        </p:txBody>
      </p:sp>
      <p:sp>
        <p:nvSpPr>
          <p:cNvPr id="36" name="object 36"/>
          <p:cNvSpPr txBox="1"/>
          <p:nvPr/>
        </p:nvSpPr>
        <p:spPr>
          <a:xfrm>
            <a:off x="17020623" y="2799589"/>
            <a:ext cx="359073" cy="1070610"/>
          </a:xfrm>
          <a:prstGeom prst="rect">
            <a:avLst/>
          </a:prstGeom>
        </p:spPr>
        <p:txBody>
          <a:bodyPr vert="vert" wrap="square" lIns="0" tIns="0" rIns="0" bIns="0" rtlCol="0">
            <a:spAutoFit/>
          </a:bodyPr>
          <a:lstStyle/>
          <a:p>
            <a:pPr marL="25400">
              <a:lnSpc>
                <a:spcPts val="2770"/>
              </a:lnSpc>
            </a:pPr>
            <a:r>
              <a:rPr sz="2700" spc="-20" dirty="0">
                <a:solidFill>
                  <a:srgbClr val="5F5F5F"/>
                </a:solidFill>
                <a:cs typeface="Calibri"/>
              </a:rPr>
              <a:t>H</a:t>
            </a:r>
            <a:r>
              <a:rPr sz="2700" dirty="0">
                <a:solidFill>
                  <a:srgbClr val="5F5F5F"/>
                </a:solidFill>
                <a:cs typeface="Calibri"/>
              </a:rPr>
              <a:t>e</a:t>
            </a:r>
            <a:r>
              <a:rPr sz="2700" spc="-10" dirty="0">
                <a:solidFill>
                  <a:srgbClr val="5F5F5F"/>
                </a:solidFill>
                <a:cs typeface="Calibri"/>
              </a:rPr>
              <a:t>ad</a:t>
            </a:r>
            <a:r>
              <a:rPr sz="2700" spc="-20" dirty="0">
                <a:solidFill>
                  <a:srgbClr val="5F5F5F"/>
                </a:solidFill>
                <a:cs typeface="Calibri"/>
              </a:rPr>
              <a:t>e</a:t>
            </a:r>
            <a:r>
              <a:rPr sz="2700" dirty="0">
                <a:solidFill>
                  <a:srgbClr val="5F5F5F"/>
                </a:solidFill>
                <a:cs typeface="Calibri"/>
              </a:rPr>
              <a:t>r</a:t>
            </a:r>
            <a:endParaRPr sz="2700">
              <a:solidFill>
                <a:prstClr val="black"/>
              </a:solidFill>
              <a:cs typeface="Calibri"/>
            </a:endParaRPr>
          </a:p>
        </p:txBody>
      </p:sp>
      <p:sp>
        <p:nvSpPr>
          <p:cNvPr id="37" name="object 37"/>
          <p:cNvSpPr txBox="1"/>
          <p:nvPr/>
        </p:nvSpPr>
        <p:spPr>
          <a:xfrm>
            <a:off x="4432046" y="8690050"/>
            <a:ext cx="1584960" cy="442429"/>
          </a:xfrm>
          <a:prstGeom prst="rect">
            <a:avLst/>
          </a:prstGeom>
        </p:spPr>
        <p:txBody>
          <a:bodyPr vert="horz" wrap="square" lIns="0" tIns="26670" rIns="0" bIns="0" rtlCol="0">
            <a:spAutoFit/>
          </a:bodyPr>
          <a:lstStyle/>
          <a:p>
            <a:pPr marL="25400">
              <a:spcBef>
                <a:spcPts val="210"/>
              </a:spcBef>
            </a:pPr>
            <a:r>
              <a:rPr sz="2700" b="1" spc="-10" dirty="0">
                <a:solidFill>
                  <a:srgbClr val="5F5F5F"/>
                </a:solidFill>
                <a:cs typeface="Calibri"/>
              </a:rPr>
              <a:t>Blockchain</a:t>
            </a:r>
            <a:endParaRPr sz="2700">
              <a:solidFill>
                <a:prstClr val="black"/>
              </a:solidFill>
              <a:cs typeface="Calibri"/>
            </a:endParaRPr>
          </a:p>
        </p:txBody>
      </p:sp>
      <p:sp>
        <p:nvSpPr>
          <p:cNvPr id="38" name="object 38"/>
          <p:cNvSpPr/>
          <p:nvPr/>
        </p:nvSpPr>
        <p:spPr>
          <a:xfrm>
            <a:off x="9374122" y="7502653"/>
            <a:ext cx="1076960" cy="560070"/>
          </a:xfrm>
          <a:custGeom>
            <a:avLst/>
            <a:gdLst/>
            <a:ahLst/>
            <a:cxnLst/>
            <a:rect l="l" t="t" r="r" b="b"/>
            <a:pathLst>
              <a:path w="538479" h="280035">
                <a:moveTo>
                  <a:pt x="84142" y="26023"/>
                </a:moveTo>
                <a:lnTo>
                  <a:pt x="71162" y="51858"/>
                </a:lnTo>
                <a:lnTo>
                  <a:pt x="525272" y="279641"/>
                </a:lnTo>
                <a:lnTo>
                  <a:pt x="538352" y="253758"/>
                </a:lnTo>
                <a:lnTo>
                  <a:pt x="84142" y="26023"/>
                </a:lnTo>
                <a:close/>
              </a:path>
              <a:path w="538479" h="280035">
                <a:moveTo>
                  <a:pt x="0" y="0"/>
                </a:moveTo>
                <a:lnTo>
                  <a:pt x="58165" y="77724"/>
                </a:lnTo>
                <a:lnTo>
                  <a:pt x="71162" y="51858"/>
                </a:lnTo>
                <a:lnTo>
                  <a:pt x="58165" y="45339"/>
                </a:lnTo>
                <a:lnTo>
                  <a:pt x="71247" y="19558"/>
                </a:lnTo>
                <a:lnTo>
                  <a:pt x="87391" y="19558"/>
                </a:lnTo>
                <a:lnTo>
                  <a:pt x="97154" y="127"/>
                </a:lnTo>
                <a:lnTo>
                  <a:pt x="0" y="0"/>
                </a:lnTo>
                <a:close/>
              </a:path>
              <a:path w="538479" h="280035">
                <a:moveTo>
                  <a:pt x="71247" y="19558"/>
                </a:moveTo>
                <a:lnTo>
                  <a:pt x="58165" y="45339"/>
                </a:lnTo>
                <a:lnTo>
                  <a:pt x="71162" y="51858"/>
                </a:lnTo>
                <a:lnTo>
                  <a:pt x="84142" y="26023"/>
                </a:lnTo>
                <a:lnTo>
                  <a:pt x="71247" y="19558"/>
                </a:lnTo>
                <a:close/>
              </a:path>
              <a:path w="538479" h="280035">
                <a:moveTo>
                  <a:pt x="87391" y="19558"/>
                </a:moveTo>
                <a:lnTo>
                  <a:pt x="71247" y="19558"/>
                </a:lnTo>
                <a:lnTo>
                  <a:pt x="84142" y="26023"/>
                </a:lnTo>
                <a:lnTo>
                  <a:pt x="87391" y="19558"/>
                </a:lnTo>
                <a:close/>
              </a:path>
            </a:pathLst>
          </a:custGeom>
          <a:solidFill>
            <a:srgbClr val="5F5F5F"/>
          </a:solidFill>
        </p:spPr>
        <p:txBody>
          <a:bodyPr wrap="square" lIns="0" tIns="0" rIns="0" bIns="0" rtlCol="0"/>
          <a:lstStyle/>
          <a:p>
            <a:endParaRPr sz="3600">
              <a:solidFill>
                <a:prstClr val="black"/>
              </a:solidFill>
            </a:endParaRPr>
          </a:p>
        </p:txBody>
      </p:sp>
      <p:sp>
        <p:nvSpPr>
          <p:cNvPr id="39" name="object 39"/>
          <p:cNvSpPr txBox="1"/>
          <p:nvPr/>
        </p:nvSpPr>
        <p:spPr>
          <a:xfrm>
            <a:off x="10103105" y="8089594"/>
            <a:ext cx="824230" cy="442429"/>
          </a:xfrm>
          <a:prstGeom prst="rect">
            <a:avLst/>
          </a:prstGeom>
        </p:spPr>
        <p:txBody>
          <a:bodyPr vert="horz" wrap="square" lIns="0" tIns="26670" rIns="0" bIns="0" rtlCol="0">
            <a:spAutoFit/>
          </a:bodyPr>
          <a:lstStyle/>
          <a:p>
            <a:pPr marL="25400">
              <a:spcBef>
                <a:spcPts val="210"/>
              </a:spcBef>
            </a:pPr>
            <a:r>
              <a:rPr sz="2700" b="1" spc="-10" dirty="0">
                <a:solidFill>
                  <a:srgbClr val="5F5F5F"/>
                </a:solidFill>
                <a:cs typeface="Calibri"/>
              </a:rPr>
              <a:t>Block</a:t>
            </a:r>
            <a:endParaRPr sz="2700">
              <a:solidFill>
                <a:prstClr val="black"/>
              </a:solidFill>
              <a:cs typeface="Calibri"/>
            </a:endParaRPr>
          </a:p>
        </p:txBody>
      </p:sp>
    </p:spTree>
    <p:extLst>
      <p:ext uri="{BB962C8B-B14F-4D97-AF65-F5344CB8AC3E}">
        <p14:creationId xmlns:p14="http://schemas.microsoft.com/office/powerpoint/2010/main" val="2057361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4" y="648106"/>
            <a:ext cx="1102106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Structure of the </a:t>
            </a:r>
            <a:r>
              <a:rPr sz="5600" spc="-10" dirty="0" smtClean="0">
                <a:solidFill>
                  <a:srgbClr val="095A82"/>
                </a:solidFill>
              </a:rPr>
              <a:t>Block</a:t>
            </a:r>
            <a:r>
              <a:rPr sz="5600" spc="150" dirty="0" smtClean="0">
                <a:solidFill>
                  <a:srgbClr val="095A82"/>
                </a:solidFill>
              </a:rPr>
              <a:t> </a:t>
            </a:r>
            <a:r>
              <a:rPr sz="5600" spc="-10" dirty="0">
                <a:solidFill>
                  <a:srgbClr val="095A82"/>
                </a:solidFill>
              </a:rPr>
              <a:t>Header</a:t>
            </a:r>
            <a:endParaRPr sz="5600" dirty="0"/>
          </a:p>
        </p:txBody>
      </p:sp>
      <p:sp>
        <p:nvSpPr>
          <p:cNvPr id="6" name="object 6"/>
          <p:cNvSpPr txBox="1"/>
          <p:nvPr/>
        </p:nvSpPr>
        <p:spPr>
          <a:xfrm>
            <a:off x="942034" y="1636978"/>
            <a:ext cx="9603740" cy="1963038"/>
          </a:xfrm>
          <a:prstGeom prst="rect">
            <a:avLst/>
          </a:prstGeom>
        </p:spPr>
        <p:txBody>
          <a:bodyPr vert="horz" wrap="square" lIns="0" tIns="173990" rIns="0" bIns="0" rtlCol="0">
            <a:spAutoFit/>
          </a:bodyPr>
          <a:lstStyle/>
          <a:p>
            <a:pPr marL="25400">
              <a:lnSpc>
                <a:spcPct val="150000"/>
              </a:lnSpc>
            </a:pPr>
            <a:r>
              <a:rPr sz="2000" spc="-10" dirty="0">
                <a:latin typeface="Arial Rounded MT Bold" panose="020F0704030504030204" pitchFamily="34" charset="0"/>
                <a:cs typeface="Calibri"/>
              </a:rPr>
              <a:t>Consists of three sets of block</a:t>
            </a:r>
            <a:r>
              <a:rPr sz="2000" dirty="0">
                <a:latin typeface="Arial Rounded MT Bold" panose="020F0704030504030204" pitchFamily="34" charset="0"/>
                <a:cs typeface="Calibri"/>
              </a:rPr>
              <a:t> </a:t>
            </a:r>
            <a:r>
              <a:rPr sz="2000" spc="-10" dirty="0">
                <a:latin typeface="Arial Rounded MT Bold" panose="020F0704030504030204" pitchFamily="34" charset="0"/>
                <a:cs typeface="Calibri"/>
              </a:rPr>
              <a:t>metadata</a:t>
            </a:r>
            <a:endParaRPr sz="2000" dirty="0">
              <a:latin typeface="Arial Rounded MT Bold" panose="020F0704030504030204" pitchFamily="34" charset="0"/>
              <a:cs typeface="Calibri"/>
            </a:endParaRPr>
          </a:p>
          <a:p>
            <a:pPr marL="4362450" indent="-459740">
              <a:lnSpc>
                <a:spcPct val="150000"/>
              </a:lnSpc>
              <a:buClr>
                <a:srgbClr val="0D80B8"/>
              </a:buClr>
              <a:buSzPct val="53571"/>
              <a:buFont typeface="Arial"/>
              <a:buChar char="—"/>
              <a:tabLst>
                <a:tab pos="4362450" algn="l"/>
                <a:tab pos="4363720" algn="l"/>
              </a:tabLst>
            </a:pPr>
            <a:r>
              <a:rPr sz="2000" spc="-10" dirty="0">
                <a:latin typeface="Arial Rounded MT Bold" panose="020F0704030504030204" pitchFamily="34" charset="0"/>
                <a:cs typeface="Calibri"/>
              </a:rPr>
              <a:t>Reference </a:t>
            </a:r>
            <a:r>
              <a:rPr sz="2000" dirty="0">
                <a:latin typeface="Arial Rounded MT Bold" panose="020F0704030504030204" pitchFamily="34" charset="0"/>
                <a:cs typeface="Calibri"/>
              </a:rPr>
              <a:t>to a </a:t>
            </a:r>
            <a:r>
              <a:rPr sz="2000" spc="-10" dirty="0">
                <a:latin typeface="Arial Rounded MT Bold" panose="020F0704030504030204" pitchFamily="34" charset="0"/>
                <a:cs typeface="Calibri"/>
              </a:rPr>
              <a:t>previous block</a:t>
            </a:r>
            <a:r>
              <a:rPr sz="2000" spc="-40" dirty="0">
                <a:latin typeface="Arial Rounded MT Bold" panose="020F0704030504030204" pitchFamily="34" charset="0"/>
                <a:cs typeface="Calibri"/>
              </a:rPr>
              <a:t> </a:t>
            </a:r>
            <a:r>
              <a:rPr sz="2000" spc="-10" dirty="0">
                <a:latin typeface="Arial Rounded MT Bold" panose="020F0704030504030204" pitchFamily="34" charset="0"/>
                <a:cs typeface="Calibri"/>
              </a:rPr>
              <a:t>hash</a:t>
            </a:r>
            <a:endParaRPr sz="2000" dirty="0">
              <a:latin typeface="Arial Rounded MT Bold" panose="020F0704030504030204" pitchFamily="34" charset="0"/>
              <a:cs typeface="Calibri"/>
            </a:endParaRPr>
          </a:p>
          <a:p>
            <a:pPr marL="4362450" indent="-459740">
              <a:lnSpc>
                <a:spcPct val="150000"/>
              </a:lnSpc>
              <a:buClr>
                <a:srgbClr val="0D80B8"/>
              </a:buClr>
              <a:buSzPct val="53571"/>
              <a:buFont typeface="Arial"/>
              <a:buChar char="—"/>
              <a:tabLst>
                <a:tab pos="4362450" algn="l"/>
                <a:tab pos="4363720" algn="l"/>
              </a:tabLst>
            </a:pPr>
            <a:r>
              <a:rPr sz="2000" spc="-10" dirty="0">
                <a:latin typeface="Arial Rounded MT Bold" panose="020F0704030504030204" pitchFamily="34" charset="0"/>
                <a:cs typeface="Calibri"/>
              </a:rPr>
              <a:t>The difficulty, timestamp and</a:t>
            </a:r>
            <a:r>
              <a:rPr sz="2000" spc="60" dirty="0">
                <a:latin typeface="Arial Rounded MT Bold" panose="020F0704030504030204" pitchFamily="34" charset="0"/>
                <a:cs typeface="Calibri"/>
              </a:rPr>
              <a:t> </a:t>
            </a:r>
            <a:r>
              <a:rPr sz="2000" spc="-10" dirty="0">
                <a:latin typeface="Arial Rounded MT Bold" panose="020F0704030504030204" pitchFamily="34" charset="0"/>
                <a:cs typeface="Calibri"/>
              </a:rPr>
              <a:t>nonce</a:t>
            </a:r>
            <a:endParaRPr sz="2000" dirty="0">
              <a:latin typeface="Arial Rounded MT Bold" panose="020F0704030504030204" pitchFamily="34" charset="0"/>
              <a:cs typeface="Calibri"/>
            </a:endParaRPr>
          </a:p>
          <a:p>
            <a:pPr marL="4362450" indent="-459740">
              <a:lnSpc>
                <a:spcPct val="150000"/>
              </a:lnSpc>
              <a:buClr>
                <a:srgbClr val="0D80B8"/>
              </a:buClr>
              <a:buSzPct val="53571"/>
              <a:buFont typeface="Arial"/>
              <a:buChar char="—"/>
              <a:tabLst>
                <a:tab pos="4362450" algn="l"/>
                <a:tab pos="4363720" algn="l"/>
              </a:tabLst>
            </a:pPr>
            <a:r>
              <a:rPr sz="2000" spc="-10" dirty="0">
                <a:latin typeface="Arial Rounded MT Bold" panose="020F0704030504030204" pitchFamily="34" charset="0"/>
                <a:cs typeface="Calibri"/>
              </a:rPr>
              <a:t>The </a:t>
            </a:r>
            <a:r>
              <a:rPr sz="2000" dirty="0">
                <a:latin typeface="Arial Rounded MT Bold" panose="020F0704030504030204" pitchFamily="34" charset="0"/>
                <a:cs typeface="Calibri"/>
              </a:rPr>
              <a:t>Merkle root</a:t>
            </a:r>
          </a:p>
        </p:txBody>
      </p:sp>
      <p:graphicFrame>
        <p:nvGraphicFramePr>
          <p:cNvPr id="7" name="object 7"/>
          <p:cNvGraphicFramePr>
            <a:graphicFrameLocks noGrp="1"/>
          </p:cNvGraphicFramePr>
          <p:nvPr/>
        </p:nvGraphicFramePr>
        <p:xfrm>
          <a:off x="1482724" y="4060952"/>
          <a:ext cx="15295880" cy="5254492"/>
        </p:xfrm>
        <a:graphic>
          <a:graphicData uri="http://schemas.openxmlformats.org/drawingml/2006/table">
            <a:tbl>
              <a:tblPr firstRow="1" bandRow="1">
                <a:tableStyleId>{2D5ABB26-0587-4C30-8999-92F81FD0307C}</a:tableStyleId>
              </a:tblPr>
              <a:tblGrid>
                <a:gridCol w="3740150"/>
                <a:gridCol w="3907790"/>
                <a:gridCol w="7647940"/>
              </a:tblGrid>
              <a:tr h="499872">
                <a:tc>
                  <a:txBody>
                    <a:bodyPr/>
                    <a:lstStyle/>
                    <a:p>
                      <a:pPr algn="ctr">
                        <a:lnSpc>
                          <a:spcPct val="100000"/>
                        </a:lnSpc>
                        <a:spcBef>
                          <a:spcPts val="260"/>
                        </a:spcBef>
                      </a:pPr>
                      <a:r>
                        <a:rPr sz="2200" b="1" spc="-5" dirty="0">
                          <a:solidFill>
                            <a:srgbClr val="FFFFFF"/>
                          </a:solidFill>
                          <a:latin typeface="Calibri"/>
                          <a:cs typeface="Calibri"/>
                        </a:rPr>
                        <a:t>SIZE</a:t>
                      </a:r>
                      <a:endParaRPr sz="2200">
                        <a:latin typeface="Calibri"/>
                        <a:cs typeface="Calibri"/>
                      </a:endParaRPr>
                    </a:p>
                  </a:txBody>
                  <a:tcPr marL="0" marR="0" marT="66040" marB="0">
                    <a:lnT w="12700">
                      <a:solidFill>
                        <a:srgbClr val="AFC3C7"/>
                      </a:solidFill>
                      <a:prstDash val="solid"/>
                    </a:lnT>
                    <a:lnB w="12700">
                      <a:solidFill>
                        <a:srgbClr val="5F5F5F"/>
                      </a:solidFill>
                      <a:prstDash val="solid"/>
                    </a:lnB>
                    <a:solidFill>
                      <a:srgbClr val="0D80B8"/>
                    </a:solidFill>
                  </a:tcPr>
                </a:tc>
                <a:tc>
                  <a:txBody>
                    <a:bodyPr/>
                    <a:lstStyle/>
                    <a:p>
                      <a:pPr algn="ctr">
                        <a:lnSpc>
                          <a:spcPct val="100000"/>
                        </a:lnSpc>
                        <a:spcBef>
                          <a:spcPts val="260"/>
                        </a:spcBef>
                      </a:pPr>
                      <a:r>
                        <a:rPr sz="2200" b="1" dirty="0">
                          <a:solidFill>
                            <a:srgbClr val="FFFFFF"/>
                          </a:solidFill>
                          <a:latin typeface="Calibri"/>
                          <a:cs typeface="Calibri"/>
                        </a:rPr>
                        <a:t>FIELD</a:t>
                      </a:r>
                      <a:endParaRPr sz="2200">
                        <a:latin typeface="Calibri"/>
                        <a:cs typeface="Calibri"/>
                      </a:endParaRPr>
                    </a:p>
                  </a:txBody>
                  <a:tcPr marL="0" marR="0" marT="66040" marB="0">
                    <a:lnT w="12700">
                      <a:solidFill>
                        <a:srgbClr val="AFC3C7"/>
                      </a:solidFill>
                      <a:prstDash val="solid"/>
                    </a:lnT>
                    <a:lnB w="12700">
                      <a:solidFill>
                        <a:srgbClr val="5F5F5F"/>
                      </a:solidFill>
                      <a:prstDash val="solid"/>
                    </a:lnB>
                    <a:solidFill>
                      <a:srgbClr val="F3A121"/>
                    </a:solidFill>
                  </a:tcPr>
                </a:tc>
                <a:tc>
                  <a:txBody>
                    <a:bodyPr/>
                    <a:lstStyle/>
                    <a:p>
                      <a:pPr algn="ctr">
                        <a:lnSpc>
                          <a:spcPct val="100000"/>
                        </a:lnSpc>
                        <a:spcBef>
                          <a:spcPts val="260"/>
                        </a:spcBef>
                      </a:pPr>
                      <a:r>
                        <a:rPr sz="2200" b="1" dirty="0">
                          <a:solidFill>
                            <a:srgbClr val="FFFFFF"/>
                          </a:solidFill>
                          <a:latin typeface="Calibri"/>
                          <a:cs typeface="Calibri"/>
                        </a:rPr>
                        <a:t>DESCRIPTION</a:t>
                      </a:r>
                      <a:endParaRPr sz="2200">
                        <a:latin typeface="Calibri"/>
                        <a:cs typeface="Calibri"/>
                      </a:endParaRPr>
                    </a:p>
                  </a:txBody>
                  <a:tcPr marL="0" marR="0" marT="66040" marB="0">
                    <a:lnT w="12700">
                      <a:solidFill>
                        <a:srgbClr val="AFC3C7"/>
                      </a:solidFill>
                      <a:prstDash val="solid"/>
                    </a:lnT>
                    <a:lnB w="12700">
                      <a:solidFill>
                        <a:srgbClr val="5F5F5F"/>
                      </a:solidFill>
                      <a:prstDash val="solid"/>
                    </a:lnB>
                    <a:solidFill>
                      <a:srgbClr val="9CB955"/>
                    </a:solidFill>
                  </a:tcPr>
                </a:tc>
              </a:tr>
              <a:tr h="943610">
                <a:tc>
                  <a:txBody>
                    <a:bodyPr/>
                    <a:lstStyle/>
                    <a:p>
                      <a:pPr>
                        <a:lnSpc>
                          <a:spcPct val="100000"/>
                        </a:lnSpc>
                        <a:spcBef>
                          <a:spcPts val="55"/>
                        </a:spcBef>
                      </a:pPr>
                      <a:endParaRPr sz="2700">
                        <a:latin typeface="Times New Roman"/>
                        <a:cs typeface="Times New Roman"/>
                      </a:endParaRPr>
                    </a:p>
                    <a:p>
                      <a:pPr marR="714375" algn="r">
                        <a:lnSpc>
                          <a:spcPct val="100000"/>
                        </a:lnSpc>
                      </a:pPr>
                      <a:r>
                        <a:rPr sz="2200" dirty="0">
                          <a:solidFill>
                            <a:srgbClr val="5F5F5F"/>
                          </a:solidFill>
                          <a:latin typeface="Calibri"/>
                          <a:cs typeface="Calibri"/>
                        </a:rPr>
                        <a:t>4</a:t>
                      </a:r>
                      <a:r>
                        <a:rPr sz="2200" spc="-75" dirty="0">
                          <a:solidFill>
                            <a:srgbClr val="5F5F5F"/>
                          </a:solidFill>
                          <a:latin typeface="Calibri"/>
                          <a:cs typeface="Calibri"/>
                        </a:rPr>
                        <a:t> </a:t>
                      </a:r>
                      <a:r>
                        <a:rPr sz="2200" spc="-5" dirty="0">
                          <a:solidFill>
                            <a:srgbClr val="5F5F5F"/>
                          </a:solidFill>
                          <a:latin typeface="Calibri"/>
                          <a:cs typeface="Calibri"/>
                        </a:rPr>
                        <a:t>bytes</a:t>
                      </a:r>
                      <a:endParaRPr sz="2200">
                        <a:latin typeface="Calibri"/>
                        <a:cs typeface="Calibri"/>
                      </a:endParaRPr>
                    </a:p>
                  </a:txBody>
                  <a:tcPr marL="0" marR="0" marT="1397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AFC3C7">
                        <a:alpha val="19999"/>
                      </a:srgbClr>
                    </a:solidFill>
                  </a:tcPr>
                </a:tc>
                <a:tc>
                  <a:txBody>
                    <a:bodyPr/>
                    <a:lstStyle/>
                    <a:p>
                      <a:pPr>
                        <a:lnSpc>
                          <a:spcPct val="100000"/>
                        </a:lnSpc>
                        <a:spcBef>
                          <a:spcPts val="25"/>
                        </a:spcBef>
                      </a:pPr>
                      <a:endParaRPr sz="2600">
                        <a:latin typeface="Times New Roman"/>
                        <a:cs typeface="Times New Roman"/>
                      </a:endParaRPr>
                    </a:p>
                    <a:p>
                      <a:pPr marL="1270" algn="ctr">
                        <a:lnSpc>
                          <a:spcPct val="100000"/>
                        </a:lnSpc>
                      </a:pPr>
                      <a:r>
                        <a:rPr sz="2200" spc="-5" dirty="0">
                          <a:solidFill>
                            <a:srgbClr val="5F5F5F"/>
                          </a:solidFill>
                          <a:latin typeface="Calibri"/>
                          <a:cs typeface="Calibri"/>
                        </a:rPr>
                        <a:t>Version</a:t>
                      </a:r>
                      <a:endParaRPr sz="2200">
                        <a:latin typeface="Calibri"/>
                        <a:cs typeface="Calibri"/>
                      </a:endParaRPr>
                    </a:p>
                  </a:txBody>
                  <a:tcPr marL="0" marR="0" marT="635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tcPr>
                </a:tc>
                <a:tc>
                  <a:txBody>
                    <a:bodyPr/>
                    <a:lstStyle/>
                    <a:p>
                      <a:pPr marL="1905" algn="ctr">
                        <a:lnSpc>
                          <a:spcPct val="100000"/>
                        </a:lnSpc>
                        <a:spcBef>
                          <a:spcPts val="340"/>
                        </a:spcBef>
                      </a:pPr>
                      <a:r>
                        <a:rPr sz="2200" dirty="0">
                          <a:solidFill>
                            <a:srgbClr val="5F5F5F"/>
                          </a:solidFill>
                          <a:latin typeface="Calibri"/>
                          <a:cs typeface="Calibri"/>
                        </a:rPr>
                        <a:t>A version</a:t>
                      </a:r>
                      <a:r>
                        <a:rPr sz="2200" spc="-30" dirty="0">
                          <a:solidFill>
                            <a:srgbClr val="5F5F5F"/>
                          </a:solidFill>
                          <a:latin typeface="Calibri"/>
                          <a:cs typeface="Calibri"/>
                        </a:rPr>
                        <a:t> </a:t>
                      </a:r>
                      <a:r>
                        <a:rPr sz="2200" spc="-5" dirty="0">
                          <a:solidFill>
                            <a:srgbClr val="5F5F5F"/>
                          </a:solidFill>
                          <a:latin typeface="Calibri"/>
                          <a:cs typeface="Calibri"/>
                        </a:rPr>
                        <a:t>number</a:t>
                      </a:r>
                      <a:endParaRPr sz="2200">
                        <a:latin typeface="Calibri"/>
                        <a:cs typeface="Calibri"/>
                      </a:endParaRPr>
                    </a:p>
                    <a:p>
                      <a:pPr marL="1905" algn="ctr">
                        <a:lnSpc>
                          <a:spcPct val="100000"/>
                        </a:lnSpc>
                        <a:spcBef>
                          <a:spcPts val="265"/>
                        </a:spcBef>
                      </a:pPr>
                      <a:r>
                        <a:rPr sz="2200" spc="-5" dirty="0">
                          <a:solidFill>
                            <a:srgbClr val="5F5F5F"/>
                          </a:solidFill>
                          <a:latin typeface="Calibri"/>
                          <a:cs typeface="Calibri"/>
                        </a:rPr>
                        <a:t>To </a:t>
                      </a:r>
                      <a:r>
                        <a:rPr sz="2200" dirty="0">
                          <a:solidFill>
                            <a:srgbClr val="5F5F5F"/>
                          </a:solidFill>
                          <a:latin typeface="Calibri"/>
                          <a:cs typeface="Calibri"/>
                        </a:rPr>
                        <a:t>track </a:t>
                      </a:r>
                      <a:r>
                        <a:rPr sz="2200" spc="-5" dirty="0">
                          <a:solidFill>
                            <a:srgbClr val="5F5F5F"/>
                          </a:solidFill>
                          <a:latin typeface="Calibri"/>
                          <a:cs typeface="Calibri"/>
                        </a:rPr>
                        <a:t>software/protocol</a:t>
                      </a:r>
                      <a:r>
                        <a:rPr sz="2200" spc="-60" dirty="0">
                          <a:solidFill>
                            <a:srgbClr val="5F5F5F"/>
                          </a:solidFill>
                          <a:latin typeface="Calibri"/>
                          <a:cs typeface="Calibri"/>
                        </a:rPr>
                        <a:t> </a:t>
                      </a:r>
                      <a:r>
                        <a:rPr sz="2200" spc="-5" dirty="0">
                          <a:solidFill>
                            <a:srgbClr val="5F5F5F"/>
                          </a:solidFill>
                          <a:latin typeface="Calibri"/>
                          <a:cs typeface="Calibri"/>
                        </a:rPr>
                        <a:t>upgrades</a:t>
                      </a:r>
                      <a:endParaRPr sz="2200">
                        <a:latin typeface="Calibri"/>
                        <a:cs typeface="Calibri"/>
                      </a:endParaRPr>
                    </a:p>
                  </a:txBody>
                  <a:tcPr marL="0" marR="0" marT="8636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AFC3C7">
                        <a:alpha val="19999"/>
                      </a:srgbClr>
                    </a:solidFill>
                  </a:tcPr>
                </a:tc>
              </a:tr>
              <a:tr h="800352">
                <a:tc>
                  <a:txBody>
                    <a:bodyPr/>
                    <a:lstStyle/>
                    <a:p>
                      <a:pPr marR="685800" algn="r">
                        <a:lnSpc>
                          <a:spcPct val="100000"/>
                        </a:lnSpc>
                        <a:spcBef>
                          <a:spcPts val="855"/>
                        </a:spcBef>
                      </a:pPr>
                      <a:r>
                        <a:rPr sz="2200" dirty="0">
                          <a:solidFill>
                            <a:srgbClr val="5F5F5F"/>
                          </a:solidFill>
                          <a:latin typeface="Calibri"/>
                          <a:cs typeface="Calibri"/>
                        </a:rPr>
                        <a:t>32</a:t>
                      </a:r>
                      <a:r>
                        <a:rPr sz="2200" spc="-75" dirty="0">
                          <a:solidFill>
                            <a:srgbClr val="5F5F5F"/>
                          </a:solidFill>
                          <a:latin typeface="Calibri"/>
                          <a:cs typeface="Calibri"/>
                        </a:rPr>
                        <a:t> </a:t>
                      </a:r>
                      <a:r>
                        <a:rPr sz="2200" spc="-5" dirty="0">
                          <a:solidFill>
                            <a:srgbClr val="5F5F5F"/>
                          </a:solidFill>
                          <a:latin typeface="Calibri"/>
                          <a:cs typeface="Calibri"/>
                        </a:rPr>
                        <a:t>bytes</a:t>
                      </a:r>
                      <a:endParaRPr sz="2200">
                        <a:latin typeface="Calibri"/>
                        <a:cs typeface="Calibri"/>
                      </a:endParaRPr>
                    </a:p>
                  </a:txBody>
                  <a:tcPr marL="0" marR="0" marT="21717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AFC3C7">
                        <a:alpha val="19999"/>
                      </a:srgbClr>
                    </a:solidFill>
                  </a:tcPr>
                </a:tc>
                <a:tc>
                  <a:txBody>
                    <a:bodyPr/>
                    <a:lstStyle/>
                    <a:p>
                      <a:pPr>
                        <a:lnSpc>
                          <a:spcPct val="100000"/>
                        </a:lnSpc>
                        <a:spcBef>
                          <a:spcPts val="20"/>
                        </a:spcBef>
                      </a:pPr>
                      <a:endParaRPr sz="1700">
                        <a:latin typeface="Times New Roman"/>
                        <a:cs typeface="Times New Roman"/>
                      </a:endParaRPr>
                    </a:p>
                    <a:p>
                      <a:pPr marL="635" algn="ctr">
                        <a:lnSpc>
                          <a:spcPct val="100000"/>
                        </a:lnSpc>
                      </a:pPr>
                      <a:r>
                        <a:rPr sz="2200" dirty="0">
                          <a:solidFill>
                            <a:srgbClr val="5F5F5F"/>
                          </a:solidFill>
                          <a:latin typeface="Calibri"/>
                          <a:cs typeface="Calibri"/>
                        </a:rPr>
                        <a:t>Previous Hash</a:t>
                      </a:r>
                      <a:r>
                        <a:rPr sz="2200" spc="-60" dirty="0">
                          <a:solidFill>
                            <a:srgbClr val="5F5F5F"/>
                          </a:solidFill>
                          <a:latin typeface="Calibri"/>
                          <a:cs typeface="Calibri"/>
                        </a:rPr>
                        <a:t> </a:t>
                      </a:r>
                      <a:r>
                        <a:rPr sz="2200" dirty="0">
                          <a:solidFill>
                            <a:srgbClr val="5F5F5F"/>
                          </a:solidFill>
                          <a:latin typeface="Calibri"/>
                          <a:cs typeface="Calibri"/>
                        </a:rPr>
                        <a:t>Block</a:t>
                      </a:r>
                      <a:endParaRPr sz="2200">
                        <a:latin typeface="Calibri"/>
                        <a:cs typeface="Calibri"/>
                      </a:endParaRPr>
                    </a:p>
                  </a:txBody>
                  <a:tcPr marL="0" marR="0" marT="508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tcPr>
                </a:tc>
                <a:tc>
                  <a:txBody>
                    <a:bodyPr/>
                    <a:lstStyle/>
                    <a:p>
                      <a:pPr marL="3175" algn="ctr">
                        <a:lnSpc>
                          <a:spcPct val="100000"/>
                        </a:lnSpc>
                        <a:spcBef>
                          <a:spcPts val="340"/>
                        </a:spcBef>
                      </a:pPr>
                      <a:r>
                        <a:rPr sz="2200" dirty="0">
                          <a:solidFill>
                            <a:srgbClr val="5F5F5F"/>
                          </a:solidFill>
                          <a:latin typeface="Calibri"/>
                          <a:cs typeface="Calibri"/>
                        </a:rPr>
                        <a:t>A reference to the hash of the previous block in the</a:t>
                      </a:r>
                      <a:r>
                        <a:rPr sz="2200" spc="-170" dirty="0">
                          <a:solidFill>
                            <a:srgbClr val="5F5F5F"/>
                          </a:solidFill>
                          <a:latin typeface="Calibri"/>
                          <a:cs typeface="Calibri"/>
                        </a:rPr>
                        <a:t> </a:t>
                      </a:r>
                      <a:r>
                        <a:rPr sz="2200" dirty="0">
                          <a:solidFill>
                            <a:srgbClr val="5F5F5F"/>
                          </a:solidFill>
                          <a:latin typeface="Calibri"/>
                          <a:cs typeface="Calibri"/>
                        </a:rPr>
                        <a:t>chain</a:t>
                      </a:r>
                      <a:endParaRPr sz="2200">
                        <a:latin typeface="Calibri"/>
                        <a:cs typeface="Calibri"/>
                      </a:endParaRPr>
                    </a:p>
                  </a:txBody>
                  <a:tcPr marL="0" marR="0" marT="8636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AFC3C7">
                        <a:alpha val="19999"/>
                      </a:srgbClr>
                    </a:solidFill>
                  </a:tcPr>
                </a:tc>
              </a:tr>
              <a:tr h="800354">
                <a:tc>
                  <a:txBody>
                    <a:bodyPr/>
                    <a:lstStyle/>
                    <a:p>
                      <a:pPr>
                        <a:lnSpc>
                          <a:spcPct val="100000"/>
                        </a:lnSpc>
                        <a:spcBef>
                          <a:spcPts val="25"/>
                        </a:spcBef>
                      </a:pPr>
                      <a:endParaRPr sz="1700">
                        <a:latin typeface="Times New Roman"/>
                        <a:cs typeface="Times New Roman"/>
                      </a:endParaRPr>
                    </a:p>
                    <a:p>
                      <a:pPr marR="685800" algn="r">
                        <a:lnSpc>
                          <a:spcPct val="100000"/>
                        </a:lnSpc>
                      </a:pPr>
                      <a:r>
                        <a:rPr sz="2200" dirty="0">
                          <a:solidFill>
                            <a:srgbClr val="5F5F5F"/>
                          </a:solidFill>
                          <a:latin typeface="Calibri"/>
                          <a:cs typeface="Calibri"/>
                        </a:rPr>
                        <a:t>32</a:t>
                      </a:r>
                      <a:r>
                        <a:rPr sz="2200" spc="-75" dirty="0">
                          <a:solidFill>
                            <a:srgbClr val="5F5F5F"/>
                          </a:solidFill>
                          <a:latin typeface="Calibri"/>
                          <a:cs typeface="Calibri"/>
                        </a:rPr>
                        <a:t> </a:t>
                      </a:r>
                      <a:r>
                        <a:rPr sz="2200" spc="-5" dirty="0">
                          <a:solidFill>
                            <a:srgbClr val="5F5F5F"/>
                          </a:solidFill>
                          <a:latin typeface="Calibri"/>
                          <a:cs typeface="Calibri"/>
                        </a:rPr>
                        <a:t>bytes</a:t>
                      </a:r>
                      <a:endParaRPr sz="2200">
                        <a:latin typeface="Calibri"/>
                        <a:cs typeface="Calibri"/>
                      </a:endParaRPr>
                    </a:p>
                  </a:txBody>
                  <a:tcPr marL="0" marR="0" marT="635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AFC3C7">
                        <a:alpha val="19999"/>
                      </a:srgbClr>
                    </a:solidFill>
                  </a:tcPr>
                </a:tc>
                <a:tc>
                  <a:txBody>
                    <a:bodyPr/>
                    <a:lstStyle/>
                    <a:p>
                      <a:pPr>
                        <a:lnSpc>
                          <a:spcPct val="100000"/>
                        </a:lnSpc>
                        <a:spcBef>
                          <a:spcPts val="25"/>
                        </a:spcBef>
                      </a:pPr>
                      <a:endParaRPr sz="1700">
                        <a:latin typeface="Times New Roman"/>
                        <a:cs typeface="Times New Roman"/>
                      </a:endParaRPr>
                    </a:p>
                    <a:p>
                      <a:pPr marR="6985" algn="ctr">
                        <a:lnSpc>
                          <a:spcPct val="100000"/>
                        </a:lnSpc>
                      </a:pPr>
                      <a:r>
                        <a:rPr sz="2200" dirty="0">
                          <a:solidFill>
                            <a:srgbClr val="5F5F5F"/>
                          </a:solidFill>
                          <a:latin typeface="Calibri"/>
                          <a:cs typeface="Calibri"/>
                        </a:rPr>
                        <a:t>Merkle</a:t>
                      </a:r>
                      <a:r>
                        <a:rPr sz="2200" spc="-25" dirty="0">
                          <a:solidFill>
                            <a:srgbClr val="5F5F5F"/>
                          </a:solidFill>
                          <a:latin typeface="Calibri"/>
                          <a:cs typeface="Calibri"/>
                        </a:rPr>
                        <a:t> </a:t>
                      </a:r>
                      <a:r>
                        <a:rPr sz="2200" dirty="0">
                          <a:solidFill>
                            <a:srgbClr val="5F5F5F"/>
                          </a:solidFill>
                          <a:latin typeface="Calibri"/>
                          <a:cs typeface="Calibri"/>
                        </a:rPr>
                        <a:t>Root</a:t>
                      </a:r>
                      <a:endParaRPr sz="2200">
                        <a:latin typeface="Calibri"/>
                        <a:cs typeface="Calibri"/>
                      </a:endParaRPr>
                    </a:p>
                  </a:txBody>
                  <a:tcPr marL="0" marR="0" marT="635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tcPr>
                </a:tc>
                <a:tc>
                  <a:txBody>
                    <a:bodyPr/>
                    <a:lstStyle/>
                    <a:p>
                      <a:pPr marL="1270" algn="ctr">
                        <a:lnSpc>
                          <a:spcPct val="100000"/>
                        </a:lnSpc>
                        <a:spcBef>
                          <a:spcPts val="345"/>
                        </a:spcBef>
                      </a:pPr>
                      <a:r>
                        <a:rPr sz="2200" dirty="0">
                          <a:solidFill>
                            <a:srgbClr val="5F5F5F"/>
                          </a:solidFill>
                          <a:latin typeface="Calibri"/>
                          <a:cs typeface="Calibri"/>
                        </a:rPr>
                        <a:t>A</a:t>
                      </a:r>
                      <a:r>
                        <a:rPr sz="2200" spc="-5" dirty="0">
                          <a:solidFill>
                            <a:srgbClr val="5F5F5F"/>
                          </a:solidFill>
                          <a:latin typeface="Calibri"/>
                          <a:cs typeface="Calibri"/>
                        </a:rPr>
                        <a:t> </a:t>
                      </a:r>
                      <a:r>
                        <a:rPr sz="2200" dirty="0">
                          <a:solidFill>
                            <a:srgbClr val="5F5F5F"/>
                          </a:solidFill>
                          <a:latin typeface="Calibri"/>
                          <a:cs typeface="Calibri"/>
                        </a:rPr>
                        <a:t>hash</a:t>
                      </a:r>
                      <a:r>
                        <a:rPr sz="2200" spc="-15" dirty="0">
                          <a:solidFill>
                            <a:srgbClr val="5F5F5F"/>
                          </a:solidFill>
                          <a:latin typeface="Calibri"/>
                          <a:cs typeface="Calibri"/>
                        </a:rPr>
                        <a:t> </a:t>
                      </a:r>
                      <a:r>
                        <a:rPr sz="2200" dirty="0">
                          <a:solidFill>
                            <a:srgbClr val="5F5F5F"/>
                          </a:solidFill>
                          <a:latin typeface="Calibri"/>
                          <a:cs typeface="Calibri"/>
                        </a:rPr>
                        <a:t>of</a:t>
                      </a:r>
                      <a:r>
                        <a:rPr sz="2200" spc="-10" dirty="0">
                          <a:solidFill>
                            <a:srgbClr val="5F5F5F"/>
                          </a:solidFill>
                          <a:latin typeface="Calibri"/>
                          <a:cs typeface="Calibri"/>
                        </a:rPr>
                        <a:t> </a:t>
                      </a:r>
                      <a:r>
                        <a:rPr sz="2200" dirty="0">
                          <a:solidFill>
                            <a:srgbClr val="5F5F5F"/>
                          </a:solidFill>
                          <a:latin typeface="Calibri"/>
                          <a:cs typeface="Calibri"/>
                        </a:rPr>
                        <a:t>the</a:t>
                      </a:r>
                      <a:r>
                        <a:rPr sz="2200" spc="-25" dirty="0">
                          <a:solidFill>
                            <a:srgbClr val="5F5F5F"/>
                          </a:solidFill>
                          <a:latin typeface="Calibri"/>
                          <a:cs typeface="Calibri"/>
                        </a:rPr>
                        <a:t> </a:t>
                      </a:r>
                      <a:r>
                        <a:rPr sz="2200" dirty="0">
                          <a:solidFill>
                            <a:srgbClr val="5F5F5F"/>
                          </a:solidFill>
                          <a:latin typeface="Calibri"/>
                          <a:cs typeface="Calibri"/>
                        </a:rPr>
                        <a:t>root</a:t>
                      </a:r>
                      <a:r>
                        <a:rPr sz="2200" spc="-20" dirty="0">
                          <a:solidFill>
                            <a:srgbClr val="5F5F5F"/>
                          </a:solidFill>
                          <a:latin typeface="Calibri"/>
                          <a:cs typeface="Calibri"/>
                        </a:rPr>
                        <a:t> </a:t>
                      </a:r>
                      <a:r>
                        <a:rPr sz="2200" dirty="0">
                          <a:solidFill>
                            <a:srgbClr val="5F5F5F"/>
                          </a:solidFill>
                          <a:latin typeface="Calibri"/>
                          <a:cs typeface="Calibri"/>
                        </a:rPr>
                        <a:t>of</a:t>
                      </a:r>
                      <a:r>
                        <a:rPr sz="2200" spc="-25" dirty="0">
                          <a:solidFill>
                            <a:srgbClr val="5F5F5F"/>
                          </a:solidFill>
                          <a:latin typeface="Calibri"/>
                          <a:cs typeface="Calibri"/>
                        </a:rPr>
                        <a:t> </a:t>
                      </a:r>
                      <a:r>
                        <a:rPr sz="2200" dirty="0">
                          <a:solidFill>
                            <a:srgbClr val="5F5F5F"/>
                          </a:solidFill>
                          <a:latin typeface="Calibri"/>
                          <a:cs typeface="Calibri"/>
                        </a:rPr>
                        <a:t>the</a:t>
                      </a:r>
                      <a:r>
                        <a:rPr sz="2200" spc="-10" dirty="0">
                          <a:solidFill>
                            <a:srgbClr val="5F5F5F"/>
                          </a:solidFill>
                          <a:latin typeface="Calibri"/>
                          <a:cs typeface="Calibri"/>
                        </a:rPr>
                        <a:t> </a:t>
                      </a:r>
                      <a:r>
                        <a:rPr sz="2200" dirty="0">
                          <a:solidFill>
                            <a:srgbClr val="5F5F5F"/>
                          </a:solidFill>
                          <a:latin typeface="Calibri"/>
                          <a:cs typeface="Calibri"/>
                        </a:rPr>
                        <a:t>Merkle</a:t>
                      </a:r>
                      <a:r>
                        <a:rPr sz="2200" spc="-5" dirty="0">
                          <a:solidFill>
                            <a:srgbClr val="5F5F5F"/>
                          </a:solidFill>
                          <a:latin typeface="Calibri"/>
                          <a:cs typeface="Calibri"/>
                        </a:rPr>
                        <a:t> </a:t>
                      </a:r>
                      <a:r>
                        <a:rPr sz="2200" dirty="0">
                          <a:solidFill>
                            <a:srgbClr val="5F5F5F"/>
                          </a:solidFill>
                          <a:latin typeface="Calibri"/>
                          <a:cs typeface="Calibri"/>
                        </a:rPr>
                        <a:t>tree</a:t>
                      </a:r>
                      <a:r>
                        <a:rPr sz="2200" spc="-5" dirty="0">
                          <a:solidFill>
                            <a:srgbClr val="5F5F5F"/>
                          </a:solidFill>
                          <a:latin typeface="Calibri"/>
                          <a:cs typeface="Calibri"/>
                        </a:rPr>
                        <a:t> </a:t>
                      </a:r>
                      <a:r>
                        <a:rPr sz="2200" dirty="0">
                          <a:solidFill>
                            <a:srgbClr val="5F5F5F"/>
                          </a:solidFill>
                          <a:latin typeface="Calibri"/>
                          <a:cs typeface="Calibri"/>
                        </a:rPr>
                        <a:t>of</a:t>
                      </a:r>
                      <a:r>
                        <a:rPr sz="2200" spc="-10" dirty="0">
                          <a:solidFill>
                            <a:srgbClr val="5F5F5F"/>
                          </a:solidFill>
                          <a:latin typeface="Calibri"/>
                          <a:cs typeface="Calibri"/>
                        </a:rPr>
                        <a:t> </a:t>
                      </a:r>
                      <a:r>
                        <a:rPr sz="2200" dirty="0">
                          <a:solidFill>
                            <a:srgbClr val="5F5F5F"/>
                          </a:solidFill>
                          <a:latin typeface="Calibri"/>
                          <a:cs typeface="Calibri"/>
                        </a:rPr>
                        <a:t>this</a:t>
                      </a:r>
                      <a:r>
                        <a:rPr sz="2200" spc="-30" dirty="0">
                          <a:solidFill>
                            <a:srgbClr val="5F5F5F"/>
                          </a:solidFill>
                          <a:latin typeface="Calibri"/>
                          <a:cs typeface="Calibri"/>
                        </a:rPr>
                        <a:t> </a:t>
                      </a:r>
                      <a:r>
                        <a:rPr sz="2200" dirty="0">
                          <a:solidFill>
                            <a:srgbClr val="5F5F5F"/>
                          </a:solidFill>
                          <a:latin typeface="Calibri"/>
                          <a:cs typeface="Calibri"/>
                        </a:rPr>
                        <a:t>block’s</a:t>
                      </a:r>
                      <a:r>
                        <a:rPr sz="2200" spc="-30" dirty="0">
                          <a:solidFill>
                            <a:srgbClr val="5F5F5F"/>
                          </a:solidFill>
                          <a:latin typeface="Calibri"/>
                          <a:cs typeface="Calibri"/>
                        </a:rPr>
                        <a:t> </a:t>
                      </a:r>
                      <a:r>
                        <a:rPr sz="2200" dirty="0">
                          <a:solidFill>
                            <a:srgbClr val="5F5F5F"/>
                          </a:solidFill>
                          <a:latin typeface="Calibri"/>
                          <a:cs typeface="Calibri"/>
                        </a:rPr>
                        <a:t>records</a:t>
                      </a:r>
                      <a:endParaRPr sz="2200">
                        <a:latin typeface="Calibri"/>
                        <a:cs typeface="Calibri"/>
                      </a:endParaRPr>
                    </a:p>
                  </a:txBody>
                  <a:tcPr marL="0" marR="0" marT="8763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AFC3C7">
                        <a:alpha val="19999"/>
                      </a:srgbClr>
                    </a:solidFill>
                  </a:tcPr>
                </a:tc>
              </a:tr>
              <a:tr h="724000">
                <a:tc>
                  <a:txBody>
                    <a:bodyPr/>
                    <a:lstStyle/>
                    <a:p>
                      <a:pPr marR="721995" algn="r">
                        <a:lnSpc>
                          <a:spcPct val="100000"/>
                        </a:lnSpc>
                        <a:spcBef>
                          <a:spcPts val="790"/>
                        </a:spcBef>
                      </a:pPr>
                      <a:r>
                        <a:rPr sz="2200" dirty="0">
                          <a:solidFill>
                            <a:srgbClr val="5F5F5F"/>
                          </a:solidFill>
                          <a:latin typeface="Calibri"/>
                          <a:cs typeface="Calibri"/>
                        </a:rPr>
                        <a:t>4</a:t>
                      </a:r>
                      <a:r>
                        <a:rPr sz="2200" spc="-75" dirty="0">
                          <a:solidFill>
                            <a:srgbClr val="5F5F5F"/>
                          </a:solidFill>
                          <a:latin typeface="Calibri"/>
                          <a:cs typeface="Calibri"/>
                        </a:rPr>
                        <a:t> </a:t>
                      </a:r>
                      <a:r>
                        <a:rPr sz="2200" spc="-5" dirty="0">
                          <a:solidFill>
                            <a:srgbClr val="5F5F5F"/>
                          </a:solidFill>
                          <a:latin typeface="Calibri"/>
                          <a:cs typeface="Calibri"/>
                        </a:rPr>
                        <a:t>bytes</a:t>
                      </a:r>
                      <a:endParaRPr sz="2200">
                        <a:latin typeface="Calibri"/>
                        <a:cs typeface="Calibri"/>
                      </a:endParaRPr>
                    </a:p>
                  </a:txBody>
                  <a:tcPr marL="0" marR="0" marT="20066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AFC3C7">
                        <a:alpha val="19999"/>
                      </a:srgbClr>
                    </a:solidFill>
                  </a:tcPr>
                </a:tc>
                <a:tc>
                  <a:txBody>
                    <a:bodyPr/>
                    <a:lstStyle/>
                    <a:p>
                      <a:pPr algn="ctr">
                        <a:lnSpc>
                          <a:spcPct val="100000"/>
                        </a:lnSpc>
                        <a:spcBef>
                          <a:spcPts val="790"/>
                        </a:spcBef>
                      </a:pPr>
                      <a:r>
                        <a:rPr sz="2200" dirty="0">
                          <a:solidFill>
                            <a:srgbClr val="5F5F5F"/>
                          </a:solidFill>
                          <a:latin typeface="Calibri"/>
                          <a:cs typeface="Calibri"/>
                        </a:rPr>
                        <a:t>Timestamp</a:t>
                      </a:r>
                      <a:endParaRPr sz="2200">
                        <a:latin typeface="Calibri"/>
                        <a:cs typeface="Calibri"/>
                      </a:endParaRPr>
                    </a:p>
                  </a:txBody>
                  <a:tcPr marL="0" marR="0" marT="20066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tcPr>
                </a:tc>
                <a:tc>
                  <a:txBody>
                    <a:bodyPr/>
                    <a:lstStyle/>
                    <a:p>
                      <a:pPr algn="ctr">
                        <a:lnSpc>
                          <a:spcPct val="100000"/>
                        </a:lnSpc>
                        <a:spcBef>
                          <a:spcPts val="265"/>
                        </a:spcBef>
                      </a:pPr>
                      <a:r>
                        <a:rPr sz="2200" spc="-5" dirty="0">
                          <a:solidFill>
                            <a:srgbClr val="5F5F5F"/>
                          </a:solidFill>
                          <a:latin typeface="Calibri"/>
                          <a:cs typeface="Calibri"/>
                        </a:rPr>
                        <a:t>The approximate </a:t>
                      </a:r>
                      <a:r>
                        <a:rPr sz="2200" dirty="0">
                          <a:solidFill>
                            <a:srgbClr val="5F5F5F"/>
                          </a:solidFill>
                          <a:latin typeface="Calibri"/>
                          <a:cs typeface="Calibri"/>
                        </a:rPr>
                        <a:t>creation time of this</a:t>
                      </a:r>
                      <a:r>
                        <a:rPr sz="2200" spc="-130" dirty="0">
                          <a:solidFill>
                            <a:srgbClr val="5F5F5F"/>
                          </a:solidFill>
                          <a:latin typeface="Calibri"/>
                          <a:cs typeface="Calibri"/>
                        </a:rPr>
                        <a:t> </a:t>
                      </a:r>
                      <a:r>
                        <a:rPr sz="2200" dirty="0">
                          <a:solidFill>
                            <a:srgbClr val="5F5F5F"/>
                          </a:solidFill>
                          <a:latin typeface="Calibri"/>
                          <a:cs typeface="Calibri"/>
                        </a:rPr>
                        <a:t>block</a:t>
                      </a:r>
                      <a:endParaRPr sz="2200">
                        <a:latin typeface="Calibri"/>
                        <a:cs typeface="Calibri"/>
                      </a:endParaRPr>
                    </a:p>
                  </a:txBody>
                  <a:tcPr marL="0" marR="0" marT="6731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AFC3C7">
                        <a:alpha val="19999"/>
                      </a:srgbClr>
                    </a:solidFill>
                  </a:tcPr>
                </a:tc>
              </a:tr>
              <a:tr h="762202">
                <a:tc>
                  <a:txBody>
                    <a:bodyPr/>
                    <a:lstStyle/>
                    <a:p>
                      <a:pPr marR="721995" algn="r">
                        <a:lnSpc>
                          <a:spcPct val="100000"/>
                        </a:lnSpc>
                        <a:spcBef>
                          <a:spcPts val="265"/>
                        </a:spcBef>
                      </a:pPr>
                      <a:r>
                        <a:rPr sz="2200" dirty="0">
                          <a:solidFill>
                            <a:srgbClr val="5F5F5F"/>
                          </a:solidFill>
                          <a:latin typeface="Calibri"/>
                          <a:cs typeface="Calibri"/>
                        </a:rPr>
                        <a:t>4</a:t>
                      </a:r>
                      <a:r>
                        <a:rPr sz="2200" spc="-75" dirty="0">
                          <a:solidFill>
                            <a:srgbClr val="5F5F5F"/>
                          </a:solidFill>
                          <a:latin typeface="Calibri"/>
                          <a:cs typeface="Calibri"/>
                        </a:rPr>
                        <a:t> </a:t>
                      </a:r>
                      <a:r>
                        <a:rPr sz="2200" spc="-5" dirty="0">
                          <a:solidFill>
                            <a:srgbClr val="5F5F5F"/>
                          </a:solidFill>
                          <a:latin typeface="Calibri"/>
                          <a:cs typeface="Calibri"/>
                        </a:rPr>
                        <a:t>bytes</a:t>
                      </a:r>
                      <a:endParaRPr sz="2200">
                        <a:latin typeface="Calibri"/>
                        <a:cs typeface="Calibri"/>
                      </a:endParaRPr>
                    </a:p>
                  </a:txBody>
                  <a:tcPr marL="0" marR="0" marT="6731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AFC3C7">
                        <a:alpha val="19999"/>
                      </a:srgbClr>
                    </a:solidFill>
                  </a:tcPr>
                </a:tc>
                <a:tc>
                  <a:txBody>
                    <a:bodyPr/>
                    <a:lstStyle/>
                    <a:p>
                      <a:pPr>
                        <a:lnSpc>
                          <a:spcPct val="100000"/>
                        </a:lnSpc>
                        <a:spcBef>
                          <a:spcPts val="25"/>
                        </a:spcBef>
                      </a:pPr>
                      <a:endParaRPr sz="1700">
                        <a:latin typeface="Times New Roman"/>
                        <a:cs typeface="Times New Roman"/>
                      </a:endParaRPr>
                    </a:p>
                    <a:p>
                      <a:pPr algn="ctr">
                        <a:lnSpc>
                          <a:spcPct val="100000"/>
                        </a:lnSpc>
                      </a:pPr>
                      <a:r>
                        <a:rPr sz="2200" dirty="0">
                          <a:solidFill>
                            <a:srgbClr val="5F5F5F"/>
                          </a:solidFill>
                          <a:latin typeface="Calibri"/>
                          <a:cs typeface="Calibri"/>
                        </a:rPr>
                        <a:t>Difficulty</a:t>
                      </a:r>
                      <a:r>
                        <a:rPr sz="2200" spc="-35" dirty="0">
                          <a:solidFill>
                            <a:srgbClr val="5F5F5F"/>
                          </a:solidFill>
                          <a:latin typeface="Calibri"/>
                          <a:cs typeface="Calibri"/>
                        </a:rPr>
                        <a:t> </a:t>
                      </a:r>
                      <a:r>
                        <a:rPr sz="2200" dirty="0">
                          <a:solidFill>
                            <a:srgbClr val="5F5F5F"/>
                          </a:solidFill>
                          <a:latin typeface="Calibri"/>
                          <a:cs typeface="Calibri"/>
                        </a:rPr>
                        <a:t>target</a:t>
                      </a:r>
                      <a:endParaRPr sz="2200">
                        <a:latin typeface="Calibri"/>
                        <a:cs typeface="Calibri"/>
                      </a:endParaRPr>
                    </a:p>
                  </a:txBody>
                  <a:tcPr marL="0" marR="0" marT="635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tcPr>
                </a:tc>
                <a:tc>
                  <a:txBody>
                    <a:bodyPr/>
                    <a:lstStyle/>
                    <a:p>
                      <a:pPr algn="ctr">
                        <a:lnSpc>
                          <a:spcPct val="100000"/>
                        </a:lnSpc>
                        <a:spcBef>
                          <a:spcPts val="265"/>
                        </a:spcBef>
                      </a:pPr>
                      <a:r>
                        <a:rPr sz="2200" spc="-5" dirty="0">
                          <a:solidFill>
                            <a:srgbClr val="5F5F5F"/>
                          </a:solidFill>
                          <a:latin typeface="Calibri"/>
                          <a:cs typeface="Calibri"/>
                        </a:rPr>
                        <a:t>The </a:t>
                      </a:r>
                      <a:r>
                        <a:rPr sz="2200" dirty="0">
                          <a:solidFill>
                            <a:srgbClr val="5F5F5F"/>
                          </a:solidFill>
                          <a:latin typeface="Calibri"/>
                          <a:cs typeface="Calibri"/>
                        </a:rPr>
                        <a:t>proof-of-work algorithm </a:t>
                      </a:r>
                      <a:r>
                        <a:rPr sz="2200" spc="-5" dirty="0">
                          <a:solidFill>
                            <a:srgbClr val="5F5F5F"/>
                          </a:solidFill>
                          <a:latin typeface="Calibri"/>
                          <a:cs typeface="Calibri"/>
                        </a:rPr>
                        <a:t>difficulty </a:t>
                      </a:r>
                      <a:r>
                        <a:rPr sz="2200" dirty="0">
                          <a:solidFill>
                            <a:srgbClr val="5F5F5F"/>
                          </a:solidFill>
                          <a:latin typeface="Calibri"/>
                          <a:cs typeface="Calibri"/>
                        </a:rPr>
                        <a:t>target of the</a:t>
                      </a:r>
                      <a:r>
                        <a:rPr sz="2200" spc="-140" dirty="0">
                          <a:solidFill>
                            <a:srgbClr val="5F5F5F"/>
                          </a:solidFill>
                          <a:latin typeface="Calibri"/>
                          <a:cs typeface="Calibri"/>
                        </a:rPr>
                        <a:t> </a:t>
                      </a:r>
                      <a:r>
                        <a:rPr sz="2200" dirty="0">
                          <a:solidFill>
                            <a:srgbClr val="5F5F5F"/>
                          </a:solidFill>
                          <a:latin typeface="Calibri"/>
                          <a:cs typeface="Calibri"/>
                        </a:rPr>
                        <a:t>block</a:t>
                      </a:r>
                      <a:endParaRPr sz="2200">
                        <a:latin typeface="Calibri"/>
                        <a:cs typeface="Calibri"/>
                      </a:endParaRPr>
                    </a:p>
                  </a:txBody>
                  <a:tcPr marL="0" marR="0" marT="6731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AFC3C7">
                        <a:alpha val="19999"/>
                      </a:srgbClr>
                    </a:solidFill>
                  </a:tcPr>
                </a:tc>
              </a:tr>
              <a:tr h="724102">
                <a:tc>
                  <a:txBody>
                    <a:bodyPr/>
                    <a:lstStyle/>
                    <a:p>
                      <a:pPr marR="721995" algn="r">
                        <a:lnSpc>
                          <a:spcPct val="100000"/>
                        </a:lnSpc>
                        <a:spcBef>
                          <a:spcPts val="790"/>
                        </a:spcBef>
                      </a:pPr>
                      <a:r>
                        <a:rPr sz="2200" dirty="0">
                          <a:solidFill>
                            <a:srgbClr val="5F5F5F"/>
                          </a:solidFill>
                          <a:latin typeface="Calibri"/>
                          <a:cs typeface="Calibri"/>
                        </a:rPr>
                        <a:t>4</a:t>
                      </a:r>
                      <a:r>
                        <a:rPr sz="2200" spc="-75" dirty="0">
                          <a:solidFill>
                            <a:srgbClr val="5F5F5F"/>
                          </a:solidFill>
                          <a:latin typeface="Calibri"/>
                          <a:cs typeface="Calibri"/>
                        </a:rPr>
                        <a:t> </a:t>
                      </a:r>
                      <a:r>
                        <a:rPr sz="2200" spc="-5" dirty="0">
                          <a:solidFill>
                            <a:srgbClr val="5F5F5F"/>
                          </a:solidFill>
                          <a:latin typeface="Calibri"/>
                          <a:cs typeface="Calibri"/>
                        </a:rPr>
                        <a:t>bytes</a:t>
                      </a:r>
                      <a:endParaRPr sz="2200">
                        <a:latin typeface="Calibri"/>
                        <a:cs typeface="Calibri"/>
                      </a:endParaRPr>
                    </a:p>
                  </a:txBody>
                  <a:tcPr marL="0" marR="0" marT="20066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EEF3F4"/>
                    </a:solidFill>
                  </a:tcPr>
                </a:tc>
                <a:tc>
                  <a:txBody>
                    <a:bodyPr/>
                    <a:lstStyle/>
                    <a:p>
                      <a:pPr algn="ctr">
                        <a:lnSpc>
                          <a:spcPct val="100000"/>
                        </a:lnSpc>
                        <a:spcBef>
                          <a:spcPts val="790"/>
                        </a:spcBef>
                      </a:pPr>
                      <a:r>
                        <a:rPr sz="2200" dirty="0">
                          <a:solidFill>
                            <a:srgbClr val="5F5F5F"/>
                          </a:solidFill>
                          <a:latin typeface="Calibri"/>
                          <a:cs typeface="Calibri"/>
                        </a:rPr>
                        <a:t>Nonce</a:t>
                      </a:r>
                      <a:endParaRPr sz="2200">
                        <a:latin typeface="Calibri"/>
                        <a:cs typeface="Calibri"/>
                      </a:endParaRPr>
                    </a:p>
                  </a:txBody>
                  <a:tcPr marL="0" marR="0" marT="20066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tcPr>
                </a:tc>
                <a:tc>
                  <a:txBody>
                    <a:bodyPr/>
                    <a:lstStyle/>
                    <a:p>
                      <a:pPr algn="ctr">
                        <a:lnSpc>
                          <a:spcPct val="100000"/>
                        </a:lnSpc>
                        <a:spcBef>
                          <a:spcPts val="265"/>
                        </a:spcBef>
                      </a:pPr>
                      <a:r>
                        <a:rPr sz="2200" dirty="0">
                          <a:solidFill>
                            <a:srgbClr val="5F5F5F"/>
                          </a:solidFill>
                          <a:latin typeface="Calibri"/>
                          <a:cs typeface="Calibri"/>
                        </a:rPr>
                        <a:t>A counter </a:t>
                      </a:r>
                      <a:r>
                        <a:rPr sz="2200" spc="-5" dirty="0">
                          <a:solidFill>
                            <a:srgbClr val="5F5F5F"/>
                          </a:solidFill>
                          <a:latin typeface="Calibri"/>
                          <a:cs typeface="Calibri"/>
                        </a:rPr>
                        <a:t>used for </a:t>
                      </a:r>
                      <a:r>
                        <a:rPr sz="2200" dirty="0">
                          <a:solidFill>
                            <a:srgbClr val="5F5F5F"/>
                          </a:solidFill>
                          <a:latin typeface="Calibri"/>
                          <a:cs typeface="Calibri"/>
                        </a:rPr>
                        <a:t>proof-of-work</a:t>
                      </a:r>
                      <a:r>
                        <a:rPr sz="2200" spc="-105" dirty="0">
                          <a:solidFill>
                            <a:srgbClr val="5F5F5F"/>
                          </a:solidFill>
                          <a:latin typeface="Calibri"/>
                          <a:cs typeface="Calibri"/>
                        </a:rPr>
                        <a:t> </a:t>
                      </a:r>
                      <a:r>
                        <a:rPr sz="2200" dirty="0">
                          <a:solidFill>
                            <a:srgbClr val="5F5F5F"/>
                          </a:solidFill>
                          <a:latin typeface="Calibri"/>
                          <a:cs typeface="Calibri"/>
                        </a:rPr>
                        <a:t>algorithm</a:t>
                      </a:r>
                      <a:endParaRPr sz="2200">
                        <a:latin typeface="Calibri"/>
                        <a:cs typeface="Calibri"/>
                      </a:endParaRPr>
                    </a:p>
                  </a:txBody>
                  <a:tcPr marL="0" marR="0" marT="67310" marB="0">
                    <a:lnL w="12700">
                      <a:solidFill>
                        <a:srgbClr val="5F5F5F"/>
                      </a:solidFill>
                      <a:prstDash val="solid"/>
                    </a:lnL>
                    <a:lnR w="12700">
                      <a:solidFill>
                        <a:srgbClr val="5F5F5F"/>
                      </a:solidFill>
                      <a:prstDash val="solid"/>
                    </a:lnR>
                    <a:lnT w="12700">
                      <a:solidFill>
                        <a:srgbClr val="5F5F5F"/>
                      </a:solidFill>
                      <a:prstDash val="solid"/>
                    </a:lnT>
                    <a:lnB w="12700">
                      <a:solidFill>
                        <a:srgbClr val="5F5F5F"/>
                      </a:solidFill>
                      <a:prstDash val="solid"/>
                    </a:lnB>
                    <a:solidFill>
                      <a:srgbClr val="EEF3F4"/>
                    </a:solidFill>
                  </a:tcPr>
                </a:tc>
              </a:tr>
            </a:tbl>
          </a:graphicData>
        </a:graphic>
      </p:graphicFrame>
    </p:spTree>
    <p:extLst>
      <p:ext uri="{BB962C8B-B14F-4D97-AF65-F5344CB8AC3E}">
        <p14:creationId xmlns:p14="http://schemas.microsoft.com/office/powerpoint/2010/main" val="29096773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152641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Block Identifiers: Block Header Hash &amp; Block</a:t>
            </a:r>
            <a:r>
              <a:rPr sz="5600" spc="250" dirty="0">
                <a:solidFill>
                  <a:srgbClr val="095A82"/>
                </a:solidFill>
              </a:rPr>
              <a:t> </a:t>
            </a:r>
            <a:r>
              <a:rPr sz="5600" spc="-10" dirty="0">
                <a:solidFill>
                  <a:srgbClr val="095A82"/>
                </a:solidFill>
              </a:rPr>
              <a:t>Height</a:t>
            </a:r>
            <a:endParaRPr sz="5600"/>
          </a:p>
        </p:txBody>
      </p:sp>
      <p:sp>
        <p:nvSpPr>
          <p:cNvPr id="6" name="object 6"/>
          <p:cNvSpPr/>
          <p:nvPr/>
        </p:nvSpPr>
        <p:spPr>
          <a:xfrm>
            <a:off x="838201" y="2359151"/>
            <a:ext cx="8025382" cy="795526"/>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7"/>
          <p:cNvSpPr/>
          <p:nvPr/>
        </p:nvSpPr>
        <p:spPr>
          <a:xfrm>
            <a:off x="932688" y="2407920"/>
            <a:ext cx="7845552" cy="61569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8" name="object 8"/>
          <p:cNvSpPr/>
          <p:nvPr/>
        </p:nvSpPr>
        <p:spPr>
          <a:xfrm>
            <a:off x="9009888" y="2356129"/>
            <a:ext cx="8388096" cy="798550"/>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9" name="object 9"/>
          <p:cNvSpPr/>
          <p:nvPr/>
        </p:nvSpPr>
        <p:spPr>
          <a:xfrm>
            <a:off x="9104376" y="2404872"/>
            <a:ext cx="8208264" cy="61874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0" name="object 10"/>
          <p:cNvSpPr txBox="1"/>
          <p:nvPr/>
        </p:nvSpPr>
        <p:spPr>
          <a:xfrm>
            <a:off x="932689" y="2407921"/>
            <a:ext cx="7846058" cy="525785"/>
          </a:xfrm>
          <a:prstGeom prst="rect">
            <a:avLst/>
          </a:prstGeom>
          <a:ln w="9144">
            <a:solidFill>
              <a:srgbClr val="99B851"/>
            </a:solidFill>
          </a:ln>
        </p:spPr>
        <p:txBody>
          <a:bodyPr vert="horz" wrap="square" lIns="0" tIns="63500" rIns="0" bIns="0" rtlCol="0">
            <a:spAutoFit/>
          </a:bodyPr>
          <a:lstStyle/>
          <a:p>
            <a:pPr marL="2420620">
              <a:spcBef>
                <a:spcPts val="500"/>
              </a:spcBef>
            </a:pPr>
            <a:r>
              <a:rPr sz="3000" b="1" spc="-10" dirty="0">
                <a:solidFill>
                  <a:srgbClr val="FFFFFF"/>
                </a:solidFill>
                <a:cs typeface="Calibri"/>
              </a:rPr>
              <a:t>Block </a:t>
            </a:r>
            <a:r>
              <a:rPr sz="3000" b="1" dirty="0">
                <a:solidFill>
                  <a:srgbClr val="FFFFFF"/>
                </a:solidFill>
                <a:cs typeface="Calibri"/>
              </a:rPr>
              <a:t>Header</a:t>
            </a:r>
            <a:r>
              <a:rPr sz="3000" b="1" spc="-30" dirty="0">
                <a:solidFill>
                  <a:srgbClr val="FFFFFF"/>
                </a:solidFill>
                <a:cs typeface="Calibri"/>
              </a:rPr>
              <a:t> </a:t>
            </a:r>
            <a:r>
              <a:rPr sz="3000" b="1" dirty="0">
                <a:solidFill>
                  <a:srgbClr val="FFFFFF"/>
                </a:solidFill>
                <a:cs typeface="Calibri"/>
              </a:rPr>
              <a:t>Hash</a:t>
            </a:r>
            <a:endParaRPr sz="3000">
              <a:solidFill>
                <a:prstClr val="black"/>
              </a:solidFill>
              <a:cs typeface="Calibri"/>
            </a:endParaRPr>
          </a:p>
        </p:txBody>
      </p:sp>
      <p:sp>
        <p:nvSpPr>
          <p:cNvPr id="11" name="object 11"/>
          <p:cNvSpPr/>
          <p:nvPr/>
        </p:nvSpPr>
        <p:spPr>
          <a:xfrm>
            <a:off x="3352801" y="2906522"/>
            <a:ext cx="2962910" cy="0"/>
          </a:xfrm>
          <a:custGeom>
            <a:avLst/>
            <a:gdLst/>
            <a:ahLst/>
            <a:cxnLst/>
            <a:rect l="l" t="t" r="r" b="b"/>
            <a:pathLst>
              <a:path w="1481455">
                <a:moveTo>
                  <a:pt x="0" y="0"/>
                </a:moveTo>
                <a:lnTo>
                  <a:pt x="1481327" y="0"/>
                </a:lnTo>
              </a:path>
            </a:pathLst>
          </a:custGeom>
          <a:ln w="12192">
            <a:solidFill>
              <a:srgbClr val="FFFFFF"/>
            </a:solidFill>
          </a:ln>
        </p:spPr>
        <p:txBody>
          <a:bodyPr wrap="square" lIns="0" tIns="0" rIns="0" bIns="0" rtlCol="0"/>
          <a:lstStyle/>
          <a:p>
            <a:endParaRPr sz="3600">
              <a:solidFill>
                <a:prstClr val="black"/>
              </a:solidFill>
            </a:endParaRPr>
          </a:p>
        </p:txBody>
      </p:sp>
      <p:sp>
        <p:nvSpPr>
          <p:cNvPr id="12" name="object 12"/>
          <p:cNvSpPr txBox="1"/>
          <p:nvPr/>
        </p:nvSpPr>
        <p:spPr>
          <a:xfrm>
            <a:off x="1050544" y="3217672"/>
            <a:ext cx="7485380" cy="2903359"/>
          </a:xfrm>
          <a:prstGeom prst="rect">
            <a:avLst/>
          </a:prstGeom>
        </p:spPr>
        <p:txBody>
          <a:bodyPr vert="horz" wrap="square" lIns="0" tIns="208280" rIns="0" bIns="0" rtlCol="0">
            <a:spAutoFit/>
          </a:bodyPr>
          <a:lstStyle/>
          <a:p>
            <a:pPr marL="452120" indent="-426720">
              <a:spcBef>
                <a:spcPts val="1640"/>
              </a:spcBef>
              <a:buClr>
                <a:srgbClr val="095A82"/>
              </a:buClr>
              <a:buFont typeface="Wingdings"/>
              <a:buChar char=""/>
              <a:tabLst>
                <a:tab pos="450850" algn="l"/>
                <a:tab pos="452120" algn="l"/>
              </a:tabLst>
            </a:pPr>
            <a:r>
              <a:rPr sz="2000" dirty="0">
                <a:latin typeface="Arial Rounded MT Bold" panose="020F0704030504030204" pitchFamily="34" charset="0"/>
                <a:cs typeface="Calibri"/>
              </a:rPr>
              <a:t>The primary identifier </a:t>
            </a:r>
            <a:r>
              <a:rPr sz="2000" spc="-10" dirty="0">
                <a:latin typeface="Arial Rounded MT Bold" panose="020F0704030504030204" pitchFamily="34" charset="0"/>
                <a:cs typeface="Calibri"/>
              </a:rPr>
              <a:t>of </a:t>
            </a:r>
            <a:r>
              <a:rPr sz="2000" dirty="0">
                <a:latin typeface="Arial Rounded MT Bold" panose="020F0704030504030204" pitchFamily="34" charset="0"/>
                <a:cs typeface="Calibri"/>
              </a:rPr>
              <a:t>a block is its </a:t>
            </a:r>
            <a:r>
              <a:rPr sz="2000" spc="-10" dirty="0">
                <a:latin typeface="Arial Rounded MT Bold" panose="020F0704030504030204" pitchFamily="34" charset="0"/>
                <a:cs typeface="Calibri"/>
              </a:rPr>
              <a:t>cryptographic</a:t>
            </a:r>
            <a:r>
              <a:rPr sz="2000" spc="-290" dirty="0">
                <a:latin typeface="Arial Rounded MT Bold" panose="020F0704030504030204" pitchFamily="34" charset="0"/>
                <a:cs typeface="Calibri"/>
              </a:rPr>
              <a:t> </a:t>
            </a:r>
            <a:r>
              <a:rPr sz="2000" dirty="0">
                <a:latin typeface="Arial Rounded MT Bold" panose="020F0704030504030204" pitchFamily="34" charset="0"/>
                <a:cs typeface="Calibri"/>
              </a:rPr>
              <a:t>hash</a:t>
            </a:r>
          </a:p>
          <a:p>
            <a:pPr marL="452120" marR="238760" indent="-426720">
              <a:lnSpc>
                <a:spcPct val="150000"/>
              </a:lnSpc>
              <a:buClr>
                <a:srgbClr val="095A82"/>
              </a:buClr>
              <a:buFont typeface="Wingdings"/>
              <a:buChar char=""/>
              <a:tabLst>
                <a:tab pos="450850" algn="l"/>
                <a:tab pos="452120" algn="l"/>
              </a:tabLst>
            </a:pP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digital fingerprint, </a:t>
            </a:r>
            <a:r>
              <a:rPr sz="2000" dirty="0">
                <a:latin typeface="Arial Rounded MT Bold" panose="020F0704030504030204" pitchFamily="34" charset="0"/>
                <a:cs typeface="Calibri"/>
              </a:rPr>
              <a:t>made by hashing the block</a:t>
            </a:r>
            <a:r>
              <a:rPr sz="2000" spc="-320" dirty="0">
                <a:latin typeface="Arial Rounded MT Bold" panose="020F0704030504030204" pitchFamily="34" charset="0"/>
                <a:cs typeface="Calibri"/>
              </a:rPr>
              <a:t> </a:t>
            </a:r>
            <a:r>
              <a:rPr sz="2000" dirty="0">
                <a:latin typeface="Arial Rounded MT Bold" panose="020F0704030504030204" pitchFamily="34" charset="0"/>
                <a:cs typeface="Calibri"/>
              </a:rPr>
              <a:t>header  </a:t>
            </a:r>
            <a:r>
              <a:rPr sz="2000" spc="-10" dirty="0">
                <a:latin typeface="Arial Rounded MT Bold" panose="020F0704030504030204" pitchFamily="34" charset="0"/>
                <a:cs typeface="Calibri"/>
              </a:rPr>
              <a:t>twice </a:t>
            </a:r>
            <a:r>
              <a:rPr sz="2000" dirty="0">
                <a:latin typeface="Arial Rounded MT Bold" panose="020F0704030504030204" pitchFamily="34" charset="0"/>
                <a:cs typeface="Calibri"/>
              </a:rPr>
              <a:t>resulting 32-byte</a:t>
            </a:r>
            <a:r>
              <a:rPr sz="2000" spc="-100" dirty="0">
                <a:latin typeface="Arial Rounded MT Bold" panose="020F0704030504030204" pitchFamily="34" charset="0"/>
                <a:cs typeface="Calibri"/>
              </a:rPr>
              <a:t> </a:t>
            </a:r>
            <a:r>
              <a:rPr sz="2000" dirty="0">
                <a:latin typeface="Arial Rounded MT Bold" panose="020F0704030504030204" pitchFamily="34" charset="0"/>
                <a:cs typeface="Calibri"/>
              </a:rPr>
              <a:t>hash</a:t>
            </a:r>
          </a:p>
          <a:p>
            <a:pPr marL="452120" indent="-426720">
              <a:spcBef>
                <a:spcPts val="1440"/>
              </a:spcBef>
              <a:buClr>
                <a:srgbClr val="095A82"/>
              </a:buClr>
              <a:buFont typeface="Wingdings"/>
              <a:buChar char=""/>
              <a:tabLst>
                <a:tab pos="450850" algn="l"/>
                <a:tab pos="452120" algn="l"/>
              </a:tabLst>
            </a:pPr>
            <a:r>
              <a:rPr sz="2000" dirty="0">
                <a:latin typeface="Arial Rounded MT Bold" panose="020F0704030504030204" pitchFamily="34" charset="0"/>
                <a:cs typeface="Calibri"/>
              </a:rPr>
              <a:t>The block hash identifies a block</a:t>
            </a:r>
            <a:r>
              <a:rPr sz="2000" spc="-90" dirty="0">
                <a:latin typeface="Arial Rounded MT Bold" panose="020F0704030504030204" pitchFamily="34" charset="0"/>
                <a:cs typeface="Calibri"/>
              </a:rPr>
              <a:t> </a:t>
            </a:r>
            <a:r>
              <a:rPr sz="2000" spc="-10" dirty="0">
                <a:latin typeface="Arial Rounded MT Bold" panose="020F0704030504030204" pitchFamily="34" charset="0"/>
                <a:cs typeface="Calibri"/>
              </a:rPr>
              <a:t>uniquely</a:t>
            </a:r>
            <a:endParaRPr sz="2000" dirty="0">
              <a:latin typeface="Arial Rounded MT Bold" panose="020F0704030504030204" pitchFamily="34" charset="0"/>
              <a:cs typeface="Calibri"/>
            </a:endParaRPr>
          </a:p>
          <a:p>
            <a:pPr marL="452120" indent="-426720">
              <a:spcBef>
                <a:spcPts val="1440"/>
              </a:spcBef>
              <a:buClr>
                <a:srgbClr val="095A82"/>
              </a:buClr>
              <a:buFont typeface="Wingdings"/>
              <a:buChar char=""/>
              <a:tabLst>
                <a:tab pos="450850" algn="l"/>
                <a:tab pos="452120" algn="l"/>
              </a:tabLst>
            </a:pPr>
            <a:r>
              <a:rPr sz="2000" dirty="0">
                <a:latin typeface="Arial Rounded MT Bold" panose="020F0704030504030204" pitchFamily="34" charset="0"/>
                <a:cs typeface="Calibri"/>
              </a:rPr>
              <a:t>The block hash is </a:t>
            </a:r>
            <a:r>
              <a:rPr sz="2000" spc="-10" dirty="0">
                <a:latin typeface="Arial Rounded MT Bold" panose="020F0704030504030204" pitchFamily="34" charset="0"/>
                <a:cs typeface="Calibri"/>
              </a:rPr>
              <a:t>not </a:t>
            </a:r>
            <a:r>
              <a:rPr sz="2000" dirty="0">
                <a:latin typeface="Arial Rounded MT Bold" panose="020F0704030504030204" pitchFamily="34" charset="0"/>
                <a:cs typeface="Calibri"/>
              </a:rPr>
              <a:t>included </a:t>
            </a:r>
            <a:r>
              <a:rPr sz="2000" spc="-10" dirty="0">
                <a:latin typeface="Arial Rounded MT Bold" panose="020F0704030504030204" pitchFamily="34" charset="0"/>
                <a:cs typeface="Calibri"/>
              </a:rPr>
              <a:t>inside </a:t>
            </a:r>
            <a:r>
              <a:rPr sz="2000" dirty="0">
                <a:latin typeface="Arial Rounded MT Bold" panose="020F0704030504030204" pitchFamily="34" charset="0"/>
                <a:cs typeface="Calibri"/>
              </a:rPr>
              <a:t>the </a:t>
            </a:r>
            <a:r>
              <a:rPr sz="2000" spc="-30" dirty="0">
                <a:latin typeface="Arial Rounded MT Bold" panose="020F0704030504030204" pitchFamily="34" charset="0"/>
                <a:cs typeface="Calibri"/>
              </a:rPr>
              <a:t>block’s</a:t>
            </a:r>
            <a:r>
              <a:rPr sz="2000" spc="-110" dirty="0">
                <a:latin typeface="Arial Rounded MT Bold" panose="020F0704030504030204" pitchFamily="34" charset="0"/>
                <a:cs typeface="Calibri"/>
              </a:rPr>
              <a:t> </a:t>
            </a:r>
            <a:r>
              <a:rPr sz="2000" spc="-20" dirty="0">
                <a:latin typeface="Arial Rounded MT Bold" panose="020F0704030504030204" pitchFamily="34" charset="0"/>
                <a:cs typeface="Calibri"/>
              </a:rPr>
              <a:t>data</a:t>
            </a:r>
            <a:endParaRPr sz="2000" dirty="0">
              <a:latin typeface="Arial Rounded MT Bold" panose="020F0704030504030204" pitchFamily="34" charset="0"/>
              <a:cs typeface="Calibri"/>
            </a:endParaRPr>
          </a:p>
          <a:p>
            <a:pPr marL="450850">
              <a:spcBef>
                <a:spcPts val="1440"/>
              </a:spcBef>
            </a:pPr>
            <a:r>
              <a:rPr sz="2000" spc="-10" dirty="0">
                <a:latin typeface="Arial Rounded MT Bold" panose="020F0704030504030204" pitchFamily="34" charset="0"/>
                <a:cs typeface="Calibri"/>
              </a:rPr>
              <a:t>structure</a:t>
            </a:r>
            <a:endParaRPr sz="2000" dirty="0">
              <a:latin typeface="Arial Rounded MT Bold" panose="020F0704030504030204" pitchFamily="34" charset="0"/>
              <a:cs typeface="Calibri"/>
            </a:endParaRPr>
          </a:p>
        </p:txBody>
      </p:sp>
      <p:sp>
        <p:nvSpPr>
          <p:cNvPr id="13" name="object 13"/>
          <p:cNvSpPr txBox="1"/>
          <p:nvPr/>
        </p:nvSpPr>
        <p:spPr>
          <a:xfrm>
            <a:off x="9104376" y="2404873"/>
            <a:ext cx="8209280" cy="528350"/>
          </a:xfrm>
          <a:prstGeom prst="rect">
            <a:avLst/>
          </a:prstGeom>
          <a:ln w="9144">
            <a:solidFill>
              <a:srgbClr val="12A994"/>
            </a:solidFill>
          </a:ln>
        </p:spPr>
        <p:txBody>
          <a:bodyPr vert="horz" wrap="square" lIns="0" tIns="66040" rIns="0" bIns="0" rtlCol="0">
            <a:spAutoFit/>
          </a:bodyPr>
          <a:lstStyle/>
          <a:p>
            <a:pPr marL="40640" algn="ctr">
              <a:spcBef>
                <a:spcPts val="520"/>
              </a:spcBef>
            </a:pPr>
            <a:r>
              <a:rPr sz="3000" b="1" spc="-10" dirty="0">
                <a:solidFill>
                  <a:srgbClr val="FFFFFF"/>
                </a:solidFill>
                <a:cs typeface="Calibri"/>
              </a:rPr>
              <a:t>Block</a:t>
            </a:r>
            <a:r>
              <a:rPr sz="3000" b="1" spc="-20" dirty="0">
                <a:solidFill>
                  <a:srgbClr val="FFFFFF"/>
                </a:solidFill>
                <a:cs typeface="Calibri"/>
              </a:rPr>
              <a:t> </a:t>
            </a:r>
            <a:r>
              <a:rPr sz="3000" b="1" spc="-10" dirty="0">
                <a:solidFill>
                  <a:srgbClr val="FFFFFF"/>
                </a:solidFill>
                <a:cs typeface="Calibri"/>
              </a:rPr>
              <a:t>Height</a:t>
            </a:r>
            <a:endParaRPr sz="3000">
              <a:solidFill>
                <a:prstClr val="black"/>
              </a:solidFill>
              <a:cs typeface="Calibri"/>
            </a:endParaRPr>
          </a:p>
        </p:txBody>
      </p:sp>
      <p:sp>
        <p:nvSpPr>
          <p:cNvPr id="14" name="object 14"/>
          <p:cNvSpPr/>
          <p:nvPr/>
        </p:nvSpPr>
        <p:spPr>
          <a:xfrm>
            <a:off x="12236956" y="2906522"/>
            <a:ext cx="1978660" cy="0"/>
          </a:xfrm>
          <a:custGeom>
            <a:avLst/>
            <a:gdLst/>
            <a:ahLst/>
            <a:cxnLst/>
            <a:rect l="l" t="t" r="r" b="b"/>
            <a:pathLst>
              <a:path w="989329">
                <a:moveTo>
                  <a:pt x="0" y="0"/>
                </a:moveTo>
                <a:lnTo>
                  <a:pt x="989076" y="0"/>
                </a:lnTo>
              </a:path>
            </a:pathLst>
          </a:custGeom>
          <a:ln w="12192">
            <a:solidFill>
              <a:srgbClr val="FFFFFF"/>
            </a:solidFill>
          </a:ln>
        </p:spPr>
        <p:txBody>
          <a:bodyPr wrap="square" lIns="0" tIns="0" rIns="0" bIns="0" rtlCol="0"/>
          <a:lstStyle/>
          <a:p>
            <a:endParaRPr sz="3600">
              <a:solidFill>
                <a:prstClr val="black"/>
              </a:solidFill>
            </a:endParaRPr>
          </a:p>
        </p:txBody>
      </p:sp>
      <p:sp>
        <p:nvSpPr>
          <p:cNvPr id="15" name="object 15"/>
          <p:cNvSpPr txBox="1"/>
          <p:nvPr/>
        </p:nvSpPr>
        <p:spPr>
          <a:xfrm>
            <a:off x="9262365" y="3217672"/>
            <a:ext cx="7265670" cy="3583032"/>
          </a:xfrm>
          <a:prstGeom prst="rect">
            <a:avLst/>
          </a:prstGeom>
        </p:spPr>
        <p:txBody>
          <a:bodyPr vert="horz" wrap="square" lIns="0" tIns="208280" rIns="0" bIns="0" rtlCol="0">
            <a:spAutoFit/>
          </a:bodyPr>
          <a:lstStyle/>
          <a:p>
            <a:pPr marL="452120" indent="-426720">
              <a:spcBef>
                <a:spcPts val="1640"/>
              </a:spcBef>
              <a:buClr>
                <a:srgbClr val="095A82"/>
              </a:buClr>
              <a:buFont typeface="Wingdings"/>
              <a:buChar char=""/>
              <a:tabLst>
                <a:tab pos="450850" algn="l"/>
                <a:tab pos="452120" algn="l"/>
              </a:tabLst>
            </a:pPr>
            <a:r>
              <a:rPr sz="2000" dirty="0">
                <a:latin typeface="Arial Rounded MT Bold" panose="020F0704030504030204" pitchFamily="34" charset="0"/>
                <a:cs typeface="Calibri"/>
              </a:rPr>
              <a:t>It is the </a:t>
            </a:r>
            <a:r>
              <a:rPr sz="2000" spc="-10" dirty="0">
                <a:latin typeface="Arial Rounded MT Bold" panose="020F0704030504030204" pitchFamily="34" charset="0"/>
                <a:cs typeface="Calibri"/>
              </a:rPr>
              <a:t>position of </a:t>
            </a:r>
            <a:r>
              <a:rPr sz="2000" dirty="0">
                <a:latin typeface="Arial Rounded MT Bold" panose="020F0704030504030204" pitchFamily="34" charset="0"/>
                <a:cs typeface="Calibri"/>
              </a:rPr>
              <a:t>the block in the</a:t>
            </a:r>
            <a:r>
              <a:rPr sz="2000" spc="-110" dirty="0">
                <a:latin typeface="Arial Rounded MT Bold" panose="020F0704030504030204" pitchFamily="34" charset="0"/>
                <a:cs typeface="Calibri"/>
              </a:rPr>
              <a:t> </a:t>
            </a:r>
            <a:r>
              <a:rPr sz="2000" spc="-10" dirty="0">
                <a:latin typeface="Arial Rounded MT Bold" panose="020F0704030504030204" pitchFamily="34" charset="0"/>
                <a:cs typeface="Calibri"/>
              </a:rPr>
              <a:t>blockchain</a:t>
            </a:r>
            <a:endParaRPr sz="2000" dirty="0">
              <a:latin typeface="Arial Rounded MT Bold" panose="020F0704030504030204" pitchFamily="34" charset="0"/>
              <a:cs typeface="Calibri"/>
            </a:endParaRPr>
          </a:p>
          <a:p>
            <a:pPr marL="452120" indent="-426720">
              <a:spcBef>
                <a:spcPts val="1440"/>
              </a:spcBef>
              <a:buClr>
                <a:srgbClr val="095A82"/>
              </a:buClr>
              <a:buFont typeface="Wingdings"/>
              <a:buChar char=""/>
              <a:tabLst>
                <a:tab pos="450850" algn="l"/>
                <a:tab pos="452120" algn="l"/>
              </a:tabLst>
            </a:pPr>
            <a:r>
              <a:rPr sz="2000" dirty="0">
                <a:latin typeface="Arial Rounded MT Bold" panose="020F0704030504030204" pitchFamily="34" charset="0"/>
                <a:cs typeface="Calibri"/>
              </a:rPr>
              <a:t>The </a:t>
            </a:r>
            <a:r>
              <a:rPr sz="2000" spc="-20" dirty="0">
                <a:latin typeface="Arial Rounded MT Bold" panose="020F0704030504030204" pitchFamily="34" charset="0"/>
                <a:cs typeface="Calibri"/>
              </a:rPr>
              <a:t>first </a:t>
            </a:r>
            <a:r>
              <a:rPr sz="2000" spc="-10" dirty="0">
                <a:latin typeface="Arial Rounded MT Bold" panose="020F0704030504030204" pitchFamily="34" charset="0"/>
                <a:cs typeface="Calibri"/>
              </a:rPr>
              <a:t>ever </a:t>
            </a:r>
            <a:r>
              <a:rPr sz="2000" dirty="0">
                <a:latin typeface="Arial Rounded MT Bold" panose="020F0704030504030204" pitchFamily="34" charset="0"/>
                <a:cs typeface="Calibri"/>
              </a:rPr>
              <a:t>block </a:t>
            </a:r>
            <a:r>
              <a:rPr sz="2000" spc="-20" dirty="0">
                <a:latin typeface="Arial Rounded MT Bold" panose="020F0704030504030204" pitchFamily="34" charset="0"/>
                <a:cs typeface="Calibri"/>
              </a:rPr>
              <a:t>created </a:t>
            </a:r>
            <a:r>
              <a:rPr sz="2000" dirty="0">
                <a:latin typeface="Arial Rounded MT Bold" panose="020F0704030504030204" pitchFamily="34" charset="0"/>
                <a:cs typeface="Calibri"/>
              </a:rPr>
              <a:t>is </a:t>
            </a:r>
            <a:r>
              <a:rPr sz="2000" spc="-20" dirty="0">
                <a:latin typeface="Arial Rounded MT Bold" panose="020F0704030504030204" pitchFamily="34" charset="0"/>
                <a:cs typeface="Calibri"/>
              </a:rPr>
              <a:t>at </a:t>
            </a:r>
            <a:r>
              <a:rPr sz="2000" dirty="0">
                <a:latin typeface="Arial Rounded MT Bold" panose="020F0704030504030204" pitchFamily="34" charset="0"/>
                <a:cs typeface="Calibri"/>
              </a:rPr>
              <a:t>block </a:t>
            </a:r>
            <a:r>
              <a:rPr sz="2000" spc="-10" dirty="0">
                <a:latin typeface="Arial Rounded MT Bold" panose="020F0704030504030204" pitchFamily="34" charset="0"/>
                <a:cs typeface="Calibri"/>
              </a:rPr>
              <a:t>height</a:t>
            </a:r>
            <a:r>
              <a:rPr sz="2000" spc="-70" dirty="0">
                <a:latin typeface="Arial Rounded MT Bold" panose="020F0704030504030204" pitchFamily="34" charset="0"/>
                <a:cs typeface="Calibri"/>
              </a:rPr>
              <a:t> </a:t>
            </a:r>
            <a:r>
              <a:rPr sz="2000" spc="-20" dirty="0">
                <a:latin typeface="Arial Rounded MT Bold" panose="020F0704030504030204" pitchFamily="34" charset="0"/>
                <a:cs typeface="Calibri"/>
              </a:rPr>
              <a:t>zero</a:t>
            </a:r>
            <a:endParaRPr sz="2000" dirty="0">
              <a:latin typeface="Arial Rounded MT Bold" panose="020F0704030504030204" pitchFamily="34" charset="0"/>
              <a:cs typeface="Calibri"/>
            </a:endParaRPr>
          </a:p>
          <a:p>
            <a:pPr marL="452120" marR="15240" indent="-426720">
              <a:lnSpc>
                <a:spcPts val="4320"/>
              </a:lnSpc>
              <a:spcBef>
                <a:spcPts val="380"/>
              </a:spcBef>
              <a:buClr>
                <a:srgbClr val="095A82"/>
              </a:buClr>
              <a:buFont typeface="Wingdings"/>
              <a:buChar char=""/>
              <a:tabLst>
                <a:tab pos="450850" algn="l"/>
                <a:tab pos="452120" algn="l"/>
              </a:tabLst>
            </a:pPr>
            <a:r>
              <a:rPr sz="2000" spc="-20" dirty="0">
                <a:latin typeface="Arial Rounded MT Bold" panose="020F0704030504030204" pitchFamily="34" charset="0"/>
                <a:cs typeface="Calibri"/>
              </a:rPr>
              <a:t>Each </a:t>
            </a:r>
            <a:r>
              <a:rPr sz="2000" dirty="0">
                <a:latin typeface="Arial Rounded MT Bold" panose="020F0704030504030204" pitchFamily="34" charset="0"/>
                <a:cs typeface="Calibri"/>
              </a:rPr>
              <a:t>block added </a:t>
            </a:r>
            <a:r>
              <a:rPr sz="2000" spc="-10" dirty="0">
                <a:latin typeface="Arial Rounded MT Bold" panose="020F0704030504030204" pitchFamily="34" charset="0"/>
                <a:cs typeface="Calibri"/>
              </a:rPr>
              <a:t>on top </a:t>
            </a:r>
            <a:r>
              <a:rPr sz="2000" dirty="0">
                <a:latin typeface="Arial Rounded MT Bold" panose="020F0704030504030204" pitchFamily="34" charset="0"/>
                <a:cs typeface="Calibri"/>
              </a:rPr>
              <a:t>has one </a:t>
            </a:r>
            <a:r>
              <a:rPr sz="2000" spc="-10" dirty="0">
                <a:latin typeface="Arial Rounded MT Bold" panose="020F0704030504030204" pitchFamily="34" charset="0"/>
                <a:cs typeface="Calibri"/>
              </a:rPr>
              <a:t>position </a:t>
            </a:r>
            <a:r>
              <a:rPr sz="2000" dirty="0">
                <a:latin typeface="Arial Rounded MT Bold" panose="020F0704030504030204" pitchFamily="34" charset="0"/>
                <a:cs typeface="Calibri"/>
              </a:rPr>
              <a:t>higher in the  </a:t>
            </a:r>
            <a:r>
              <a:rPr sz="2000" spc="-10" dirty="0">
                <a:latin typeface="Arial Rounded MT Bold" panose="020F0704030504030204" pitchFamily="34" charset="0"/>
                <a:cs typeface="Calibri"/>
              </a:rPr>
              <a:t>blockchain</a:t>
            </a:r>
            <a:endParaRPr sz="2000" dirty="0">
              <a:latin typeface="Arial Rounded MT Bold" panose="020F0704030504030204" pitchFamily="34" charset="0"/>
              <a:cs typeface="Calibri"/>
            </a:endParaRPr>
          </a:p>
          <a:p>
            <a:pPr marL="452120" indent="-426720">
              <a:spcBef>
                <a:spcPts val="1060"/>
              </a:spcBef>
              <a:buClr>
                <a:srgbClr val="095A82"/>
              </a:buClr>
              <a:buFont typeface="Wingdings"/>
              <a:buChar char=""/>
              <a:tabLst>
                <a:tab pos="450850" algn="l"/>
                <a:tab pos="452120" algn="l"/>
              </a:tabLst>
            </a:pPr>
            <a:r>
              <a:rPr sz="2000" dirty="0">
                <a:latin typeface="Arial Rounded MT Bold" panose="020F0704030504030204" pitchFamily="34" charset="0"/>
                <a:cs typeface="Calibri"/>
              </a:rPr>
              <a:t>It is also </a:t>
            </a:r>
            <a:r>
              <a:rPr sz="2000" spc="-10" dirty="0">
                <a:latin typeface="Arial Rounded MT Bold" panose="020F0704030504030204" pitchFamily="34" charset="0"/>
                <a:cs typeface="Calibri"/>
              </a:rPr>
              <a:t>not </a:t>
            </a:r>
            <a:r>
              <a:rPr sz="2000" dirty="0">
                <a:latin typeface="Arial Rounded MT Bold" panose="020F0704030504030204" pitchFamily="34" charset="0"/>
                <a:cs typeface="Calibri"/>
              </a:rPr>
              <a:t>a part </a:t>
            </a:r>
            <a:r>
              <a:rPr sz="2000" spc="-10" dirty="0">
                <a:latin typeface="Arial Rounded MT Bold" panose="020F0704030504030204" pitchFamily="34" charset="0"/>
                <a:cs typeface="Calibri"/>
              </a:rPr>
              <a:t>of </a:t>
            </a:r>
            <a:r>
              <a:rPr sz="2000" dirty="0">
                <a:latin typeface="Arial Rounded MT Bold" panose="020F0704030504030204" pitchFamily="34" charset="0"/>
                <a:cs typeface="Calibri"/>
              </a:rPr>
              <a:t>the </a:t>
            </a:r>
            <a:r>
              <a:rPr sz="2000" spc="-30" dirty="0">
                <a:latin typeface="Arial Rounded MT Bold" panose="020F0704030504030204" pitchFamily="34" charset="0"/>
                <a:cs typeface="Calibri"/>
              </a:rPr>
              <a:t>block’s </a:t>
            </a:r>
            <a:r>
              <a:rPr sz="2000" spc="-20" dirty="0">
                <a:latin typeface="Arial Rounded MT Bold" panose="020F0704030504030204" pitchFamily="34" charset="0"/>
                <a:cs typeface="Calibri"/>
              </a:rPr>
              <a:t>data</a:t>
            </a:r>
            <a:r>
              <a:rPr sz="2000" spc="-40" dirty="0">
                <a:latin typeface="Arial Rounded MT Bold" panose="020F0704030504030204" pitchFamily="34" charset="0"/>
                <a:cs typeface="Calibri"/>
              </a:rPr>
              <a:t> </a:t>
            </a:r>
            <a:r>
              <a:rPr sz="2000" spc="-10" dirty="0">
                <a:latin typeface="Arial Rounded MT Bold" panose="020F0704030504030204" pitchFamily="34" charset="0"/>
                <a:cs typeface="Calibri"/>
              </a:rPr>
              <a:t>structure</a:t>
            </a:r>
            <a:endParaRPr sz="2000" dirty="0">
              <a:latin typeface="Arial Rounded MT Bold" panose="020F0704030504030204" pitchFamily="34" charset="0"/>
              <a:cs typeface="Calibri"/>
            </a:endParaRPr>
          </a:p>
          <a:p>
            <a:pPr marL="452120" indent="-426720">
              <a:spcBef>
                <a:spcPts val="1440"/>
              </a:spcBef>
              <a:buClr>
                <a:srgbClr val="095A82"/>
              </a:buClr>
              <a:buFont typeface="Wingdings"/>
              <a:buChar char=""/>
              <a:tabLst>
                <a:tab pos="450850" algn="l"/>
                <a:tab pos="452120" algn="l"/>
              </a:tabLst>
            </a:pPr>
            <a:r>
              <a:rPr sz="2000" spc="-20" dirty="0">
                <a:latin typeface="Arial Rounded MT Bold" panose="020F0704030504030204" pitchFamily="34" charset="0"/>
                <a:cs typeface="Calibri"/>
              </a:rPr>
              <a:t>Each </a:t>
            </a:r>
            <a:r>
              <a:rPr sz="2000" dirty="0">
                <a:latin typeface="Arial Rounded MT Bold" panose="020F0704030504030204" pitchFamily="34" charset="0"/>
                <a:cs typeface="Calibri"/>
              </a:rPr>
              <a:t>node </a:t>
            </a:r>
            <a:r>
              <a:rPr sz="2000" spc="-10" dirty="0">
                <a:latin typeface="Arial Rounded MT Bold" panose="020F0704030504030204" pitchFamily="34" charset="0"/>
                <a:cs typeface="Calibri"/>
              </a:rPr>
              <a:t>dynamically </a:t>
            </a:r>
            <a:r>
              <a:rPr sz="2000" dirty="0">
                <a:latin typeface="Arial Rounded MT Bold" panose="020F0704030504030204" pitchFamily="34" charset="0"/>
                <a:cs typeface="Calibri"/>
              </a:rPr>
              <a:t>identifies a </a:t>
            </a:r>
            <a:r>
              <a:rPr sz="2000" spc="-30" dirty="0">
                <a:latin typeface="Arial Rounded MT Bold" panose="020F0704030504030204" pitchFamily="34" charset="0"/>
                <a:cs typeface="Calibri"/>
              </a:rPr>
              <a:t>block’s </a:t>
            </a:r>
            <a:r>
              <a:rPr sz="2000" spc="-10" dirty="0">
                <a:latin typeface="Arial Rounded MT Bold" panose="020F0704030504030204" pitchFamily="34" charset="0"/>
                <a:cs typeface="Calibri"/>
              </a:rPr>
              <a:t>height </a:t>
            </a:r>
            <a:r>
              <a:rPr sz="2000" dirty="0">
                <a:latin typeface="Arial Rounded MT Bold" panose="020F0704030504030204" pitchFamily="34" charset="0"/>
                <a:cs typeface="Calibri"/>
              </a:rPr>
              <a:t>in</a:t>
            </a:r>
            <a:r>
              <a:rPr sz="2000" spc="-90" dirty="0">
                <a:latin typeface="Arial Rounded MT Bold" panose="020F0704030504030204" pitchFamily="34" charset="0"/>
                <a:cs typeface="Calibri"/>
              </a:rPr>
              <a:t> </a:t>
            </a:r>
            <a:r>
              <a:rPr sz="2000" dirty="0">
                <a:latin typeface="Arial Rounded MT Bold" panose="020F0704030504030204" pitchFamily="34" charset="0"/>
                <a:cs typeface="Calibri"/>
              </a:rPr>
              <a:t>the</a:t>
            </a:r>
          </a:p>
          <a:p>
            <a:pPr marL="450850">
              <a:spcBef>
                <a:spcPts val="1440"/>
              </a:spcBef>
            </a:pPr>
            <a:r>
              <a:rPr sz="2000" spc="-10" dirty="0">
                <a:latin typeface="Arial Rounded MT Bold" panose="020F0704030504030204" pitchFamily="34" charset="0"/>
                <a:cs typeface="Calibri"/>
              </a:rPr>
              <a:t>blockchain</a:t>
            </a: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441364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Hash Functions &amp; Merkle Trees </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2190034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txBox="1">
            <a:spLocks noGrp="1"/>
          </p:cNvSpPr>
          <p:nvPr>
            <p:ph type="title"/>
          </p:nvPr>
        </p:nvSpPr>
        <p:spPr>
          <a:xfrm>
            <a:off x="937666" y="574039"/>
            <a:ext cx="4227830" cy="879475"/>
          </a:xfrm>
          <a:prstGeom prst="rect">
            <a:avLst/>
          </a:prstGeom>
        </p:spPr>
        <p:txBody>
          <a:bodyPr vert="horz" wrap="square" lIns="0" tIns="12700" rIns="0" bIns="0" rtlCol="0">
            <a:spAutoFit/>
          </a:bodyPr>
          <a:lstStyle/>
          <a:p>
            <a:pPr marL="12700">
              <a:lnSpc>
                <a:spcPct val="100000"/>
              </a:lnSpc>
              <a:spcBef>
                <a:spcPts val="100"/>
              </a:spcBef>
            </a:pPr>
            <a:r>
              <a:rPr sz="5600" dirty="0">
                <a:solidFill>
                  <a:srgbClr val="095A82"/>
                </a:solidFill>
              </a:rPr>
              <a:t>Hash</a:t>
            </a:r>
            <a:r>
              <a:rPr sz="5600" spc="-75" dirty="0">
                <a:solidFill>
                  <a:srgbClr val="095A82"/>
                </a:solidFill>
              </a:rPr>
              <a:t> </a:t>
            </a:r>
            <a:r>
              <a:rPr sz="5600" dirty="0">
                <a:solidFill>
                  <a:srgbClr val="095A82"/>
                </a:solidFill>
              </a:rPr>
              <a:t>Function</a:t>
            </a:r>
            <a:endParaRPr sz="5600" dirty="0"/>
          </a:p>
        </p:txBody>
      </p:sp>
      <p:sp>
        <p:nvSpPr>
          <p:cNvPr id="6" name="object 6"/>
          <p:cNvSpPr txBox="1"/>
          <p:nvPr/>
        </p:nvSpPr>
        <p:spPr>
          <a:xfrm>
            <a:off x="937056" y="1675134"/>
            <a:ext cx="16087725" cy="1551066"/>
          </a:xfrm>
          <a:prstGeom prst="rect">
            <a:avLst/>
          </a:prstGeom>
        </p:spPr>
        <p:txBody>
          <a:bodyPr vert="horz" wrap="square" lIns="0" tIns="12065" rIns="0" bIns="0" rtlCol="0">
            <a:spAutoFit/>
          </a:bodyPr>
          <a:lstStyle/>
          <a:p>
            <a:pPr marL="469265" marR="5080" indent="-456565">
              <a:lnSpc>
                <a:spcPct val="150000"/>
              </a:lnSpc>
              <a:spcBef>
                <a:spcPts val="95"/>
              </a:spcBef>
              <a:buClr>
                <a:srgbClr val="095A82"/>
              </a:buClr>
              <a:buFont typeface="Wingdings"/>
              <a:buChar char=""/>
              <a:tabLst>
                <a:tab pos="469265" algn="l"/>
                <a:tab pos="469900" algn="l"/>
              </a:tabLst>
            </a:pPr>
            <a:r>
              <a:rPr sz="2000" spc="-5" dirty="0">
                <a:solidFill>
                  <a:srgbClr val="0070C0"/>
                </a:solidFill>
                <a:latin typeface="Arial Rounded MT Bold" panose="020F0704030504030204" pitchFamily="34" charset="0"/>
                <a:cs typeface="Calibri"/>
              </a:rPr>
              <a:t>Hashing</a:t>
            </a:r>
            <a:r>
              <a:rPr sz="2000" b="1" spc="-5" dirty="0">
                <a:latin typeface="Arial Rounded MT Bold" panose="020F0704030504030204" pitchFamily="34" charset="0"/>
                <a:cs typeface="Calibri"/>
              </a:rPr>
              <a:t> </a:t>
            </a:r>
            <a:r>
              <a:rPr sz="2000" spc="-5" dirty="0">
                <a:latin typeface="Arial Rounded MT Bold" panose="020F0704030504030204" pitchFamily="34" charset="0"/>
                <a:cs typeface="Calibri"/>
              </a:rPr>
              <a:t>is a mathematical </a:t>
            </a:r>
            <a:r>
              <a:rPr sz="2000" spc="-10" dirty="0">
                <a:latin typeface="Arial Rounded MT Bold" panose="020F0704030504030204" pitchFamily="34" charset="0"/>
                <a:cs typeface="Calibri"/>
              </a:rPr>
              <a:t>process </a:t>
            </a:r>
            <a:r>
              <a:rPr sz="2000" spc="-5" dirty="0">
                <a:latin typeface="Arial Rounded MT Bold" panose="020F0704030504030204" pitchFamily="34" charset="0"/>
                <a:cs typeface="Calibri"/>
              </a:rPr>
              <a:t>that takes input </a:t>
            </a:r>
            <a:r>
              <a:rPr sz="2000" spc="-10" dirty="0">
                <a:latin typeface="Arial Rounded MT Bold" panose="020F0704030504030204" pitchFamily="34" charset="0"/>
                <a:cs typeface="Calibri"/>
              </a:rPr>
              <a:t>data </a:t>
            </a:r>
            <a:r>
              <a:rPr sz="2000" spc="-5" dirty="0">
                <a:latin typeface="Arial Rounded MT Bold" panose="020F0704030504030204" pitchFamily="34" charset="0"/>
                <a:cs typeface="Calibri"/>
              </a:rPr>
              <a:t>of any </a:t>
            </a:r>
            <a:r>
              <a:rPr sz="2000" spc="-10" dirty="0">
                <a:latin typeface="Arial Rounded MT Bold" panose="020F0704030504030204" pitchFamily="34" charset="0"/>
                <a:cs typeface="Calibri"/>
              </a:rPr>
              <a:t>size, performs </a:t>
            </a:r>
            <a:r>
              <a:rPr sz="2000" spc="-5" dirty="0">
                <a:latin typeface="Arial Rounded MT Bold" panose="020F0704030504030204" pitchFamily="34" charset="0"/>
                <a:cs typeface="Calibri"/>
              </a:rPr>
              <a:t>an </a:t>
            </a:r>
            <a:r>
              <a:rPr sz="2000" spc="-10" dirty="0">
                <a:latin typeface="Arial Rounded MT Bold" panose="020F0704030504030204" pitchFamily="34" charset="0"/>
                <a:cs typeface="Calibri"/>
              </a:rPr>
              <a:t>operation </a:t>
            </a:r>
            <a:r>
              <a:rPr sz="2000" spc="-5" dirty="0">
                <a:latin typeface="Arial Rounded MT Bold" panose="020F0704030504030204" pitchFamily="34" charset="0"/>
                <a:cs typeface="Calibri"/>
              </a:rPr>
              <a:t>on it and returns  </a:t>
            </a:r>
            <a:r>
              <a:rPr sz="2000" spc="-10" dirty="0">
                <a:latin typeface="Arial Rounded MT Bold" panose="020F0704030504030204" pitchFamily="34" charset="0"/>
                <a:cs typeface="Calibri"/>
              </a:rPr>
              <a:t>string </a:t>
            </a:r>
            <a:r>
              <a:rPr sz="2000" spc="-5" dirty="0">
                <a:latin typeface="Arial Rounded MT Bold" panose="020F0704030504030204" pitchFamily="34" charset="0"/>
                <a:cs typeface="Calibri"/>
              </a:rPr>
              <a:t>of </a:t>
            </a:r>
            <a:r>
              <a:rPr sz="2000" i="1" spc="-5" dirty="0">
                <a:solidFill>
                  <a:srgbClr val="0070C0"/>
                </a:solidFill>
                <a:latin typeface="Arial Rounded MT Bold" panose="020F0704030504030204" pitchFamily="34" charset="0"/>
                <a:cs typeface="Calibri"/>
              </a:rPr>
              <a:t>random letters and </a:t>
            </a:r>
            <a:r>
              <a:rPr sz="2000" i="1" spc="-10" dirty="0">
                <a:solidFill>
                  <a:srgbClr val="0070C0"/>
                </a:solidFill>
                <a:latin typeface="Arial Rounded MT Bold" panose="020F0704030504030204" pitchFamily="34" charset="0"/>
                <a:cs typeface="Calibri"/>
              </a:rPr>
              <a:t>numbers </a:t>
            </a:r>
            <a:r>
              <a:rPr sz="2000" i="1" spc="-5" dirty="0">
                <a:solidFill>
                  <a:srgbClr val="0070C0"/>
                </a:solidFill>
                <a:latin typeface="Arial Rounded MT Bold" panose="020F0704030504030204" pitchFamily="34" charset="0"/>
                <a:cs typeface="Calibri"/>
              </a:rPr>
              <a:t>of fixed</a:t>
            </a:r>
            <a:r>
              <a:rPr sz="2000" i="1" spc="85" dirty="0">
                <a:solidFill>
                  <a:srgbClr val="0070C0"/>
                </a:solidFill>
                <a:latin typeface="Arial Rounded MT Bold" panose="020F0704030504030204" pitchFamily="34" charset="0"/>
                <a:cs typeface="Calibri"/>
              </a:rPr>
              <a:t> </a:t>
            </a:r>
            <a:r>
              <a:rPr sz="2000" i="1" spc="-5" dirty="0">
                <a:solidFill>
                  <a:srgbClr val="0070C0"/>
                </a:solidFill>
                <a:latin typeface="Arial Rounded MT Bold" panose="020F0704030504030204" pitchFamily="34" charset="0"/>
                <a:cs typeface="Calibri"/>
              </a:rPr>
              <a:t>size</a:t>
            </a:r>
            <a:r>
              <a:rPr sz="2000" spc="-5" dirty="0">
                <a:solidFill>
                  <a:srgbClr val="0070C0"/>
                </a:solidFill>
                <a:latin typeface="Arial Rounded MT Bold" panose="020F0704030504030204" pitchFamily="34" charset="0"/>
                <a:cs typeface="Calibri"/>
              </a:rPr>
              <a:t>.</a:t>
            </a:r>
            <a:endParaRPr sz="2000" dirty="0">
              <a:solidFill>
                <a:srgbClr val="0070C0"/>
              </a:solidFill>
              <a:latin typeface="Arial Rounded MT Bold" panose="020F0704030504030204" pitchFamily="34" charset="0"/>
              <a:cs typeface="Calibri"/>
            </a:endParaRPr>
          </a:p>
          <a:p>
            <a:pPr>
              <a:spcBef>
                <a:spcPts val="40"/>
              </a:spcBef>
              <a:buClr>
                <a:srgbClr val="095A82"/>
              </a:buClr>
              <a:buFont typeface="Wingdings"/>
              <a:buChar char=""/>
            </a:pPr>
            <a:endParaRPr sz="2000" dirty="0">
              <a:latin typeface="Arial Rounded MT Bold" panose="020F0704030504030204" pitchFamily="34" charset="0"/>
              <a:cs typeface="Times New Roman"/>
            </a:endParaRPr>
          </a:p>
          <a:p>
            <a:pPr marL="469265" indent="-456565">
              <a:buClr>
                <a:srgbClr val="095A82"/>
              </a:buClr>
              <a:buFont typeface="Wingdings"/>
              <a:buChar char=""/>
              <a:tabLst>
                <a:tab pos="469265" algn="l"/>
                <a:tab pos="469900" algn="l"/>
              </a:tabLst>
            </a:pPr>
            <a:r>
              <a:rPr sz="2000" spc="-5" dirty="0">
                <a:solidFill>
                  <a:srgbClr val="0070C0"/>
                </a:solidFill>
                <a:latin typeface="Arial Rounded MT Bold" panose="020F0704030504030204" pitchFamily="34" charset="0"/>
                <a:cs typeface="Calibri"/>
              </a:rPr>
              <a:t>Hash Function </a:t>
            </a:r>
            <a:r>
              <a:rPr sz="2000" spc="-5" dirty="0">
                <a:latin typeface="Arial Rounded MT Bold" panose="020F0704030504030204" pitchFamily="34" charset="0"/>
                <a:cs typeface="Calibri"/>
              </a:rPr>
              <a:t>is a </a:t>
            </a:r>
            <a:r>
              <a:rPr sz="2000" spc="-10" dirty="0">
                <a:latin typeface="Arial Rounded MT Bold" panose="020F0704030504030204" pitchFamily="34" charset="0"/>
                <a:cs typeface="Calibri"/>
              </a:rPr>
              <a:t>programmatically developed </a:t>
            </a:r>
            <a:r>
              <a:rPr sz="2000" spc="-5" dirty="0">
                <a:latin typeface="Arial Rounded MT Bold" panose="020F0704030504030204" pitchFamily="34" charset="0"/>
                <a:cs typeface="Calibri"/>
              </a:rPr>
              <a:t>method, which </a:t>
            </a:r>
            <a:r>
              <a:rPr sz="2000" spc="-10" dirty="0">
                <a:latin typeface="Arial Rounded MT Bold" panose="020F0704030504030204" pitchFamily="34" charset="0"/>
                <a:cs typeface="Calibri"/>
              </a:rPr>
              <a:t>perform </a:t>
            </a:r>
            <a:r>
              <a:rPr sz="2000" spc="-5" dirty="0">
                <a:latin typeface="Arial Rounded MT Bold" panose="020F0704030504030204" pitchFamily="34" charset="0"/>
                <a:cs typeface="Calibri"/>
              </a:rPr>
              <a:t>the</a:t>
            </a:r>
            <a:r>
              <a:rPr sz="2000" spc="150" dirty="0">
                <a:latin typeface="Arial Rounded MT Bold" panose="020F0704030504030204" pitchFamily="34" charset="0"/>
                <a:cs typeface="Calibri"/>
              </a:rPr>
              <a:t> </a:t>
            </a:r>
            <a:r>
              <a:rPr sz="2000" spc="-10" dirty="0">
                <a:latin typeface="Arial Rounded MT Bold" panose="020F0704030504030204" pitchFamily="34" charset="0"/>
                <a:cs typeface="Calibri"/>
              </a:rPr>
              <a:t>hashing.</a:t>
            </a:r>
            <a:endParaRPr sz="2000" dirty="0">
              <a:latin typeface="Arial Rounded MT Bold" panose="020F0704030504030204" pitchFamily="34" charset="0"/>
              <a:cs typeface="Calibri"/>
            </a:endParaRPr>
          </a:p>
        </p:txBody>
      </p:sp>
      <p:sp>
        <p:nvSpPr>
          <p:cNvPr id="7" name="object 7"/>
          <p:cNvSpPr/>
          <p:nvPr/>
        </p:nvSpPr>
        <p:spPr>
          <a:xfrm>
            <a:off x="1551432" y="4888979"/>
            <a:ext cx="7742682" cy="1236738"/>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2557398" y="4988179"/>
            <a:ext cx="5671820" cy="835660"/>
          </a:xfrm>
          <a:prstGeom prst="rect">
            <a:avLst/>
          </a:prstGeom>
        </p:spPr>
        <p:txBody>
          <a:bodyPr vert="horz" wrap="square" lIns="0" tIns="60960" rIns="0" bIns="0" rtlCol="0">
            <a:spAutoFit/>
          </a:bodyPr>
          <a:lstStyle/>
          <a:p>
            <a:pPr marL="12700" marR="5080" indent="1322705">
              <a:lnSpc>
                <a:spcPts val="3020"/>
              </a:lnSpc>
              <a:spcBef>
                <a:spcPts val="480"/>
              </a:spcBef>
            </a:pPr>
            <a:r>
              <a:rPr sz="2800" spc="-10" dirty="0">
                <a:solidFill>
                  <a:srgbClr val="FFFFFF"/>
                </a:solidFill>
                <a:cs typeface="Calibri"/>
              </a:rPr>
              <a:t>Example </a:t>
            </a:r>
            <a:r>
              <a:rPr sz="2800" spc="-5" dirty="0">
                <a:solidFill>
                  <a:srgbClr val="FFFFFF"/>
                </a:solidFill>
                <a:cs typeface="Calibri"/>
              </a:rPr>
              <a:t>of </a:t>
            </a:r>
            <a:r>
              <a:rPr sz="2800" spc="-10" dirty="0">
                <a:solidFill>
                  <a:srgbClr val="FFFFFF"/>
                </a:solidFill>
                <a:cs typeface="Calibri"/>
              </a:rPr>
              <a:t>Hashing </a:t>
            </a:r>
            <a:r>
              <a:rPr sz="2800" spc="-5" dirty="0">
                <a:solidFill>
                  <a:srgbClr val="FFFFFF"/>
                </a:solidFill>
                <a:cs typeface="Calibri"/>
              </a:rPr>
              <a:t>:  a0680c04c4eb53884be77b4e10677f2b</a:t>
            </a:r>
            <a:endParaRPr sz="2800">
              <a:solidFill>
                <a:prstClr val="black"/>
              </a:solidFill>
              <a:cs typeface="Calibri"/>
            </a:endParaRPr>
          </a:p>
        </p:txBody>
      </p:sp>
      <p:sp>
        <p:nvSpPr>
          <p:cNvPr id="9" name="object 9"/>
          <p:cNvSpPr/>
          <p:nvPr/>
        </p:nvSpPr>
        <p:spPr>
          <a:xfrm>
            <a:off x="9431273" y="4914138"/>
            <a:ext cx="7058025" cy="972819"/>
          </a:xfrm>
          <a:custGeom>
            <a:avLst/>
            <a:gdLst/>
            <a:ahLst/>
            <a:cxnLst/>
            <a:rect l="l" t="t" r="r" b="b"/>
            <a:pathLst>
              <a:path w="7058025" h="972820">
                <a:moveTo>
                  <a:pt x="486155" y="0"/>
                </a:moveTo>
                <a:lnTo>
                  <a:pt x="486155" y="243077"/>
                </a:lnTo>
                <a:lnTo>
                  <a:pt x="7057643" y="243077"/>
                </a:lnTo>
                <a:lnTo>
                  <a:pt x="7057643" y="729234"/>
                </a:lnTo>
                <a:lnTo>
                  <a:pt x="486155" y="729234"/>
                </a:lnTo>
                <a:lnTo>
                  <a:pt x="486155" y="972312"/>
                </a:lnTo>
                <a:lnTo>
                  <a:pt x="0" y="486156"/>
                </a:lnTo>
                <a:lnTo>
                  <a:pt x="486155" y="0"/>
                </a:lnTo>
                <a:close/>
              </a:path>
            </a:pathLst>
          </a:custGeom>
          <a:ln w="25908">
            <a:solidFill>
              <a:srgbClr val="F19C13"/>
            </a:solidFill>
          </a:ln>
        </p:spPr>
        <p:txBody>
          <a:bodyPr wrap="square" lIns="0" tIns="0" rIns="0" bIns="0" rtlCol="0"/>
          <a:lstStyle/>
          <a:p>
            <a:endParaRPr>
              <a:solidFill>
                <a:prstClr val="black"/>
              </a:solidFill>
            </a:endParaRPr>
          </a:p>
        </p:txBody>
      </p:sp>
      <p:sp>
        <p:nvSpPr>
          <p:cNvPr id="10" name="object 10"/>
          <p:cNvSpPr/>
          <p:nvPr/>
        </p:nvSpPr>
        <p:spPr>
          <a:xfrm>
            <a:off x="10610088" y="5052059"/>
            <a:ext cx="5880354" cy="6911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1" name="object 11"/>
          <p:cNvSpPr txBox="1"/>
          <p:nvPr/>
        </p:nvSpPr>
        <p:spPr>
          <a:xfrm>
            <a:off x="10888471" y="5129911"/>
            <a:ext cx="5324475" cy="452120"/>
          </a:xfrm>
          <a:prstGeom prst="rect">
            <a:avLst/>
          </a:prstGeom>
        </p:spPr>
        <p:txBody>
          <a:bodyPr vert="horz" wrap="square" lIns="0" tIns="12065" rIns="0" bIns="0" rtlCol="0">
            <a:spAutoFit/>
          </a:bodyPr>
          <a:lstStyle/>
          <a:p>
            <a:pPr marL="12700">
              <a:spcBef>
                <a:spcPts val="95"/>
              </a:spcBef>
            </a:pPr>
            <a:r>
              <a:rPr sz="2800" spc="-10" dirty="0">
                <a:solidFill>
                  <a:srgbClr val="EFA42B"/>
                </a:solidFill>
                <a:cs typeface="Calibri"/>
              </a:rPr>
              <a:t>Message </a:t>
            </a:r>
            <a:r>
              <a:rPr sz="2800" spc="-15" dirty="0">
                <a:solidFill>
                  <a:srgbClr val="EFA42B"/>
                </a:solidFill>
                <a:cs typeface="Calibri"/>
              </a:rPr>
              <a:t>Digest </a:t>
            </a:r>
            <a:r>
              <a:rPr sz="2800" spc="-5" dirty="0">
                <a:solidFill>
                  <a:srgbClr val="EFA42B"/>
                </a:solidFill>
                <a:cs typeface="Calibri"/>
              </a:rPr>
              <a:t>or </a:t>
            </a:r>
            <a:r>
              <a:rPr sz="2800" spc="-15" dirty="0">
                <a:solidFill>
                  <a:srgbClr val="EFA42B"/>
                </a:solidFill>
                <a:cs typeface="Calibri"/>
              </a:rPr>
              <a:t>Digital</a:t>
            </a:r>
            <a:r>
              <a:rPr sz="2800" spc="20" dirty="0">
                <a:solidFill>
                  <a:srgbClr val="EFA42B"/>
                </a:solidFill>
                <a:cs typeface="Calibri"/>
              </a:rPr>
              <a:t> </a:t>
            </a:r>
            <a:r>
              <a:rPr sz="2800" spc="-10" dirty="0">
                <a:solidFill>
                  <a:srgbClr val="EFA42B"/>
                </a:solidFill>
                <a:cs typeface="Calibri"/>
              </a:rPr>
              <a:t>Fingerprint</a:t>
            </a:r>
            <a:endParaRPr sz="2800">
              <a:solidFill>
                <a:prstClr val="black"/>
              </a:solidFill>
              <a:cs typeface="Calibri"/>
            </a:endParaRPr>
          </a:p>
        </p:txBody>
      </p:sp>
      <p:sp>
        <p:nvSpPr>
          <p:cNvPr id="12" name="object 12"/>
          <p:cNvSpPr/>
          <p:nvPr/>
        </p:nvSpPr>
        <p:spPr>
          <a:xfrm>
            <a:off x="14683739" y="5643371"/>
            <a:ext cx="1804415" cy="1804415"/>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774671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p:nvPr/>
        </p:nvSpPr>
        <p:spPr>
          <a:xfrm>
            <a:off x="10728959" y="4035552"/>
            <a:ext cx="6379462" cy="4233672"/>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220765"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Course </a:t>
            </a:r>
            <a:r>
              <a:rPr sz="5600" spc="-20" dirty="0" smtClean="0">
                <a:solidFill>
                  <a:srgbClr val="095A82"/>
                </a:solidFill>
              </a:rPr>
              <a:t>Obje</a:t>
            </a:r>
            <a:r>
              <a:rPr sz="5600" dirty="0" smtClean="0">
                <a:solidFill>
                  <a:srgbClr val="095A82"/>
                </a:solidFill>
              </a:rPr>
              <a:t>c</a:t>
            </a:r>
            <a:r>
              <a:rPr sz="5600" spc="-10" dirty="0" smtClean="0">
                <a:solidFill>
                  <a:srgbClr val="095A82"/>
                </a:solidFill>
              </a:rPr>
              <a:t>tiv</a:t>
            </a:r>
            <a:r>
              <a:rPr sz="5600" spc="-40" dirty="0" smtClean="0">
                <a:solidFill>
                  <a:srgbClr val="095A82"/>
                </a:solidFill>
              </a:rPr>
              <a:t>e</a:t>
            </a:r>
            <a:r>
              <a:rPr sz="5600" spc="-10" dirty="0" smtClean="0">
                <a:solidFill>
                  <a:srgbClr val="095A82"/>
                </a:solidFill>
              </a:rPr>
              <a:t>s</a:t>
            </a:r>
            <a:endParaRPr sz="5600" dirty="0"/>
          </a:p>
        </p:txBody>
      </p:sp>
      <p:sp>
        <p:nvSpPr>
          <p:cNvPr id="7" name="object 7"/>
          <p:cNvSpPr txBox="1"/>
          <p:nvPr/>
        </p:nvSpPr>
        <p:spPr>
          <a:xfrm>
            <a:off x="942034" y="1867914"/>
            <a:ext cx="10855960" cy="8165056"/>
          </a:xfrm>
          <a:prstGeom prst="rect">
            <a:avLst/>
          </a:prstGeom>
        </p:spPr>
        <p:txBody>
          <a:bodyPr vert="horz" wrap="square" lIns="0" tIns="26670" rIns="0" bIns="0" rtlCol="0">
            <a:spAutoFit/>
          </a:bodyPr>
          <a:lstStyle/>
          <a:p>
            <a:pPr marL="25400">
              <a:spcBef>
                <a:spcPts val="210"/>
              </a:spcBef>
              <a:buClr>
                <a:srgbClr val="095A82"/>
              </a:buClr>
              <a:tabLst>
                <a:tab pos="598170" algn="l"/>
                <a:tab pos="599440" algn="l"/>
              </a:tabLst>
            </a:pPr>
            <a:r>
              <a:rPr sz="2800" spc="-10" dirty="0">
                <a:latin typeface="Arial Rounded MT Bold" panose="020F0704030504030204" pitchFamily="34" charset="0"/>
                <a:cs typeface="Calibri"/>
              </a:rPr>
              <a:t>After completing this module, you should be able to:</a:t>
            </a:r>
          </a:p>
          <a:p>
            <a:pPr>
              <a:spcBef>
                <a:spcPts val="80"/>
              </a:spcBef>
            </a:pPr>
            <a:endParaRPr sz="2800" dirty="0">
              <a:solidFill>
                <a:prstClr val="black"/>
              </a:solidFill>
              <a:latin typeface="Times New Roman"/>
              <a:cs typeface="Times New Roman"/>
            </a:endParaRPr>
          </a:p>
          <a:p>
            <a:pPr marL="598170" indent="-572770">
              <a:lnSpc>
                <a:spcPct val="150000"/>
              </a:lnSpc>
              <a:buClr>
                <a:srgbClr val="095A82"/>
              </a:buClr>
              <a:buFont typeface="Wingdings"/>
              <a:buChar char=""/>
              <a:tabLst>
                <a:tab pos="598170" algn="l"/>
                <a:tab pos="599440" algn="l"/>
              </a:tabLst>
            </a:pPr>
            <a:r>
              <a:rPr lang="en-IN" sz="2800" spc="-10" dirty="0" smtClean="0">
                <a:latin typeface="Arial Rounded MT Bold" panose="020F0704030504030204" pitchFamily="34" charset="0"/>
                <a:cs typeface="Calibri"/>
              </a:rPr>
              <a:t>Understand different </a:t>
            </a:r>
            <a:r>
              <a:rPr lang="en-IN" sz="2800" spc="-10" dirty="0" smtClean="0">
                <a:solidFill>
                  <a:srgbClr val="0070C0"/>
                </a:solidFill>
                <a:latin typeface="Arial Rounded MT Bold" panose="020F0704030504030204" pitchFamily="34" charset="0"/>
                <a:cs typeface="Calibri"/>
              </a:rPr>
              <a:t>types of networks</a:t>
            </a:r>
          </a:p>
          <a:p>
            <a:pPr marL="598170" indent="-572770">
              <a:lnSpc>
                <a:spcPct val="150000"/>
              </a:lnSpc>
              <a:buClr>
                <a:srgbClr val="095A82"/>
              </a:buClr>
              <a:buFont typeface="Wingdings"/>
              <a:buChar char=""/>
              <a:tabLst>
                <a:tab pos="598170" algn="l"/>
                <a:tab pos="599440" algn="l"/>
              </a:tabLst>
            </a:pPr>
            <a:r>
              <a:rPr lang="en-IN" sz="2800" spc="-10" dirty="0" smtClean="0">
                <a:solidFill>
                  <a:srgbClr val="0070C0"/>
                </a:solidFill>
                <a:latin typeface="Arial Rounded MT Bold" panose="020F0704030504030204" pitchFamily="34" charset="0"/>
                <a:cs typeface="Calibri"/>
              </a:rPr>
              <a:t>Cryptocurrency</a:t>
            </a:r>
            <a:r>
              <a:rPr lang="en-IN" sz="2800" spc="-10" dirty="0" smtClean="0">
                <a:latin typeface="Arial Rounded MT Bold" panose="020F0704030504030204" pitchFamily="34" charset="0"/>
                <a:cs typeface="Calibri"/>
              </a:rPr>
              <a:t> and its growth</a:t>
            </a:r>
          </a:p>
          <a:p>
            <a:pPr>
              <a:lnSpc>
                <a:spcPct val="150000"/>
              </a:lnSpc>
              <a:buClr>
                <a:srgbClr val="095A82"/>
              </a:buClr>
              <a:buFont typeface="Wingdings"/>
              <a:buChar char=""/>
            </a:pPr>
            <a:r>
              <a:rPr lang="en-IN" sz="2800" spc="-10" dirty="0" smtClean="0">
                <a:latin typeface="Arial Rounded MT Bold" panose="020F0704030504030204" pitchFamily="34" charset="0"/>
                <a:cs typeface="Calibri"/>
              </a:rPr>
              <a:t>     Explain </a:t>
            </a:r>
            <a:r>
              <a:rPr lang="en-IN" sz="2800" spc="-10" dirty="0" smtClean="0">
                <a:solidFill>
                  <a:srgbClr val="0070C0"/>
                </a:solidFill>
                <a:latin typeface="Arial Rounded MT Bold" panose="020F0704030504030204" pitchFamily="34" charset="0"/>
                <a:cs typeface="Calibri"/>
              </a:rPr>
              <a:t>Blockchain</a:t>
            </a:r>
            <a:r>
              <a:rPr lang="en-IN" sz="2800" spc="-10" dirty="0" smtClean="0">
                <a:latin typeface="Arial Rounded MT Bold" panose="020F0704030504030204" pitchFamily="34" charset="0"/>
                <a:cs typeface="Calibri"/>
              </a:rPr>
              <a:t> and its uses</a:t>
            </a:r>
          </a:p>
          <a:p>
            <a:pPr marL="355600" lvl="0" indent="-342900">
              <a:lnSpc>
                <a:spcPct val="150000"/>
              </a:lnSpc>
              <a:buClr>
                <a:srgbClr val="055180"/>
              </a:buClr>
              <a:buFont typeface="Wingdings"/>
              <a:buChar char=""/>
              <a:tabLst>
                <a:tab pos="354965" algn="l"/>
                <a:tab pos="355600" algn="l"/>
              </a:tabLst>
            </a:pPr>
            <a:r>
              <a:rPr lang="en-IN" sz="2800" spc="-10" dirty="0" smtClean="0">
                <a:latin typeface="Arial Rounded MT Bold" panose="020F0704030504030204" pitchFamily="34" charset="0"/>
                <a:cs typeface="Calibri"/>
              </a:rPr>
              <a:t>   Grasp </a:t>
            </a:r>
            <a:r>
              <a:rPr lang="en-IN" sz="2800" spc="-10" dirty="0">
                <a:latin typeface="Arial Rounded MT Bold" panose="020F0704030504030204" pitchFamily="34" charset="0"/>
                <a:cs typeface="Calibri"/>
              </a:rPr>
              <a:t>the components of a </a:t>
            </a:r>
            <a:r>
              <a:rPr lang="en-IN" sz="2800" spc="-10" dirty="0" smtClean="0">
                <a:latin typeface="Arial Rounded MT Bold" panose="020F0704030504030204" pitchFamily="34" charset="0"/>
                <a:cs typeface="Calibri"/>
              </a:rPr>
              <a:t>Blockchain </a:t>
            </a:r>
            <a:r>
              <a:rPr lang="en-IN" sz="2800" spc="-10" dirty="0">
                <a:latin typeface="Arial Rounded MT Bold" panose="020F0704030504030204" pitchFamily="34" charset="0"/>
                <a:cs typeface="Calibri"/>
              </a:rPr>
              <a:t>ecosystem</a:t>
            </a:r>
          </a:p>
          <a:p>
            <a:pPr marL="355600" lvl="0" indent="-342900">
              <a:lnSpc>
                <a:spcPct val="150000"/>
              </a:lnSpc>
              <a:buClr>
                <a:srgbClr val="055180"/>
              </a:buClr>
              <a:buFont typeface="Wingdings"/>
              <a:buChar char=""/>
              <a:tabLst>
                <a:tab pos="354965" algn="l"/>
                <a:tab pos="355600" algn="l"/>
              </a:tabLst>
            </a:pPr>
            <a:r>
              <a:rPr lang="en-IN" sz="2800" spc="-10" dirty="0" smtClean="0">
                <a:latin typeface="Arial Rounded MT Bold" panose="020F0704030504030204" pitchFamily="34" charset="0"/>
                <a:cs typeface="Calibri"/>
              </a:rPr>
              <a:t>   Induce </a:t>
            </a:r>
            <a:r>
              <a:rPr lang="en-IN" sz="2800" spc="-10" dirty="0">
                <a:latin typeface="Arial Rounded MT Bold" panose="020F0704030504030204" pitchFamily="34" charset="0"/>
                <a:cs typeface="Calibri"/>
              </a:rPr>
              <a:t>the structure and mechanisms of a </a:t>
            </a:r>
            <a:r>
              <a:rPr lang="en-IN" sz="2800" spc="-10" dirty="0" smtClean="0">
                <a:latin typeface="Arial Rounded MT Bold" panose="020F0704030504030204" pitchFamily="34" charset="0"/>
                <a:cs typeface="Calibri"/>
              </a:rPr>
              <a:t>Blockchain</a:t>
            </a:r>
            <a:endParaRPr lang="en-IN" sz="2800" spc="-10" dirty="0">
              <a:latin typeface="Arial Rounded MT Bold" panose="020F0704030504030204" pitchFamily="34" charset="0"/>
              <a:cs typeface="Calibri"/>
            </a:endParaRPr>
          </a:p>
          <a:p>
            <a:pPr marL="355600" lvl="0" indent="-342900">
              <a:lnSpc>
                <a:spcPct val="150000"/>
              </a:lnSpc>
              <a:buClr>
                <a:srgbClr val="055180"/>
              </a:buClr>
              <a:buFont typeface="Wingdings"/>
              <a:buChar char=""/>
              <a:tabLst>
                <a:tab pos="354965" algn="l"/>
                <a:tab pos="355600" algn="l"/>
              </a:tabLst>
            </a:pPr>
            <a:r>
              <a:rPr lang="en-IN" sz="2800" spc="-10" dirty="0" smtClean="0">
                <a:latin typeface="Arial Rounded MT Bold" panose="020F0704030504030204" pitchFamily="34" charset="0"/>
                <a:cs typeface="Calibri"/>
              </a:rPr>
              <a:t>   Deduce </a:t>
            </a:r>
            <a:r>
              <a:rPr lang="en-IN" sz="2800" spc="-10" dirty="0">
                <a:latin typeface="Arial Rounded MT Bold" panose="020F0704030504030204" pitchFamily="34" charset="0"/>
                <a:cs typeface="Calibri"/>
              </a:rPr>
              <a:t>various cryptography and consensus algorithm</a:t>
            </a:r>
          </a:p>
          <a:p>
            <a:pPr marL="355600" lvl="0" indent="-342900">
              <a:lnSpc>
                <a:spcPct val="150000"/>
              </a:lnSpc>
              <a:buClr>
                <a:srgbClr val="055180"/>
              </a:buClr>
              <a:buFont typeface="Wingdings"/>
              <a:buChar char=""/>
              <a:tabLst>
                <a:tab pos="354965" algn="l"/>
                <a:tab pos="355600" algn="l"/>
              </a:tabLst>
            </a:pPr>
            <a:r>
              <a:rPr lang="en-IN" sz="2800" spc="-10" dirty="0" smtClean="0">
                <a:latin typeface="Arial Rounded MT Bold" panose="020F0704030504030204" pitchFamily="34" charset="0"/>
                <a:cs typeface="Calibri"/>
              </a:rPr>
              <a:t>   Fathom </a:t>
            </a:r>
            <a:r>
              <a:rPr lang="en-IN" sz="2800" spc="-10" dirty="0">
                <a:latin typeface="Arial Rounded MT Bold" panose="020F0704030504030204" pitchFamily="34" charset="0"/>
                <a:cs typeface="Calibri"/>
              </a:rPr>
              <a:t>different types of </a:t>
            </a:r>
            <a:r>
              <a:rPr lang="en-IN" sz="2800" spc="-10" dirty="0" smtClean="0">
                <a:latin typeface="Arial Rounded MT Bold" panose="020F0704030504030204" pitchFamily="34" charset="0"/>
                <a:cs typeface="Calibri"/>
              </a:rPr>
              <a:t>Blockchain</a:t>
            </a:r>
            <a:endParaRPr lang="en-IN" sz="2800" spc="-10" dirty="0">
              <a:latin typeface="Arial Rounded MT Bold" panose="020F0704030504030204" pitchFamily="34" charset="0"/>
              <a:cs typeface="Calibri"/>
            </a:endParaRPr>
          </a:p>
          <a:p>
            <a:pPr marL="355600" lvl="0" indent="-342900">
              <a:lnSpc>
                <a:spcPct val="150000"/>
              </a:lnSpc>
              <a:buClr>
                <a:srgbClr val="055180"/>
              </a:buClr>
              <a:buFont typeface="Wingdings"/>
              <a:buChar char=""/>
              <a:tabLst>
                <a:tab pos="354965" algn="l"/>
                <a:tab pos="355600" algn="l"/>
              </a:tabLst>
            </a:pPr>
            <a:r>
              <a:rPr lang="en-IN" sz="2800" spc="-10" dirty="0" smtClean="0">
                <a:latin typeface="Arial Rounded MT Bold" panose="020F0704030504030204" pitchFamily="34" charset="0"/>
                <a:cs typeface="Calibri"/>
              </a:rPr>
              <a:t>   Infer </a:t>
            </a:r>
            <a:r>
              <a:rPr lang="en-IN" sz="2800" spc="-10" dirty="0">
                <a:latin typeface="Arial Rounded MT Bold" panose="020F0704030504030204" pitchFamily="34" charset="0"/>
                <a:cs typeface="Calibri"/>
              </a:rPr>
              <a:t>various types of </a:t>
            </a:r>
            <a:r>
              <a:rPr lang="en-IN" sz="2800" spc="-10" dirty="0" smtClean="0">
                <a:latin typeface="Arial Rounded MT Bold" panose="020F0704030504030204" pitchFamily="34" charset="0"/>
                <a:cs typeface="Calibri"/>
              </a:rPr>
              <a:t>Blockchain </a:t>
            </a:r>
            <a:r>
              <a:rPr lang="en-IN" sz="2800" spc="-10" dirty="0">
                <a:latin typeface="Arial Rounded MT Bold" panose="020F0704030504030204" pitchFamily="34" charset="0"/>
                <a:cs typeface="Calibri"/>
              </a:rPr>
              <a:t>platforms</a:t>
            </a:r>
          </a:p>
          <a:p>
            <a:pPr marL="598170" indent="-572770">
              <a:lnSpc>
                <a:spcPct val="150000"/>
              </a:lnSpc>
              <a:buClr>
                <a:srgbClr val="095A82"/>
              </a:buClr>
              <a:buFont typeface="Wingdings"/>
              <a:buChar char=""/>
              <a:tabLst>
                <a:tab pos="598170" algn="l"/>
                <a:tab pos="599440" algn="l"/>
              </a:tabLst>
            </a:pPr>
            <a:r>
              <a:rPr lang="en-IN" sz="2800" spc="-10" dirty="0" smtClean="0">
                <a:solidFill>
                  <a:srgbClr val="0070C0"/>
                </a:solidFill>
                <a:latin typeface="Arial Rounded MT Bold" panose="020F0704030504030204" pitchFamily="34" charset="0"/>
                <a:cs typeface="Calibri"/>
              </a:rPr>
              <a:t>Key Concepts </a:t>
            </a:r>
            <a:r>
              <a:rPr lang="en-IN" sz="2800" spc="-10" dirty="0" smtClean="0">
                <a:latin typeface="Arial Rounded MT Bold" panose="020F0704030504030204" pitchFamily="34" charset="0"/>
                <a:cs typeface="Calibri"/>
              </a:rPr>
              <a:t>in Blockchain</a:t>
            </a:r>
            <a:endParaRPr sz="2800" dirty="0" smtClean="0">
              <a:latin typeface="Arial Rounded MT Bold" panose="020F0704030504030204" pitchFamily="34" charset="0"/>
              <a:cs typeface="Calibri"/>
            </a:endParaRPr>
          </a:p>
          <a:p>
            <a:pPr marL="598170" indent="-572770">
              <a:lnSpc>
                <a:spcPct val="150000"/>
              </a:lnSpc>
              <a:buClr>
                <a:srgbClr val="095A82"/>
              </a:buClr>
              <a:buFont typeface="Wingdings"/>
              <a:buChar char=""/>
              <a:tabLst>
                <a:tab pos="598170" algn="l"/>
                <a:tab pos="599440" algn="l"/>
              </a:tabLst>
            </a:pPr>
            <a:r>
              <a:rPr lang="en-IN" sz="2800" spc="-10" dirty="0" smtClean="0">
                <a:solidFill>
                  <a:srgbClr val="0070C0"/>
                </a:solidFill>
                <a:latin typeface="Arial Rounded MT Bold" panose="020F0704030504030204" pitchFamily="34" charset="0"/>
                <a:cs typeface="Calibri"/>
              </a:rPr>
              <a:t>Bitcoin</a:t>
            </a:r>
            <a:r>
              <a:rPr lang="en-IN" sz="2800" spc="-10" dirty="0" smtClean="0">
                <a:latin typeface="Arial Rounded MT Bold" panose="020F0704030504030204" pitchFamily="34" charset="0"/>
                <a:cs typeface="Calibri"/>
              </a:rPr>
              <a:t> and its usage</a:t>
            </a:r>
          </a:p>
          <a:p>
            <a:pPr marL="598170" indent="-572770">
              <a:buClr>
                <a:srgbClr val="095A82"/>
              </a:buClr>
              <a:buFont typeface="Wingdings"/>
              <a:buChar char=""/>
              <a:tabLst>
                <a:tab pos="598170" algn="l"/>
                <a:tab pos="599440" algn="l"/>
              </a:tabLst>
            </a:pPr>
            <a:endParaRPr lang="en-IN" sz="2800" spc="-10" dirty="0">
              <a:latin typeface="Arial Rounded MT Bold" panose="020F0704030504030204" pitchFamily="34" charset="0"/>
              <a:cs typeface="Calibri"/>
            </a:endParaRPr>
          </a:p>
          <a:p>
            <a:pPr marL="598170" indent="-572770">
              <a:buClr>
                <a:srgbClr val="095A82"/>
              </a:buClr>
              <a:buFont typeface="Wingdings"/>
              <a:buChar char=""/>
              <a:tabLst>
                <a:tab pos="598170" algn="l"/>
                <a:tab pos="599440" algn="l"/>
              </a:tabLst>
            </a:pPr>
            <a:endParaRPr sz="2400" dirty="0">
              <a:latin typeface="Arial Rounded MT Bold" panose="020F0704030504030204" pitchFamily="34" charset="0"/>
              <a:cs typeface="Calibri"/>
            </a:endParaRPr>
          </a:p>
        </p:txBody>
      </p:sp>
    </p:spTree>
    <p:extLst>
      <p:ext uri="{BB962C8B-B14F-4D97-AF65-F5344CB8AC3E}">
        <p14:creationId xmlns:p14="http://schemas.microsoft.com/office/powerpoint/2010/main" val="1186353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7669" y="632750"/>
            <a:ext cx="16412660" cy="861774"/>
          </a:xfrm>
          <a:prstGeom prst="rect">
            <a:avLst/>
          </a:prstGeom>
        </p:spPr>
        <p:txBody>
          <a:bodyPr vert="horz" wrap="square" lIns="0" tIns="0" rIns="0" bIns="0" rtlCol="0">
            <a:spAutoFit/>
          </a:bodyPr>
          <a:lstStyle/>
          <a:p>
            <a:pPr marL="12700">
              <a:lnSpc>
                <a:spcPct val="100000"/>
              </a:lnSpc>
            </a:pPr>
            <a:r>
              <a:rPr lang="en-IN" sz="5600" dirty="0">
                <a:solidFill>
                  <a:srgbClr val="095A82"/>
                </a:solidFill>
              </a:rPr>
              <a:t>Hash</a:t>
            </a:r>
            <a:r>
              <a:rPr lang="en-IN" sz="5600" spc="-75" dirty="0">
                <a:solidFill>
                  <a:srgbClr val="095A82"/>
                </a:solidFill>
              </a:rPr>
              <a:t> </a:t>
            </a:r>
            <a:r>
              <a:rPr lang="en-IN" sz="5600" dirty="0" smtClean="0">
                <a:solidFill>
                  <a:srgbClr val="095A82"/>
                </a:solidFill>
              </a:rPr>
              <a:t>Function..</a:t>
            </a:r>
            <a:endParaRPr sz="5600" dirty="0"/>
          </a:p>
        </p:txBody>
      </p:sp>
      <p:sp>
        <p:nvSpPr>
          <p:cNvPr id="14" name="object 7"/>
          <p:cNvSpPr txBox="1"/>
          <p:nvPr/>
        </p:nvSpPr>
        <p:spPr>
          <a:xfrm>
            <a:off x="934210" y="1817934"/>
            <a:ext cx="16412660" cy="2769989"/>
          </a:xfrm>
          <a:prstGeom prst="rect">
            <a:avLst/>
          </a:prstGeom>
        </p:spPr>
        <p:txBody>
          <a:bodyPr vert="horz" wrap="square" lIns="0" tIns="0" rIns="0" bIns="0" rtlCol="0">
            <a:spAutoFit/>
          </a:bodyPr>
          <a:lstStyle/>
          <a:p>
            <a:pPr marL="342900" indent="-342900">
              <a:lnSpc>
                <a:spcPct val="150000"/>
              </a:lnSpc>
              <a:buFont typeface="Courier New" panose="02070309020205020404" pitchFamily="49" charset="0"/>
              <a:buChar char="o"/>
              <a:defRPr/>
            </a:pPr>
            <a:r>
              <a:rPr lang="en-IN" sz="2000" dirty="0" smtClean="0">
                <a:latin typeface="Arial Rounded MT Bold" panose="020F0704030504030204" pitchFamily="34" charset="0"/>
              </a:rPr>
              <a:t>Electronic </a:t>
            </a:r>
            <a:r>
              <a:rPr lang="en-IN" sz="2000" dirty="0">
                <a:latin typeface="Arial Rounded MT Bold" panose="020F0704030504030204" pitchFamily="34" charset="0"/>
              </a:rPr>
              <a:t>equivalent of digital item</a:t>
            </a:r>
          </a:p>
          <a:p>
            <a:pPr marL="342900" indent="-342900">
              <a:lnSpc>
                <a:spcPct val="150000"/>
              </a:lnSpc>
              <a:buFont typeface="Courier New" panose="02070309020205020404" pitchFamily="49" charset="0"/>
              <a:buChar char="o"/>
              <a:defRPr/>
            </a:pPr>
            <a:r>
              <a:rPr lang="en-IN" sz="2000" dirty="0" smtClean="0">
                <a:latin typeface="Arial Rounded MT Bold" panose="020F0704030504030204" pitchFamily="34" charset="0"/>
              </a:rPr>
              <a:t>SHA256 </a:t>
            </a:r>
            <a:r>
              <a:rPr lang="en-IN" sz="2000" dirty="0">
                <a:latin typeface="Arial Rounded MT Bold" panose="020F0704030504030204" pitchFamily="34" charset="0"/>
              </a:rPr>
              <a:t>hashing algorithm – returns 256-bit (32-byte) signature – Length 64 Char. </a:t>
            </a:r>
          </a:p>
          <a:p>
            <a:pPr>
              <a:lnSpc>
                <a:spcPct val="150000"/>
              </a:lnSpc>
              <a:defRPr/>
            </a:pPr>
            <a:r>
              <a:rPr lang="en-IN" sz="2000" dirty="0">
                <a:latin typeface="Arial Rounded MT Bold" panose="020F0704030504030204" pitchFamily="34" charset="0"/>
              </a:rPr>
              <a:t>       (256 bits / 4 bits per char = 64 char  </a:t>
            </a:r>
          </a:p>
          <a:p>
            <a:pPr>
              <a:lnSpc>
                <a:spcPct val="150000"/>
              </a:lnSpc>
              <a:defRPr/>
            </a:pPr>
            <a:r>
              <a:rPr lang="en-IN" sz="2000" dirty="0">
                <a:latin typeface="Arial Rounded MT Bold" panose="020F0704030504030204" pitchFamily="34" charset="0"/>
              </a:rPr>
              <a:t>        You must be expecting base-16 (AKA hexadecimal) which is 4 bits per character (2^4 = 16).)</a:t>
            </a:r>
          </a:p>
          <a:p>
            <a:pPr marL="342900" indent="-342900">
              <a:lnSpc>
                <a:spcPct val="150000"/>
              </a:lnSpc>
              <a:buFont typeface="Courier New" panose="02070309020205020404" pitchFamily="49" charset="0"/>
              <a:buChar char="o"/>
              <a:defRPr/>
            </a:pPr>
            <a:r>
              <a:rPr lang="en-IN" sz="2000" dirty="0" smtClean="0">
                <a:latin typeface="Arial Rounded MT Bold" panose="020F0704030504030204" pitchFamily="34" charset="0"/>
              </a:rPr>
              <a:t>For </a:t>
            </a:r>
            <a:r>
              <a:rPr lang="en-IN" sz="2000" dirty="0">
                <a:latin typeface="Arial Rounded MT Bold" panose="020F0704030504030204" pitchFamily="34" charset="0"/>
              </a:rPr>
              <a:t>any input (Image, Movie, or text file), hashing gives an unique irreversible fixed length identifier (32 bytes) as output.</a:t>
            </a:r>
          </a:p>
          <a:p>
            <a:pPr marL="342900" indent="-342900">
              <a:lnSpc>
                <a:spcPct val="150000"/>
              </a:lnSpc>
              <a:buFont typeface="Courier New" panose="02070309020205020404" pitchFamily="49" charset="0"/>
              <a:buChar char="o"/>
              <a:defRPr/>
            </a:pPr>
            <a:r>
              <a:rPr lang="en-IN" sz="2000" dirty="0">
                <a:latin typeface="Arial Rounded MT Bold" panose="020F0704030504030204" pitchFamily="34" charset="0"/>
              </a:rPr>
              <a:t> </a:t>
            </a:r>
            <a:r>
              <a:rPr lang="en-IN" sz="2000" dirty="0" smtClean="0">
                <a:latin typeface="Arial Rounded MT Bold" panose="020F0704030504030204" pitchFamily="34" charset="0"/>
              </a:rPr>
              <a:t>URL</a:t>
            </a:r>
            <a:r>
              <a:rPr lang="en-IN" sz="2000" dirty="0">
                <a:latin typeface="Arial Rounded MT Bold" panose="020F0704030504030204" pitchFamily="34" charset="0"/>
              </a:rPr>
              <a:t>:</a:t>
            </a:r>
            <a:r>
              <a:rPr lang="en-IN" sz="2000" dirty="0">
                <a:solidFill>
                  <a:srgbClr val="0070C0"/>
                </a:solidFill>
                <a:latin typeface="Arial Rounded MT Bold" panose="020F0704030504030204" pitchFamily="34" charset="0"/>
              </a:rPr>
              <a:t> https://passwordsgenerator.net/sha256-hash-generator</a:t>
            </a:r>
            <a:r>
              <a:rPr lang="en-IN" sz="2000" dirty="0" smtClean="0">
                <a:solidFill>
                  <a:srgbClr val="0070C0"/>
                </a:solidFill>
                <a:latin typeface="Arial Rounded MT Bold" panose="020F0704030504030204" pitchFamily="34" charset="0"/>
              </a:rPr>
              <a:t>/</a:t>
            </a:r>
            <a:endParaRPr lang="en-IN" sz="2000" dirty="0">
              <a:solidFill>
                <a:srgbClr val="0070C0"/>
              </a:solidFill>
              <a:latin typeface="Arial Rounded MT Bold" panose="020F0704030504030204" pitchFamily="34" charset="0"/>
            </a:endParaRPr>
          </a:p>
        </p:txBody>
      </p:sp>
      <p:pic>
        <p:nvPicPr>
          <p:cNvPr id="3" name="Picture 2"/>
          <p:cNvPicPr>
            <a:picLocks noChangeAspect="1"/>
          </p:cNvPicPr>
          <p:nvPr/>
        </p:nvPicPr>
        <p:blipFill>
          <a:blip r:embed="rId5"/>
          <a:stretch>
            <a:fillRect/>
          </a:stretch>
        </p:blipFill>
        <p:spPr>
          <a:xfrm>
            <a:off x="2837140" y="5052528"/>
            <a:ext cx="12613717" cy="4115157"/>
          </a:xfrm>
          <a:prstGeom prst="rect">
            <a:avLst/>
          </a:prstGeom>
        </p:spPr>
      </p:pic>
    </p:spTree>
    <p:extLst>
      <p:ext uri="{BB962C8B-B14F-4D97-AF65-F5344CB8AC3E}">
        <p14:creationId xmlns:p14="http://schemas.microsoft.com/office/powerpoint/2010/main" val="38804138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7669" y="822088"/>
            <a:ext cx="16412660" cy="861774"/>
          </a:xfrm>
          <a:prstGeom prst="rect">
            <a:avLst/>
          </a:prstGeom>
        </p:spPr>
        <p:txBody>
          <a:bodyPr vert="horz" wrap="square" lIns="0" tIns="0" rIns="0" bIns="0" rtlCol="0">
            <a:spAutoFit/>
          </a:bodyPr>
          <a:lstStyle/>
          <a:p>
            <a:pPr marL="12700">
              <a:lnSpc>
                <a:spcPct val="100000"/>
              </a:lnSpc>
            </a:pPr>
            <a:r>
              <a:rPr lang="en-IN" sz="5600" dirty="0">
                <a:solidFill>
                  <a:srgbClr val="095A82"/>
                </a:solidFill>
              </a:rPr>
              <a:t>Hash</a:t>
            </a:r>
            <a:r>
              <a:rPr lang="en-IN" sz="5600" spc="-75" dirty="0">
                <a:solidFill>
                  <a:srgbClr val="095A82"/>
                </a:solidFill>
              </a:rPr>
              <a:t> </a:t>
            </a:r>
            <a:r>
              <a:rPr lang="en-IN" sz="5600" dirty="0" smtClean="0">
                <a:solidFill>
                  <a:srgbClr val="095A82"/>
                </a:solidFill>
              </a:rPr>
              <a:t>Function..</a:t>
            </a:r>
            <a:endParaRPr sz="5600" dirty="0"/>
          </a:p>
        </p:txBody>
      </p:sp>
      <p:sp>
        <p:nvSpPr>
          <p:cNvPr id="14" name="Subtitle 2"/>
          <p:cNvSpPr txBox="1">
            <a:spLocks/>
          </p:cNvSpPr>
          <p:nvPr/>
        </p:nvSpPr>
        <p:spPr>
          <a:xfrm>
            <a:off x="1371600" y="1905315"/>
            <a:ext cx="9753600" cy="54918"/>
          </a:xfrm>
          <a:prstGeom prst="rect">
            <a:avLst/>
          </a:prstGeom>
        </p:spPr>
        <p:txBody>
          <a:bodyPr wrap="square" lIns="0" tIns="0" rIns="0" bIns="0" rtlCol="0">
            <a:no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a:defRPr/>
            </a:pPr>
            <a:r>
              <a:rPr lang="en-IN" sz="2000" kern="0" dirty="0" smtClean="0">
                <a:solidFill>
                  <a:schemeClr val="accent4">
                    <a:lumMod val="75000"/>
                    <a:lumOff val="25000"/>
                  </a:schemeClr>
                </a:solidFill>
                <a:latin typeface="Arial Rounded MT Bold" panose="020F0704030504030204" pitchFamily="34" charset="0"/>
              </a:rPr>
              <a:t>URL: </a:t>
            </a:r>
            <a:r>
              <a:rPr lang="en-IN" sz="2000" kern="0" dirty="0" smtClean="0">
                <a:solidFill>
                  <a:schemeClr val="accent4">
                    <a:lumMod val="75000"/>
                    <a:lumOff val="25000"/>
                  </a:schemeClr>
                </a:solidFill>
                <a:latin typeface="Arial Rounded MT Bold" panose="020F0704030504030204" pitchFamily="34" charset="0"/>
                <a:hlinkClick r:id="rId5"/>
              </a:rPr>
              <a:t>https://passwordsgenerator.net/sha256-hash-generator/</a:t>
            </a:r>
            <a:endParaRPr lang="en-US" sz="2000" b="1" kern="0" dirty="0" smtClean="0">
              <a:solidFill>
                <a:schemeClr val="accent4">
                  <a:lumMod val="75000"/>
                  <a:lumOff val="25000"/>
                </a:schemeClr>
              </a:solidFill>
              <a:latin typeface="Arial Rounded MT Bold" panose="020F0704030504030204" pitchFamily="34" charset="0"/>
            </a:endParaRPr>
          </a:p>
          <a:p>
            <a:pPr marL="457200" indent="-457200" algn="l">
              <a:buFont typeface="Arial" panose="020B0604020202020204" pitchFamily="34" charset="0"/>
              <a:buChar char="•"/>
              <a:defRPr/>
            </a:pPr>
            <a:endParaRPr lang="en-US" sz="1200" b="1" kern="0" dirty="0" smtClean="0">
              <a:solidFill>
                <a:schemeClr val="accent4">
                  <a:lumMod val="75000"/>
                  <a:lumOff val="25000"/>
                </a:schemeClr>
              </a:solidFill>
            </a:endParaRPr>
          </a:p>
          <a:p>
            <a:pPr marL="457200" indent="-457200" algn="l">
              <a:buFont typeface="Arial" panose="020B0604020202020204" pitchFamily="34" charset="0"/>
              <a:buChar char="•"/>
              <a:defRPr/>
            </a:pPr>
            <a:endParaRPr lang="en-US" sz="1200" b="1" kern="0" dirty="0" smtClean="0">
              <a:solidFill>
                <a:schemeClr val="accent4">
                  <a:lumMod val="75000"/>
                  <a:lumOff val="25000"/>
                </a:schemeClr>
              </a:solidFill>
            </a:endParaRPr>
          </a:p>
        </p:txBody>
      </p:sp>
      <p:pic>
        <p:nvPicPr>
          <p:cNvPr id="15"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09799" y="2288603"/>
            <a:ext cx="9869935" cy="3214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9799" y="5905500"/>
            <a:ext cx="9869935" cy="318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084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txBox="1">
            <a:spLocks noGrp="1"/>
          </p:cNvSpPr>
          <p:nvPr>
            <p:ph type="title"/>
          </p:nvPr>
        </p:nvSpPr>
        <p:spPr>
          <a:xfrm>
            <a:off x="937666" y="574039"/>
            <a:ext cx="8601710" cy="879475"/>
          </a:xfrm>
          <a:prstGeom prst="rect">
            <a:avLst/>
          </a:prstGeom>
        </p:spPr>
        <p:txBody>
          <a:bodyPr vert="horz" wrap="square" lIns="0" tIns="12700" rIns="0" bIns="0" rtlCol="0">
            <a:spAutoFit/>
          </a:bodyPr>
          <a:lstStyle/>
          <a:p>
            <a:pPr marL="12700">
              <a:lnSpc>
                <a:spcPct val="100000"/>
              </a:lnSpc>
              <a:spcBef>
                <a:spcPts val="100"/>
              </a:spcBef>
            </a:pPr>
            <a:r>
              <a:rPr sz="5600" spc="-5" dirty="0">
                <a:solidFill>
                  <a:srgbClr val="095A82"/>
                </a:solidFill>
              </a:rPr>
              <a:t>Properties Of </a:t>
            </a:r>
            <a:r>
              <a:rPr sz="5600" dirty="0">
                <a:solidFill>
                  <a:srgbClr val="095A82"/>
                </a:solidFill>
              </a:rPr>
              <a:t>Hash</a:t>
            </a:r>
            <a:r>
              <a:rPr sz="5600" spc="-90" dirty="0">
                <a:solidFill>
                  <a:srgbClr val="095A82"/>
                </a:solidFill>
              </a:rPr>
              <a:t> </a:t>
            </a:r>
            <a:r>
              <a:rPr sz="5600" dirty="0">
                <a:solidFill>
                  <a:srgbClr val="095A82"/>
                </a:solidFill>
              </a:rPr>
              <a:t>Functions</a:t>
            </a:r>
            <a:endParaRPr sz="5600"/>
          </a:p>
        </p:txBody>
      </p:sp>
      <p:sp>
        <p:nvSpPr>
          <p:cNvPr id="6" name="object 6"/>
          <p:cNvSpPr/>
          <p:nvPr/>
        </p:nvSpPr>
        <p:spPr>
          <a:xfrm>
            <a:off x="8345423" y="7671803"/>
            <a:ext cx="1592579" cy="1863852"/>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8392668" y="7696200"/>
            <a:ext cx="1502663" cy="1773936"/>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8392668" y="7696200"/>
            <a:ext cx="1503045" cy="1774189"/>
          </a:xfrm>
          <a:custGeom>
            <a:avLst/>
            <a:gdLst/>
            <a:ahLst/>
            <a:cxnLst/>
            <a:rect l="l" t="t" r="r" b="b"/>
            <a:pathLst>
              <a:path w="1503045" h="1774190">
                <a:moveTo>
                  <a:pt x="0" y="0"/>
                </a:moveTo>
                <a:lnTo>
                  <a:pt x="0" y="834711"/>
                </a:lnTo>
                <a:lnTo>
                  <a:pt x="0" y="1263346"/>
                </a:lnTo>
                <a:lnTo>
                  <a:pt x="0" y="1421265"/>
                </a:lnTo>
                <a:lnTo>
                  <a:pt x="0" y="1443824"/>
                </a:lnTo>
                <a:lnTo>
                  <a:pt x="2757" y="1472267"/>
                </a:lnTo>
                <a:lnTo>
                  <a:pt x="24144" y="1527060"/>
                </a:lnTo>
                <a:lnTo>
                  <a:pt x="65201" y="1578399"/>
                </a:lnTo>
                <a:lnTo>
                  <a:pt x="124137" y="1625484"/>
                </a:lnTo>
                <a:lnTo>
                  <a:pt x="159749" y="1647181"/>
                </a:lnTo>
                <a:lnTo>
                  <a:pt x="199158" y="1667516"/>
                </a:lnTo>
                <a:lnTo>
                  <a:pt x="242142" y="1686388"/>
                </a:lnTo>
                <a:lnTo>
                  <a:pt x="288475" y="1703697"/>
                </a:lnTo>
                <a:lnTo>
                  <a:pt x="337934" y="1719344"/>
                </a:lnTo>
                <a:lnTo>
                  <a:pt x="390295" y="1733228"/>
                </a:lnTo>
                <a:lnTo>
                  <a:pt x="445334" y="1745251"/>
                </a:lnTo>
                <a:lnTo>
                  <a:pt x="502826" y="1755311"/>
                </a:lnTo>
                <a:lnTo>
                  <a:pt x="562549" y="1763309"/>
                </a:lnTo>
                <a:lnTo>
                  <a:pt x="624277" y="1769146"/>
                </a:lnTo>
                <a:lnTo>
                  <a:pt x="687787" y="1772722"/>
                </a:lnTo>
                <a:lnTo>
                  <a:pt x="752855" y="1773936"/>
                </a:lnTo>
                <a:lnTo>
                  <a:pt x="817467" y="1772722"/>
                </a:lnTo>
                <a:lnTo>
                  <a:pt x="880569" y="1769146"/>
                </a:lnTo>
                <a:lnTo>
                  <a:pt x="941935" y="1763309"/>
                </a:lnTo>
                <a:lnTo>
                  <a:pt x="1001337" y="1755311"/>
                </a:lnTo>
                <a:lnTo>
                  <a:pt x="1058549" y="1745251"/>
                </a:lnTo>
                <a:lnTo>
                  <a:pt x="1113344" y="1733228"/>
                </a:lnTo>
                <a:lnTo>
                  <a:pt x="1165497" y="1719344"/>
                </a:lnTo>
                <a:lnTo>
                  <a:pt x="1214779" y="1703697"/>
                </a:lnTo>
                <a:lnTo>
                  <a:pt x="1260965" y="1686388"/>
                </a:lnTo>
                <a:lnTo>
                  <a:pt x="1303828" y="1667516"/>
                </a:lnTo>
                <a:lnTo>
                  <a:pt x="1343142" y="1647181"/>
                </a:lnTo>
                <a:lnTo>
                  <a:pt x="1378679" y="1625484"/>
                </a:lnTo>
                <a:lnTo>
                  <a:pt x="1410213" y="1602523"/>
                </a:lnTo>
                <a:lnTo>
                  <a:pt x="1460366" y="1553211"/>
                </a:lnTo>
                <a:lnTo>
                  <a:pt x="1491787" y="1500046"/>
                </a:lnTo>
                <a:lnTo>
                  <a:pt x="1502663" y="1443824"/>
                </a:lnTo>
                <a:lnTo>
                  <a:pt x="1502663" y="609113"/>
                </a:lnTo>
                <a:lnTo>
                  <a:pt x="1502663" y="180478"/>
                </a:lnTo>
                <a:lnTo>
                  <a:pt x="1502663" y="22559"/>
                </a:lnTo>
                <a:lnTo>
                  <a:pt x="1502663" y="0"/>
                </a:lnTo>
                <a:lnTo>
                  <a:pt x="0" y="0"/>
                </a:lnTo>
                <a:close/>
              </a:path>
            </a:pathLst>
          </a:custGeom>
          <a:ln w="9144">
            <a:solidFill>
              <a:srgbClr val="055882"/>
            </a:solidFill>
          </a:ln>
        </p:spPr>
        <p:txBody>
          <a:bodyPr wrap="square" lIns="0" tIns="0" rIns="0" bIns="0" rtlCol="0"/>
          <a:lstStyle/>
          <a:p>
            <a:endParaRPr>
              <a:solidFill>
                <a:prstClr val="black"/>
              </a:solidFill>
            </a:endParaRPr>
          </a:p>
        </p:txBody>
      </p:sp>
      <p:sp>
        <p:nvSpPr>
          <p:cNvPr id="9" name="object 9"/>
          <p:cNvSpPr/>
          <p:nvPr/>
        </p:nvSpPr>
        <p:spPr>
          <a:xfrm>
            <a:off x="8345423" y="7341095"/>
            <a:ext cx="1592579" cy="75286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8392668" y="7365492"/>
            <a:ext cx="1502663" cy="662939"/>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8392668" y="7365492"/>
            <a:ext cx="1503045" cy="662940"/>
          </a:xfrm>
          <a:custGeom>
            <a:avLst/>
            <a:gdLst/>
            <a:ahLst/>
            <a:cxnLst/>
            <a:rect l="l" t="t" r="r" b="b"/>
            <a:pathLst>
              <a:path w="1503045" h="662940">
                <a:moveTo>
                  <a:pt x="0" y="331469"/>
                </a:moveTo>
                <a:lnTo>
                  <a:pt x="10882" y="274959"/>
                </a:lnTo>
                <a:lnTo>
                  <a:pt x="42325" y="221542"/>
                </a:lnTo>
                <a:lnTo>
                  <a:pt x="92524" y="172016"/>
                </a:lnTo>
                <a:lnTo>
                  <a:pt x="124093" y="148962"/>
                </a:lnTo>
                <a:lnTo>
                  <a:pt x="159674" y="127179"/>
                </a:lnTo>
                <a:lnTo>
                  <a:pt x="199041" y="106767"/>
                </a:lnTo>
                <a:lnTo>
                  <a:pt x="241970" y="87827"/>
                </a:lnTo>
                <a:lnTo>
                  <a:pt x="288233" y="70457"/>
                </a:lnTo>
                <a:lnTo>
                  <a:pt x="337606" y="54757"/>
                </a:lnTo>
                <a:lnTo>
                  <a:pt x="389863" y="40828"/>
                </a:lnTo>
                <a:lnTo>
                  <a:pt x="444778" y="28768"/>
                </a:lnTo>
                <a:lnTo>
                  <a:pt x="502126" y="18677"/>
                </a:lnTo>
                <a:lnTo>
                  <a:pt x="561681" y="10655"/>
                </a:lnTo>
                <a:lnTo>
                  <a:pt x="623217" y="4802"/>
                </a:lnTo>
                <a:lnTo>
                  <a:pt x="686509" y="1217"/>
                </a:lnTo>
                <a:lnTo>
                  <a:pt x="751331" y="0"/>
                </a:lnTo>
                <a:lnTo>
                  <a:pt x="816154" y="1217"/>
                </a:lnTo>
                <a:lnTo>
                  <a:pt x="879446" y="4802"/>
                </a:lnTo>
                <a:lnTo>
                  <a:pt x="940982" y="10655"/>
                </a:lnTo>
                <a:lnTo>
                  <a:pt x="1000537" y="18677"/>
                </a:lnTo>
                <a:lnTo>
                  <a:pt x="1057885" y="28768"/>
                </a:lnTo>
                <a:lnTo>
                  <a:pt x="1112800" y="40828"/>
                </a:lnTo>
                <a:lnTo>
                  <a:pt x="1165057" y="54757"/>
                </a:lnTo>
                <a:lnTo>
                  <a:pt x="1214430" y="70457"/>
                </a:lnTo>
                <a:lnTo>
                  <a:pt x="1260693" y="87827"/>
                </a:lnTo>
                <a:lnTo>
                  <a:pt x="1303622" y="106767"/>
                </a:lnTo>
                <a:lnTo>
                  <a:pt x="1342989" y="127179"/>
                </a:lnTo>
                <a:lnTo>
                  <a:pt x="1378570" y="148962"/>
                </a:lnTo>
                <a:lnTo>
                  <a:pt x="1410139" y="172016"/>
                </a:lnTo>
                <a:lnTo>
                  <a:pt x="1460338" y="221542"/>
                </a:lnTo>
                <a:lnTo>
                  <a:pt x="1491781" y="274959"/>
                </a:lnTo>
                <a:lnTo>
                  <a:pt x="1502663" y="331469"/>
                </a:lnTo>
                <a:lnTo>
                  <a:pt x="1499905" y="360062"/>
                </a:lnTo>
                <a:lnTo>
                  <a:pt x="1478517" y="415125"/>
                </a:lnTo>
                <a:lnTo>
                  <a:pt x="1437470" y="466696"/>
                </a:lnTo>
                <a:lnTo>
                  <a:pt x="1378570" y="513977"/>
                </a:lnTo>
                <a:lnTo>
                  <a:pt x="1342989" y="535760"/>
                </a:lnTo>
                <a:lnTo>
                  <a:pt x="1303622" y="556172"/>
                </a:lnTo>
                <a:lnTo>
                  <a:pt x="1260693" y="575112"/>
                </a:lnTo>
                <a:lnTo>
                  <a:pt x="1214430" y="592482"/>
                </a:lnTo>
                <a:lnTo>
                  <a:pt x="1165057" y="608182"/>
                </a:lnTo>
                <a:lnTo>
                  <a:pt x="1112800" y="622111"/>
                </a:lnTo>
                <a:lnTo>
                  <a:pt x="1057885" y="634171"/>
                </a:lnTo>
                <a:lnTo>
                  <a:pt x="1000537" y="644262"/>
                </a:lnTo>
                <a:lnTo>
                  <a:pt x="940982" y="652284"/>
                </a:lnTo>
                <a:lnTo>
                  <a:pt x="879446" y="658137"/>
                </a:lnTo>
                <a:lnTo>
                  <a:pt x="816154" y="661722"/>
                </a:lnTo>
                <a:lnTo>
                  <a:pt x="751331" y="662939"/>
                </a:lnTo>
                <a:lnTo>
                  <a:pt x="686509" y="661722"/>
                </a:lnTo>
                <a:lnTo>
                  <a:pt x="623217" y="658137"/>
                </a:lnTo>
                <a:lnTo>
                  <a:pt x="561681" y="652284"/>
                </a:lnTo>
                <a:lnTo>
                  <a:pt x="502126" y="644262"/>
                </a:lnTo>
                <a:lnTo>
                  <a:pt x="444778" y="634171"/>
                </a:lnTo>
                <a:lnTo>
                  <a:pt x="389863" y="622111"/>
                </a:lnTo>
                <a:lnTo>
                  <a:pt x="337606" y="608182"/>
                </a:lnTo>
                <a:lnTo>
                  <a:pt x="288233" y="592482"/>
                </a:lnTo>
                <a:lnTo>
                  <a:pt x="241970" y="575112"/>
                </a:lnTo>
                <a:lnTo>
                  <a:pt x="199041" y="556172"/>
                </a:lnTo>
                <a:lnTo>
                  <a:pt x="159674" y="535760"/>
                </a:lnTo>
                <a:lnTo>
                  <a:pt x="124093" y="513977"/>
                </a:lnTo>
                <a:lnTo>
                  <a:pt x="92524" y="490923"/>
                </a:lnTo>
                <a:lnTo>
                  <a:pt x="42325" y="441397"/>
                </a:lnTo>
                <a:lnTo>
                  <a:pt x="10882" y="387980"/>
                </a:lnTo>
                <a:lnTo>
                  <a:pt x="0" y="331469"/>
                </a:lnTo>
                <a:close/>
              </a:path>
            </a:pathLst>
          </a:custGeom>
          <a:ln w="9144">
            <a:solidFill>
              <a:srgbClr val="055882"/>
            </a:solidFill>
          </a:ln>
        </p:spPr>
        <p:txBody>
          <a:bodyPr wrap="square" lIns="0" tIns="0" rIns="0" bIns="0" rtlCol="0"/>
          <a:lstStyle/>
          <a:p>
            <a:endParaRPr>
              <a:solidFill>
                <a:prstClr val="black"/>
              </a:solidFill>
            </a:endParaRPr>
          </a:p>
        </p:txBody>
      </p:sp>
      <p:sp>
        <p:nvSpPr>
          <p:cNvPr id="12" name="object 12"/>
          <p:cNvSpPr/>
          <p:nvPr/>
        </p:nvSpPr>
        <p:spPr>
          <a:xfrm>
            <a:off x="8392668" y="5961888"/>
            <a:ext cx="1502663" cy="1769364"/>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8392668" y="5629655"/>
            <a:ext cx="1503045" cy="661670"/>
          </a:xfrm>
          <a:custGeom>
            <a:avLst/>
            <a:gdLst/>
            <a:ahLst/>
            <a:cxnLst/>
            <a:rect l="l" t="t" r="r" b="b"/>
            <a:pathLst>
              <a:path w="1503045" h="661670">
                <a:moveTo>
                  <a:pt x="751331" y="0"/>
                </a:moveTo>
                <a:lnTo>
                  <a:pt x="686509" y="1214"/>
                </a:lnTo>
                <a:lnTo>
                  <a:pt x="623217" y="4789"/>
                </a:lnTo>
                <a:lnTo>
                  <a:pt x="561681" y="10628"/>
                </a:lnTo>
                <a:lnTo>
                  <a:pt x="502126" y="18630"/>
                </a:lnTo>
                <a:lnTo>
                  <a:pt x="444778" y="28695"/>
                </a:lnTo>
                <a:lnTo>
                  <a:pt x="389863" y="40726"/>
                </a:lnTo>
                <a:lnTo>
                  <a:pt x="337606" y="54621"/>
                </a:lnTo>
                <a:lnTo>
                  <a:pt x="288233" y="70283"/>
                </a:lnTo>
                <a:lnTo>
                  <a:pt x="241970" y="87611"/>
                </a:lnTo>
                <a:lnTo>
                  <a:pt x="199041" y="106506"/>
                </a:lnTo>
                <a:lnTo>
                  <a:pt x="159674" y="126870"/>
                </a:lnTo>
                <a:lnTo>
                  <a:pt x="124093" y="148602"/>
                </a:lnTo>
                <a:lnTo>
                  <a:pt x="92524" y="171603"/>
                </a:lnTo>
                <a:lnTo>
                  <a:pt x="42325" y="221017"/>
                </a:lnTo>
                <a:lnTo>
                  <a:pt x="10882" y="274317"/>
                </a:lnTo>
                <a:lnTo>
                  <a:pt x="0" y="330708"/>
                </a:lnTo>
                <a:lnTo>
                  <a:pt x="2758" y="359240"/>
                </a:lnTo>
                <a:lnTo>
                  <a:pt x="24146" y="414184"/>
                </a:lnTo>
                <a:lnTo>
                  <a:pt x="65193" y="465640"/>
                </a:lnTo>
                <a:lnTo>
                  <a:pt x="124093" y="512813"/>
                </a:lnTo>
                <a:lnTo>
                  <a:pt x="159674" y="534545"/>
                </a:lnTo>
                <a:lnTo>
                  <a:pt x="199041" y="554909"/>
                </a:lnTo>
                <a:lnTo>
                  <a:pt x="241970" y="573804"/>
                </a:lnTo>
                <a:lnTo>
                  <a:pt x="288233" y="591132"/>
                </a:lnTo>
                <a:lnTo>
                  <a:pt x="337606" y="606794"/>
                </a:lnTo>
                <a:lnTo>
                  <a:pt x="389863" y="620689"/>
                </a:lnTo>
                <a:lnTo>
                  <a:pt x="444778" y="632720"/>
                </a:lnTo>
                <a:lnTo>
                  <a:pt x="502126" y="642785"/>
                </a:lnTo>
                <a:lnTo>
                  <a:pt x="561681" y="650787"/>
                </a:lnTo>
                <a:lnTo>
                  <a:pt x="623217" y="656626"/>
                </a:lnTo>
                <a:lnTo>
                  <a:pt x="686509" y="660201"/>
                </a:lnTo>
                <a:lnTo>
                  <a:pt x="751331" y="661416"/>
                </a:lnTo>
                <a:lnTo>
                  <a:pt x="816154" y="660201"/>
                </a:lnTo>
                <a:lnTo>
                  <a:pt x="879446" y="656626"/>
                </a:lnTo>
                <a:lnTo>
                  <a:pt x="940982" y="650787"/>
                </a:lnTo>
                <a:lnTo>
                  <a:pt x="1000537" y="642785"/>
                </a:lnTo>
                <a:lnTo>
                  <a:pt x="1057885" y="632720"/>
                </a:lnTo>
                <a:lnTo>
                  <a:pt x="1112800" y="620689"/>
                </a:lnTo>
                <a:lnTo>
                  <a:pt x="1165057" y="606794"/>
                </a:lnTo>
                <a:lnTo>
                  <a:pt x="1214430" y="591132"/>
                </a:lnTo>
                <a:lnTo>
                  <a:pt x="1260693" y="573804"/>
                </a:lnTo>
                <a:lnTo>
                  <a:pt x="1303622" y="554909"/>
                </a:lnTo>
                <a:lnTo>
                  <a:pt x="1342989" y="534545"/>
                </a:lnTo>
                <a:lnTo>
                  <a:pt x="1378570" y="512813"/>
                </a:lnTo>
                <a:lnTo>
                  <a:pt x="1410139" y="489812"/>
                </a:lnTo>
                <a:lnTo>
                  <a:pt x="1460338" y="440398"/>
                </a:lnTo>
                <a:lnTo>
                  <a:pt x="1491781" y="387098"/>
                </a:lnTo>
                <a:lnTo>
                  <a:pt x="1502663" y="330708"/>
                </a:lnTo>
                <a:lnTo>
                  <a:pt x="1499905" y="302175"/>
                </a:lnTo>
                <a:lnTo>
                  <a:pt x="1478517" y="247231"/>
                </a:lnTo>
                <a:lnTo>
                  <a:pt x="1437470" y="195775"/>
                </a:lnTo>
                <a:lnTo>
                  <a:pt x="1378570" y="148602"/>
                </a:lnTo>
                <a:lnTo>
                  <a:pt x="1342989" y="126870"/>
                </a:lnTo>
                <a:lnTo>
                  <a:pt x="1303622" y="106506"/>
                </a:lnTo>
                <a:lnTo>
                  <a:pt x="1260693" y="87611"/>
                </a:lnTo>
                <a:lnTo>
                  <a:pt x="1214430" y="70283"/>
                </a:lnTo>
                <a:lnTo>
                  <a:pt x="1165057" y="54621"/>
                </a:lnTo>
                <a:lnTo>
                  <a:pt x="1112800" y="40726"/>
                </a:lnTo>
                <a:lnTo>
                  <a:pt x="1057885" y="28695"/>
                </a:lnTo>
                <a:lnTo>
                  <a:pt x="1000537" y="18630"/>
                </a:lnTo>
                <a:lnTo>
                  <a:pt x="940982" y="10628"/>
                </a:lnTo>
                <a:lnTo>
                  <a:pt x="879446" y="4789"/>
                </a:lnTo>
                <a:lnTo>
                  <a:pt x="816154" y="1214"/>
                </a:lnTo>
                <a:lnTo>
                  <a:pt x="751331" y="0"/>
                </a:lnTo>
                <a:close/>
              </a:path>
            </a:pathLst>
          </a:custGeom>
          <a:solidFill>
            <a:srgbClr val="0D80B8"/>
          </a:solidFill>
        </p:spPr>
        <p:txBody>
          <a:bodyPr wrap="square" lIns="0" tIns="0" rIns="0" bIns="0" rtlCol="0"/>
          <a:lstStyle/>
          <a:p>
            <a:endParaRPr>
              <a:solidFill>
                <a:prstClr val="black"/>
              </a:solidFill>
            </a:endParaRPr>
          </a:p>
        </p:txBody>
      </p:sp>
      <p:sp>
        <p:nvSpPr>
          <p:cNvPr id="14" name="object 14"/>
          <p:cNvSpPr/>
          <p:nvPr/>
        </p:nvSpPr>
        <p:spPr>
          <a:xfrm>
            <a:off x="8392668" y="4151376"/>
            <a:ext cx="1502663" cy="1775460"/>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8392668" y="3817620"/>
            <a:ext cx="1503045" cy="666115"/>
          </a:xfrm>
          <a:custGeom>
            <a:avLst/>
            <a:gdLst/>
            <a:ahLst/>
            <a:cxnLst/>
            <a:rect l="l" t="t" r="r" b="b"/>
            <a:pathLst>
              <a:path w="1503045" h="666114">
                <a:moveTo>
                  <a:pt x="751331" y="0"/>
                </a:moveTo>
                <a:lnTo>
                  <a:pt x="686509" y="1222"/>
                </a:lnTo>
                <a:lnTo>
                  <a:pt x="623217" y="4822"/>
                </a:lnTo>
                <a:lnTo>
                  <a:pt x="561681" y="10701"/>
                </a:lnTo>
                <a:lnTo>
                  <a:pt x="502126" y="18758"/>
                </a:lnTo>
                <a:lnTo>
                  <a:pt x="444778" y="28893"/>
                </a:lnTo>
                <a:lnTo>
                  <a:pt x="389863" y="41006"/>
                </a:lnTo>
                <a:lnTo>
                  <a:pt x="337606" y="54997"/>
                </a:lnTo>
                <a:lnTo>
                  <a:pt x="288233" y="70766"/>
                </a:lnTo>
                <a:lnTo>
                  <a:pt x="241970" y="88214"/>
                </a:lnTo>
                <a:lnTo>
                  <a:pt x="199041" y="107239"/>
                </a:lnTo>
                <a:lnTo>
                  <a:pt x="159674" y="127743"/>
                </a:lnTo>
                <a:lnTo>
                  <a:pt x="124093" y="149626"/>
                </a:lnTo>
                <a:lnTo>
                  <a:pt x="92524" y="172786"/>
                </a:lnTo>
                <a:lnTo>
                  <a:pt x="42325" y="222542"/>
                </a:lnTo>
                <a:lnTo>
                  <a:pt x="10882" y="276211"/>
                </a:lnTo>
                <a:lnTo>
                  <a:pt x="0" y="332993"/>
                </a:lnTo>
                <a:lnTo>
                  <a:pt x="2758" y="361724"/>
                </a:lnTo>
                <a:lnTo>
                  <a:pt x="24146" y="417050"/>
                </a:lnTo>
                <a:lnTo>
                  <a:pt x="65193" y="468862"/>
                </a:lnTo>
                <a:lnTo>
                  <a:pt x="124093" y="516361"/>
                </a:lnTo>
                <a:lnTo>
                  <a:pt x="159674" y="538244"/>
                </a:lnTo>
                <a:lnTo>
                  <a:pt x="199041" y="558748"/>
                </a:lnTo>
                <a:lnTo>
                  <a:pt x="241970" y="577773"/>
                </a:lnTo>
                <a:lnTo>
                  <a:pt x="288233" y="595221"/>
                </a:lnTo>
                <a:lnTo>
                  <a:pt x="337606" y="610990"/>
                </a:lnTo>
                <a:lnTo>
                  <a:pt x="389863" y="624981"/>
                </a:lnTo>
                <a:lnTo>
                  <a:pt x="444778" y="637094"/>
                </a:lnTo>
                <a:lnTo>
                  <a:pt x="502126" y="647229"/>
                </a:lnTo>
                <a:lnTo>
                  <a:pt x="561681" y="655286"/>
                </a:lnTo>
                <a:lnTo>
                  <a:pt x="623217" y="661165"/>
                </a:lnTo>
                <a:lnTo>
                  <a:pt x="686509" y="664765"/>
                </a:lnTo>
                <a:lnTo>
                  <a:pt x="751331" y="665988"/>
                </a:lnTo>
                <a:lnTo>
                  <a:pt x="816154" y="664765"/>
                </a:lnTo>
                <a:lnTo>
                  <a:pt x="879446" y="661165"/>
                </a:lnTo>
                <a:lnTo>
                  <a:pt x="940982" y="655286"/>
                </a:lnTo>
                <a:lnTo>
                  <a:pt x="1000537" y="647229"/>
                </a:lnTo>
                <a:lnTo>
                  <a:pt x="1057885" y="637094"/>
                </a:lnTo>
                <a:lnTo>
                  <a:pt x="1112800" y="624981"/>
                </a:lnTo>
                <a:lnTo>
                  <a:pt x="1165057" y="610990"/>
                </a:lnTo>
                <a:lnTo>
                  <a:pt x="1214430" y="595221"/>
                </a:lnTo>
                <a:lnTo>
                  <a:pt x="1260693" y="577773"/>
                </a:lnTo>
                <a:lnTo>
                  <a:pt x="1303622" y="558748"/>
                </a:lnTo>
                <a:lnTo>
                  <a:pt x="1342989" y="538244"/>
                </a:lnTo>
                <a:lnTo>
                  <a:pt x="1378570" y="516361"/>
                </a:lnTo>
                <a:lnTo>
                  <a:pt x="1410139" y="493201"/>
                </a:lnTo>
                <a:lnTo>
                  <a:pt x="1460338" y="443445"/>
                </a:lnTo>
                <a:lnTo>
                  <a:pt x="1491781" y="389776"/>
                </a:lnTo>
                <a:lnTo>
                  <a:pt x="1502663" y="332993"/>
                </a:lnTo>
                <a:lnTo>
                  <a:pt x="1499905" y="304263"/>
                </a:lnTo>
                <a:lnTo>
                  <a:pt x="1478517" y="248937"/>
                </a:lnTo>
                <a:lnTo>
                  <a:pt x="1437470" y="197125"/>
                </a:lnTo>
                <a:lnTo>
                  <a:pt x="1378570" y="149626"/>
                </a:lnTo>
                <a:lnTo>
                  <a:pt x="1342989" y="127743"/>
                </a:lnTo>
                <a:lnTo>
                  <a:pt x="1303622" y="107239"/>
                </a:lnTo>
                <a:lnTo>
                  <a:pt x="1260693" y="88214"/>
                </a:lnTo>
                <a:lnTo>
                  <a:pt x="1214430" y="70766"/>
                </a:lnTo>
                <a:lnTo>
                  <a:pt x="1165057" y="54997"/>
                </a:lnTo>
                <a:lnTo>
                  <a:pt x="1112800" y="41006"/>
                </a:lnTo>
                <a:lnTo>
                  <a:pt x="1057885" y="28893"/>
                </a:lnTo>
                <a:lnTo>
                  <a:pt x="1000537" y="18758"/>
                </a:lnTo>
                <a:lnTo>
                  <a:pt x="940982" y="10701"/>
                </a:lnTo>
                <a:lnTo>
                  <a:pt x="879446" y="4822"/>
                </a:lnTo>
                <a:lnTo>
                  <a:pt x="816154" y="1222"/>
                </a:lnTo>
                <a:lnTo>
                  <a:pt x="751331" y="0"/>
                </a:lnTo>
                <a:close/>
              </a:path>
            </a:pathLst>
          </a:custGeom>
          <a:solidFill>
            <a:srgbClr val="F19C13"/>
          </a:solidFill>
        </p:spPr>
        <p:txBody>
          <a:bodyPr wrap="square" lIns="0" tIns="0" rIns="0" bIns="0" rtlCol="0"/>
          <a:lstStyle/>
          <a:p>
            <a:endParaRPr>
              <a:solidFill>
                <a:prstClr val="black"/>
              </a:solidFill>
            </a:endParaRPr>
          </a:p>
        </p:txBody>
      </p:sp>
      <p:sp>
        <p:nvSpPr>
          <p:cNvPr id="16" name="object 16"/>
          <p:cNvSpPr/>
          <p:nvPr/>
        </p:nvSpPr>
        <p:spPr>
          <a:xfrm>
            <a:off x="1418844" y="2415539"/>
            <a:ext cx="15464027" cy="3270504"/>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17" name="object 17"/>
          <p:cNvSpPr/>
          <p:nvPr/>
        </p:nvSpPr>
        <p:spPr>
          <a:xfrm>
            <a:off x="8406383" y="2087879"/>
            <a:ext cx="1475740" cy="654050"/>
          </a:xfrm>
          <a:custGeom>
            <a:avLst/>
            <a:gdLst/>
            <a:ahLst/>
            <a:cxnLst/>
            <a:rect l="l" t="t" r="r" b="b"/>
            <a:pathLst>
              <a:path w="1475740" h="654050">
                <a:moveTo>
                  <a:pt x="737616" y="0"/>
                </a:moveTo>
                <a:lnTo>
                  <a:pt x="673965" y="1199"/>
                </a:lnTo>
                <a:lnTo>
                  <a:pt x="611820" y="4732"/>
                </a:lnTo>
                <a:lnTo>
                  <a:pt x="551400" y="10501"/>
                </a:lnTo>
                <a:lnTo>
                  <a:pt x="492928" y="18407"/>
                </a:lnTo>
                <a:lnTo>
                  <a:pt x="436624" y="28354"/>
                </a:lnTo>
                <a:lnTo>
                  <a:pt x="382710" y="40242"/>
                </a:lnTo>
                <a:lnTo>
                  <a:pt x="331407" y="53973"/>
                </a:lnTo>
                <a:lnTo>
                  <a:pt x="282937" y="69451"/>
                </a:lnTo>
                <a:lnTo>
                  <a:pt x="237520" y="86576"/>
                </a:lnTo>
                <a:lnTo>
                  <a:pt x="195379" y="105251"/>
                </a:lnTo>
                <a:lnTo>
                  <a:pt x="156734" y="125378"/>
                </a:lnTo>
                <a:lnTo>
                  <a:pt x="121807" y="146858"/>
                </a:lnTo>
                <a:lnTo>
                  <a:pt x="90818" y="169594"/>
                </a:lnTo>
                <a:lnTo>
                  <a:pt x="41544" y="218443"/>
                </a:lnTo>
                <a:lnTo>
                  <a:pt x="10681" y="271138"/>
                </a:lnTo>
                <a:lnTo>
                  <a:pt x="0" y="326898"/>
                </a:lnTo>
                <a:lnTo>
                  <a:pt x="2707" y="355111"/>
                </a:lnTo>
                <a:lnTo>
                  <a:pt x="23700" y="409436"/>
                </a:lnTo>
                <a:lnTo>
                  <a:pt x="63990" y="460306"/>
                </a:lnTo>
                <a:lnTo>
                  <a:pt x="121807" y="506937"/>
                </a:lnTo>
                <a:lnTo>
                  <a:pt x="156734" y="528417"/>
                </a:lnTo>
                <a:lnTo>
                  <a:pt x="195379" y="548544"/>
                </a:lnTo>
                <a:lnTo>
                  <a:pt x="237520" y="567219"/>
                </a:lnTo>
                <a:lnTo>
                  <a:pt x="282937" y="584344"/>
                </a:lnTo>
                <a:lnTo>
                  <a:pt x="331407" y="599822"/>
                </a:lnTo>
                <a:lnTo>
                  <a:pt x="382710" y="613553"/>
                </a:lnTo>
                <a:lnTo>
                  <a:pt x="436624" y="625441"/>
                </a:lnTo>
                <a:lnTo>
                  <a:pt x="492928" y="635388"/>
                </a:lnTo>
                <a:lnTo>
                  <a:pt x="551400" y="643294"/>
                </a:lnTo>
                <a:lnTo>
                  <a:pt x="611820" y="649063"/>
                </a:lnTo>
                <a:lnTo>
                  <a:pt x="673965" y="652596"/>
                </a:lnTo>
                <a:lnTo>
                  <a:pt x="737616" y="653796"/>
                </a:lnTo>
                <a:lnTo>
                  <a:pt x="801266" y="652596"/>
                </a:lnTo>
                <a:lnTo>
                  <a:pt x="863411" y="649063"/>
                </a:lnTo>
                <a:lnTo>
                  <a:pt x="923831" y="643294"/>
                </a:lnTo>
                <a:lnTo>
                  <a:pt x="982303" y="635388"/>
                </a:lnTo>
                <a:lnTo>
                  <a:pt x="1038607" y="625441"/>
                </a:lnTo>
                <a:lnTo>
                  <a:pt x="1092521" y="613553"/>
                </a:lnTo>
                <a:lnTo>
                  <a:pt x="1143824" y="599822"/>
                </a:lnTo>
                <a:lnTo>
                  <a:pt x="1192294" y="584344"/>
                </a:lnTo>
                <a:lnTo>
                  <a:pt x="1237711" y="567219"/>
                </a:lnTo>
                <a:lnTo>
                  <a:pt x="1279852" y="548544"/>
                </a:lnTo>
                <a:lnTo>
                  <a:pt x="1318497" y="528417"/>
                </a:lnTo>
                <a:lnTo>
                  <a:pt x="1353424" y="506937"/>
                </a:lnTo>
                <a:lnTo>
                  <a:pt x="1384413" y="484201"/>
                </a:lnTo>
                <a:lnTo>
                  <a:pt x="1433687" y="435352"/>
                </a:lnTo>
                <a:lnTo>
                  <a:pt x="1464550" y="382657"/>
                </a:lnTo>
                <a:lnTo>
                  <a:pt x="1475232" y="326898"/>
                </a:lnTo>
                <a:lnTo>
                  <a:pt x="1472524" y="298684"/>
                </a:lnTo>
                <a:lnTo>
                  <a:pt x="1451531" y="244359"/>
                </a:lnTo>
                <a:lnTo>
                  <a:pt x="1411241" y="193489"/>
                </a:lnTo>
                <a:lnTo>
                  <a:pt x="1353424" y="146858"/>
                </a:lnTo>
                <a:lnTo>
                  <a:pt x="1318497" y="125378"/>
                </a:lnTo>
                <a:lnTo>
                  <a:pt x="1279852" y="105251"/>
                </a:lnTo>
                <a:lnTo>
                  <a:pt x="1237711" y="86576"/>
                </a:lnTo>
                <a:lnTo>
                  <a:pt x="1192294" y="69451"/>
                </a:lnTo>
                <a:lnTo>
                  <a:pt x="1143824" y="53973"/>
                </a:lnTo>
                <a:lnTo>
                  <a:pt x="1092521" y="40242"/>
                </a:lnTo>
                <a:lnTo>
                  <a:pt x="1038607" y="28354"/>
                </a:lnTo>
                <a:lnTo>
                  <a:pt x="982303" y="18407"/>
                </a:lnTo>
                <a:lnTo>
                  <a:pt x="923831" y="10501"/>
                </a:lnTo>
                <a:lnTo>
                  <a:pt x="863411" y="4732"/>
                </a:lnTo>
                <a:lnTo>
                  <a:pt x="801266" y="1199"/>
                </a:lnTo>
                <a:lnTo>
                  <a:pt x="737616" y="0"/>
                </a:lnTo>
                <a:close/>
              </a:path>
            </a:pathLst>
          </a:custGeom>
          <a:solidFill>
            <a:srgbClr val="9CB955"/>
          </a:solidFill>
        </p:spPr>
        <p:txBody>
          <a:bodyPr wrap="square" lIns="0" tIns="0" rIns="0" bIns="0" rtlCol="0"/>
          <a:lstStyle/>
          <a:p>
            <a:endParaRPr>
              <a:solidFill>
                <a:prstClr val="black"/>
              </a:solidFill>
            </a:endParaRPr>
          </a:p>
        </p:txBody>
      </p:sp>
      <p:sp>
        <p:nvSpPr>
          <p:cNvPr id="18" name="object 18"/>
          <p:cNvSpPr txBox="1"/>
          <p:nvPr/>
        </p:nvSpPr>
        <p:spPr>
          <a:xfrm>
            <a:off x="9056878" y="8460993"/>
            <a:ext cx="333375" cy="391160"/>
          </a:xfrm>
          <a:prstGeom prst="rect">
            <a:avLst/>
          </a:prstGeom>
        </p:spPr>
        <p:txBody>
          <a:bodyPr vert="horz" wrap="square" lIns="0" tIns="12700" rIns="0" bIns="0" rtlCol="0">
            <a:spAutoFit/>
          </a:bodyPr>
          <a:lstStyle/>
          <a:p>
            <a:pPr marL="12700">
              <a:spcBef>
                <a:spcPts val="100"/>
              </a:spcBef>
            </a:pPr>
            <a:r>
              <a:rPr sz="2400" b="1" spc="-5" dirty="0">
                <a:solidFill>
                  <a:srgbClr val="FFFFFF"/>
                </a:solidFill>
                <a:cs typeface="Calibri"/>
              </a:rPr>
              <a:t>04</a:t>
            </a:r>
            <a:endParaRPr sz="2400">
              <a:solidFill>
                <a:prstClr val="black"/>
              </a:solidFill>
              <a:cs typeface="Calibri"/>
            </a:endParaRPr>
          </a:p>
        </p:txBody>
      </p:sp>
      <p:sp>
        <p:nvSpPr>
          <p:cNvPr id="19" name="object 19"/>
          <p:cNvSpPr txBox="1"/>
          <p:nvPr/>
        </p:nvSpPr>
        <p:spPr>
          <a:xfrm>
            <a:off x="9030969" y="6632575"/>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03</a:t>
            </a:r>
            <a:endParaRPr sz="2800">
              <a:solidFill>
                <a:prstClr val="black"/>
              </a:solidFill>
              <a:cs typeface="Calibri"/>
            </a:endParaRPr>
          </a:p>
        </p:txBody>
      </p:sp>
      <p:sp>
        <p:nvSpPr>
          <p:cNvPr id="20" name="object 20"/>
          <p:cNvSpPr txBox="1"/>
          <p:nvPr/>
        </p:nvSpPr>
        <p:spPr>
          <a:xfrm>
            <a:off x="9001506" y="4820792"/>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02</a:t>
            </a:r>
            <a:endParaRPr sz="2800">
              <a:solidFill>
                <a:prstClr val="black"/>
              </a:solidFill>
              <a:cs typeface="Calibri"/>
            </a:endParaRPr>
          </a:p>
        </p:txBody>
      </p:sp>
      <p:sp>
        <p:nvSpPr>
          <p:cNvPr id="21" name="object 21"/>
          <p:cNvSpPr txBox="1"/>
          <p:nvPr/>
        </p:nvSpPr>
        <p:spPr>
          <a:xfrm>
            <a:off x="9002014" y="3149930"/>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01</a:t>
            </a:r>
            <a:endParaRPr sz="2800">
              <a:solidFill>
                <a:prstClr val="black"/>
              </a:solidFill>
              <a:cs typeface="Calibri"/>
            </a:endParaRPr>
          </a:p>
        </p:txBody>
      </p:sp>
      <p:sp>
        <p:nvSpPr>
          <p:cNvPr id="22" name="object 22"/>
          <p:cNvSpPr/>
          <p:nvPr/>
        </p:nvSpPr>
        <p:spPr>
          <a:xfrm>
            <a:off x="1405127" y="5981700"/>
            <a:ext cx="6987540" cy="1493520"/>
          </a:xfrm>
          <a:prstGeom prst="rect">
            <a:avLst/>
          </a:prstGeom>
          <a:blipFill>
            <a:blip r:embed="rId10" cstate="print"/>
            <a:stretch>
              <a:fillRect/>
            </a:stretch>
          </a:blipFill>
        </p:spPr>
        <p:txBody>
          <a:bodyPr wrap="square" lIns="0" tIns="0" rIns="0" bIns="0" rtlCol="0"/>
          <a:lstStyle/>
          <a:p>
            <a:endParaRPr>
              <a:solidFill>
                <a:prstClr val="black"/>
              </a:solidFill>
            </a:endParaRPr>
          </a:p>
        </p:txBody>
      </p:sp>
      <p:sp>
        <p:nvSpPr>
          <p:cNvPr id="23" name="object 23"/>
          <p:cNvSpPr/>
          <p:nvPr/>
        </p:nvSpPr>
        <p:spPr>
          <a:xfrm>
            <a:off x="9895331" y="7754111"/>
            <a:ext cx="6966204" cy="1488948"/>
          </a:xfrm>
          <a:prstGeom prst="rect">
            <a:avLst/>
          </a:prstGeom>
          <a:blipFill>
            <a:blip r:embed="rId11" cstate="print"/>
            <a:stretch>
              <a:fillRect/>
            </a:stretch>
          </a:blipFill>
        </p:spPr>
        <p:txBody>
          <a:bodyPr wrap="square" lIns="0" tIns="0" rIns="0" bIns="0" rtlCol="0"/>
          <a:lstStyle/>
          <a:p>
            <a:endParaRPr>
              <a:solidFill>
                <a:prstClr val="black"/>
              </a:solidFill>
            </a:endParaRPr>
          </a:p>
        </p:txBody>
      </p:sp>
      <p:sp>
        <p:nvSpPr>
          <p:cNvPr id="24" name="object 24"/>
          <p:cNvSpPr txBox="1"/>
          <p:nvPr/>
        </p:nvSpPr>
        <p:spPr>
          <a:xfrm>
            <a:off x="11178920" y="4784293"/>
            <a:ext cx="3319145" cy="391795"/>
          </a:xfrm>
          <a:prstGeom prst="rect">
            <a:avLst/>
          </a:prstGeom>
        </p:spPr>
        <p:txBody>
          <a:bodyPr vert="horz" wrap="square" lIns="0" tIns="12700" rIns="0" bIns="0" rtlCol="0">
            <a:spAutoFit/>
          </a:bodyPr>
          <a:lstStyle/>
          <a:p>
            <a:pPr marL="12700">
              <a:spcBef>
                <a:spcPts val="100"/>
              </a:spcBef>
            </a:pPr>
            <a:r>
              <a:rPr sz="2400" spc="-10" dirty="0">
                <a:solidFill>
                  <a:srgbClr val="FFFFFF"/>
                </a:solidFill>
                <a:cs typeface="Calibri"/>
              </a:rPr>
              <a:t>They are </a:t>
            </a:r>
            <a:r>
              <a:rPr sz="2400" spc="-5" dirty="0">
                <a:solidFill>
                  <a:srgbClr val="FFFFFF"/>
                </a:solidFill>
                <a:cs typeface="Calibri"/>
              </a:rPr>
              <a:t>quick </a:t>
            </a:r>
            <a:r>
              <a:rPr sz="2400" spc="-15" dirty="0">
                <a:solidFill>
                  <a:srgbClr val="FFFFFF"/>
                </a:solidFill>
                <a:cs typeface="Calibri"/>
              </a:rPr>
              <a:t>to</a:t>
            </a:r>
            <a:r>
              <a:rPr sz="2400" spc="-35" dirty="0">
                <a:solidFill>
                  <a:srgbClr val="FFFFFF"/>
                </a:solidFill>
                <a:cs typeface="Calibri"/>
              </a:rPr>
              <a:t> </a:t>
            </a:r>
            <a:r>
              <a:rPr sz="2400" spc="-10" dirty="0">
                <a:solidFill>
                  <a:srgbClr val="FFFFFF"/>
                </a:solidFill>
                <a:cs typeface="Calibri"/>
              </a:rPr>
              <a:t>compute</a:t>
            </a:r>
            <a:endParaRPr sz="2400">
              <a:solidFill>
                <a:prstClr val="black"/>
              </a:solidFill>
              <a:cs typeface="Calibri"/>
            </a:endParaRPr>
          </a:p>
        </p:txBody>
      </p:sp>
      <p:sp>
        <p:nvSpPr>
          <p:cNvPr id="25" name="object 25"/>
          <p:cNvSpPr txBox="1"/>
          <p:nvPr/>
        </p:nvSpPr>
        <p:spPr>
          <a:xfrm>
            <a:off x="3012185" y="6140322"/>
            <a:ext cx="5295265" cy="1122680"/>
          </a:xfrm>
          <a:prstGeom prst="rect">
            <a:avLst/>
          </a:prstGeom>
        </p:spPr>
        <p:txBody>
          <a:bodyPr vert="horz" wrap="square" lIns="0" tIns="12700" rIns="0" bIns="0" rtlCol="0">
            <a:spAutoFit/>
          </a:bodyPr>
          <a:lstStyle/>
          <a:p>
            <a:pPr marL="12700" marR="5080">
              <a:spcBef>
                <a:spcPts val="100"/>
              </a:spcBef>
            </a:pPr>
            <a:r>
              <a:rPr sz="2400" spc="-10" dirty="0">
                <a:solidFill>
                  <a:srgbClr val="FFFFFF"/>
                </a:solidFill>
                <a:cs typeface="Calibri"/>
              </a:rPr>
              <a:t>They are </a:t>
            </a:r>
            <a:r>
              <a:rPr sz="2400" b="1" spc="-15" dirty="0">
                <a:solidFill>
                  <a:srgbClr val="FFFFFF"/>
                </a:solidFill>
                <a:cs typeface="Calibri"/>
              </a:rPr>
              <a:t>one-way </a:t>
            </a:r>
            <a:r>
              <a:rPr sz="2400" b="1" spc="-5" dirty="0">
                <a:solidFill>
                  <a:srgbClr val="FFFFFF"/>
                </a:solidFill>
                <a:cs typeface="Calibri"/>
              </a:rPr>
              <a:t>functions</a:t>
            </a:r>
            <a:r>
              <a:rPr sz="2400" spc="-5" dirty="0">
                <a:solidFill>
                  <a:srgbClr val="FFFFFF"/>
                </a:solidFill>
                <a:cs typeface="Calibri"/>
              </a:rPr>
              <a:t>. </a:t>
            </a:r>
            <a:r>
              <a:rPr sz="2400" spc="-10" dirty="0">
                <a:solidFill>
                  <a:srgbClr val="FFFFFF"/>
                </a:solidFill>
                <a:cs typeface="Calibri"/>
              </a:rPr>
              <a:t>That </a:t>
            </a:r>
            <a:r>
              <a:rPr sz="2400" dirty="0">
                <a:solidFill>
                  <a:srgbClr val="FFFFFF"/>
                </a:solidFill>
                <a:cs typeface="Calibri"/>
              </a:rPr>
              <a:t>is, it is  </a:t>
            </a:r>
            <a:r>
              <a:rPr sz="2400" spc="-10" dirty="0">
                <a:solidFill>
                  <a:srgbClr val="FFFFFF"/>
                </a:solidFill>
                <a:cs typeface="Calibri"/>
              </a:rPr>
              <a:t>extremely difficult </a:t>
            </a:r>
            <a:r>
              <a:rPr sz="2400" spc="-15" dirty="0">
                <a:solidFill>
                  <a:srgbClr val="FFFFFF"/>
                </a:solidFill>
                <a:cs typeface="Calibri"/>
              </a:rPr>
              <a:t>to </a:t>
            </a:r>
            <a:r>
              <a:rPr sz="2400" spc="-5" dirty="0">
                <a:solidFill>
                  <a:srgbClr val="FFFFFF"/>
                </a:solidFill>
                <a:cs typeface="Calibri"/>
              </a:rPr>
              <a:t>determine </a:t>
            </a:r>
            <a:r>
              <a:rPr sz="2400" dirty="0">
                <a:solidFill>
                  <a:srgbClr val="FFFFFF"/>
                </a:solidFill>
                <a:cs typeface="Calibri"/>
              </a:rPr>
              <a:t>an input if  </a:t>
            </a:r>
            <a:r>
              <a:rPr sz="2400" spc="-10" dirty="0">
                <a:solidFill>
                  <a:srgbClr val="FFFFFF"/>
                </a:solidFill>
                <a:cs typeface="Calibri"/>
              </a:rPr>
              <a:t>you </a:t>
            </a:r>
            <a:r>
              <a:rPr sz="2400" spc="-15" dirty="0">
                <a:solidFill>
                  <a:srgbClr val="FFFFFF"/>
                </a:solidFill>
                <a:cs typeface="Calibri"/>
              </a:rPr>
              <a:t>are </a:t>
            </a:r>
            <a:r>
              <a:rPr sz="2400" spc="-10" dirty="0">
                <a:solidFill>
                  <a:srgbClr val="FFFFFF"/>
                </a:solidFill>
                <a:cs typeface="Calibri"/>
              </a:rPr>
              <a:t>given </a:t>
            </a:r>
            <a:r>
              <a:rPr sz="2400" dirty="0">
                <a:solidFill>
                  <a:srgbClr val="FFFFFF"/>
                </a:solidFill>
                <a:cs typeface="Calibri"/>
              </a:rPr>
              <a:t>the </a:t>
            </a:r>
            <a:r>
              <a:rPr sz="2400" spc="-5" dirty="0">
                <a:solidFill>
                  <a:srgbClr val="FFFFFF"/>
                </a:solidFill>
                <a:cs typeface="Calibri"/>
              </a:rPr>
              <a:t>output</a:t>
            </a:r>
            <a:endParaRPr sz="2400">
              <a:solidFill>
                <a:prstClr val="black"/>
              </a:solidFill>
              <a:cs typeface="Calibri"/>
            </a:endParaRPr>
          </a:p>
        </p:txBody>
      </p:sp>
      <p:sp>
        <p:nvSpPr>
          <p:cNvPr id="26" name="object 26"/>
          <p:cNvSpPr txBox="1"/>
          <p:nvPr/>
        </p:nvSpPr>
        <p:spPr>
          <a:xfrm>
            <a:off x="3012185" y="1913636"/>
            <a:ext cx="5273675" cy="1784985"/>
          </a:xfrm>
          <a:prstGeom prst="rect">
            <a:avLst/>
          </a:prstGeom>
        </p:spPr>
        <p:txBody>
          <a:bodyPr vert="horz" wrap="square" lIns="0" tIns="12065" rIns="0" bIns="0" rtlCol="0">
            <a:spAutoFit/>
          </a:bodyPr>
          <a:lstStyle/>
          <a:p>
            <a:pPr marL="3288029">
              <a:spcBef>
                <a:spcPts val="95"/>
              </a:spcBef>
            </a:pPr>
            <a:r>
              <a:rPr sz="2800" b="1" spc="-15" dirty="0">
                <a:solidFill>
                  <a:srgbClr val="B4CA7E"/>
                </a:solidFill>
                <a:cs typeface="Calibri"/>
              </a:rPr>
              <a:t>Deterministic</a:t>
            </a:r>
            <a:endParaRPr sz="2800">
              <a:solidFill>
                <a:prstClr val="black"/>
              </a:solidFill>
              <a:cs typeface="Calibri"/>
            </a:endParaRPr>
          </a:p>
          <a:p>
            <a:pPr marL="12700" marR="27305">
              <a:spcBef>
                <a:spcPts val="1855"/>
              </a:spcBef>
            </a:pPr>
            <a:r>
              <a:rPr sz="2400" spc="-5" dirty="0">
                <a:solidFill>
                  <a:srgbClr val="FFFFFF"/>
                </a:solidFill>
                <a:cs typeface="Calibri"/>
              </a:rPr>
              <a:t>The same </a:t>
            </a:r>
            <a:r>
              <a:rPr sz="2400" dirty="0">
                <a:solidFill>
                  <a:srgbClr val="FFFFFF"/>
                </a:solidFill>
                <a:cs typeface="Calibri"/>
              </a:rPr>
              <a:t>input </a:t>
            </a:r>
            <a:r>
              <a:rPr sz="2400" spc="-20" dirty="0">
                <a:solidFill>
                  <a:srgbClr val="FFFFFF"/>
                </a:solidFill>
                <a:cs typeface="Calibri"/>
              </a:rPr>
              <a:t>always </a:t>
            </a:r>
            <a:r>
              <a:rPr sz="2400" spc="-10" dirty="0">
                <a:solidFill>
                  <a:srgbClr val="FFFFFF"/>
                </a:solidFill>
                <a:cs typeface="Calibri"/>
              </a:rPr>
              <a:t>produces </a:t>
            </a:r>
            <a:r>
              <a:rPr sz="2400" dirty="0">
                <a:solidFill>
                  <a:srgbClr val="FFFFFF"/>
                </a:solidFill>
                <a:cs typeface="Calibri"/>
              </a:rPr>
              <a:t>the </a:t>
            </a:r>
            <a:r>
              <a:rPr sz="2400" spc="-5" dirty="0">
                <a:solidFill>
                  <a:srgbClr val="FFFFFF"/>
                </a:solidFill>
                <a:cs typeface="Calibri"/>
              </a:rPr>
              <a:t>same  output. Small changes </a:t>
            </a:r>
            <a:r>
              <a:rPr sz="2400" dirty="0">
                <a:solidFill>
                  <a:srgbClr val="FFFFFF"/>
                </a:solidFill>
                <a:cs typeface="Calibri"/>
              </a:rPr>
              <a:t>in the input </a:t>
            </a:r>
            <a:r>
              <a:rPr sz="2400" spc="-5" dirty="0">
                <a:solidFill>
                  <a:srgbClr val="FFFFFF"/>
                </a:solidFill>
                <a:cs typeface="Calibri"/>
              </a:rPr>
              <a:t>results  </a:t>
            </a:r>
            <a:r>
              <a:rPr sz="2400" dirty="0">
                <a:solidFill>
                  <a:srgbClr val="FFFFFF"/>
                </a:solidFill>
                <a:cs typeface="Calibri"/>
              </a:rPr>
              <a:t>in a </a:t>
            </a:r>
            <a:r>
              <a:rPr sz="2400" spc="-10" dirty="0">
                <a:solidFill>
                  <a:srgbClr val="FFFFFF"/>
                </a:solidFill>
                <a:cs typeface="Calibri"/>
              </a:rPr>
              <a:t>dramatic </a:t>
            </a:r>
            <a:r>
              <a:rPr sz="2400" spc="-5" dirty="0">
                <a:solidFill>
                  <a:srgbClr val="FFFFFF"/>
                </a:solidFill>
                <a:cs typeface="Calibri"/>
              </a:rPr>
              <a:t>changes </a:t>
            </a:r>
            <a:r>
              <a:rPr sz="2400" dirty="0">
                <a:solidFill>
                  <a:srgbClr val="FFFFFF"/>
                </a:solidFill>
                <a:cs typeface="Calibri"/>
              </a:rPr>
              <a:t>in the</a:t>
            </a:r>
            <a:r>
              <a:rPr sz="2400" spc="-75" dirty="0">
                <a:solidFill>
                  <a:srgbClr val="FFFFFF"/>
                </a:solidFill>
                <a:cs typeface="Calibri"/>
              </a:rPr>
              <a:t> </a:t>
            </a:r>
            <a:r>
              <a:rPr sz="2400" spc="-5" dirty="0">
                <a:solidFill>
                  <a:srgbClr val="FFFFFF"/>
                </a:solidFill>
                <a:cs typeface="Calibri"/>
              </a:rPr>
              <a:t>output.</a:t>
            </a:r>
            <a:endParaRPr sz="2400">
              <a:solidFill>
                <a:prstClr val="black"/>
              </a:solidFill>
              <a:cs typeface="Calibri"/>
            </a:endParaRPr>
          </a:p>
        </p:txBody>
      </p:sp>
      <p:sp>
        <p:nvSpPr>
          <p:cNvPr id="27" name="object 27"/>
          <p:cNvSpPr txBox="1"/>
          <p:nvPr/>
        </p:nvSpPr>
        <p:spPr>
          <a:xfrm>
            <a:off x="10019538" y="3674110"/>
            <a:ext cx="2880995" cy="452120"/>
          </a:xfrm>
          <a:prstGeom prst="rect">
            <a:avLst/>
          </a:prstGeom>
        </p:spPr>
        <p:txBody>
          <a:bodyPr vert="horz" wrap="square" lIns="0" tIns="12065" rIns="0" bIns="0" rtlCol="0">
            <a:spAutoFit/>
          </a:bodyPr>
          <a:lstStyle/>
          <a:p>
            <a:pPr marL="12700">
              <a:spcBef>
                <a:spcPts val="95"/>
              </a:spcBef>
            </a:pPr>
            <a:r>
              <a:rPr sz="2800" b="1" spc="-10" dirty="0">
                <a:solidFill>
                  <a:srgbClr val="F7C16B"/>
                </a:solidFill>
                <a:cs typeface="Calibri"/>
              </a:rPr>
              <a:t>Quick</a:t>
            </a:r>
            <a:r>
              <a:rPr sz="2800" b="1" spc="-45" dirty="0">
                <a:solidFill>
                  <a:srgbClr val="F7C16B"/>
                </a:solidFill>
                <a:cs typeface="Calibri"/>
              </a:rPr>
              <a:t> </a:t>
            </a:r>
            <a:r>
              <a:rPr sz="2800" b="1" spc="-10" dirty="0">
                <a:solidFill>
                  <a:srgbClr val="F7C16B"/>
                </a:solidFill>
                <a:cs typeface="Calibri"/>
              </a:rPr>
              <a:t>Computation</a:t>
            </a:r>
            <a:endParaRPr sz="2800">
              <a:solidFill>
                <a:prstClr val="black"/>
              </a:solidFill>
              <a:cs typeface="Calibri"/>
            </a:endParaRPr>
          </a:p>
        </p:txBody>
      </p:sp>
      <p:sp>
        <p:nvSpPr>
          <p:cNvPr id="28" name="object 28"/>
          <p:cNvSpPr txBox="1"/>
          <p:nvPr/>
        </p:nvSpPr>
        <p:spPr>
          <a:xfrm>
            <a:off x="3728720" y="5459729"/>
            <a:ext cx="4541520" cy="452120"/>
          </a:xfrm>
          <a:prstGeom prst="rect">
            <a:avLst/>
          </a:prstGeom>
        </p:spPr>
        <p:txBody>
          <a:bodyPr vert="horz" wrap="square" lIns="0" tIns="12065" rIns="0" bIns="0" rtlCol="0">
            <a:spAutoFit/>
          </a:bodyPr>
          <a:lstStyle/>
          <a:p>
            <a:pPr marL="12700">
              <a:spcBef>
                <a:spcPts val="95"/>
              </a:spcBef>
            </a:pPr>
            <a:r>
              <a:rPr sz="2800" b="1" spc="-10" dirty="0">
                <a:solidFill>
                  <a:srgbClr val="42AFE7"/>
                </a:solidFill>
                <a:cs typeface="Calibri"/>
              </a:rPr>
              <a:t>Cannot </a:t>
            </a:r>
            <a:r>
              <a:rPr sz="2800" b="1" spc="-5" dirty="0">
                <a:solidFill>
                  <a:srgbClr val="42AFE7"/>
                </a:solidFill>
                <a:cs typeface="Calibri"/>
              </a:rPr>
              <a:t>be</a:t>
            </a:r>
            <a:r>
              <a:rPr sz="2800" b="1" spc="5" dirty="0">
                <a:solidFill>
                  <a:srgbClr val="42AFE7"/>
                </a:solidFill>
                <a:cs typeface="Calibri"/>
              </a:rPr>
              <a:t> </a:t>
            </a:r>
            <a:r>
              <a:rPr sz="2800" b="1" spc="-15" dirty="0">
                <a:solidFill>
                  <a:srgbClr val="42AFE7"/>
                </a:solidFill>
                <a:cs typeface="Calibri"/>
              </a:rPr>
              <a:t>Reverse-Engineered</a:t>
            </a:r>
            <a:endParaRPr sz="2800">
              <a:solidFill>
                <a:prstClr val="black"/>
              </a:solidFill>
              <a:cs typeface="Calibri"/>
            </a:endParaRPr>
          </a:p>
        </p:txBody>
      </p:sp>
      <p:sp>
        <p:nvSpPr>
          <p:cNvPr id="29" name="object 29"/>
          <p:cNvSpPr txBox="1"/>
          <p:nvPr/>
        </p:nvSpPr>
        <p:spPr>
          <a:xfrm>
            <a:off x="10019538" y="7023169"/>
            <a:ext cx="5330190" cy="2004060"/>
          </a:xfrm>
          <a:prstGeom prst="rect">
            <a:avLst/>
          </a:prstGeom>
        </p:spPr>
        <p:txBody>
          <a:bodyPr vert="horz" wrap="square" lIns="0" tIns="256540" rIns="0" bIns="0" rtlCol="0">
            <a:spAutoFit/>
          </a:bodyPr>
          <a:lstStyle/>
          <a:p>
            <a:pPr marL="12700">
              <a:spcBef>
                <a:spcPts val="2020"/>
              </a:spcBef>
            </a:pPr>
            <a:r>
              <a:rPr sz="2800" b="1" spc="-10" dirty="0">
                <a:solidFill>
                  <a:srgbClr val="004B77"/>
                </a:solidFill>
                <a:cs typeface="Calibri"/>
              </a:rPr>
              <a:t>Collision</a:t>
            </a:r>
            <a:r>
              <a:rPr sz="2800" b="1" spc="15" dirty="0">
                <a:solidFill>
                  <a:srgbClr val="004B77"/>
                </a:solidFill>
                <a:cs typeface="Calibri"/>
              </a:rPr>
              <a:t> </a:t>
            </a:r>
            <a:r>
              <a:rPr sz="2800" b="1" spc="-20" dirty="0">
                <a:solidFill>
                  <a:srgbClr val="004B77"/>
                </a:solidFill>
                <a:cs typeface="Calibri"/>
              </a:rPr>
              <a:t>Resistant</a:t>
            </a:r>
            <a:endParaRPr sz="2800">
              <a:solidFill>
                <a:prstClr val="black"/>
              </a:solidFill>
              <a:cs typeface="Calibri"/>
            </a:endParaRPr>
          </a:p>
          <a:p>
            <a:pPr marL="213360" marR="5080">
              <a:spcBef>
                <a:spcPts val="1655"/>
              </a:spcBef>
            </a:pPr>
            <a:r>
              <a:rPr sz="2400" spc="-10" dirty="0">
                <a:solidFill>
                  <a:srgbClr val="FFFFFF"/>
                </a:solidFill>
                <a:cs typeface="Calibri"/>
              </a:rPr>
              <a:t>Given two </a:t>
            </a:r>
            <a:r>
              <a:rPr sz="2400" spc="-20" dirty="0">
                <a:solidFill>
                  <a:srgbClr val="FFFFFF"/>
                </a:solidFill>
                <a:cs typeface="Calibri"/>
              </a:rPr>
              <a:t>different </a:t>
            </a:r>
            <a:r>
              <a:rPr sz="2400" dirty="0">
                <a:solidFill>
                  <a:srgbClr val="FFFFFF"/>
                </a:solidFill>
                <a:cs typeface="Calibri"/>
              </a:rPr>
              <a:t>inputs A and B and  their </a:t>
            </a:r>
            <a:r>
              <a:rPr sz="2400" spc="-10" dirty="0">
                <a:solidFill>
                  <a:srgbClr val="FFFFFF"/>
                </a:solidFill>
                <a:cs typeface="Calibri"/>
              </a:rPr>
              <a:t>respective </a:t>
            </a:r>
            <a:r>
              <a:rPr sz="2400" spc="-5" dirty="0">
                <a:solidFill>
                  <a:srgbClr val="FFFFFF"/>
                </a:solidFill>
                <a:cs typeface="Calibri"/>
              </a:rPr>
              <a:t>hashes, </a:t>
            </a:r>
            <a:r>
              <a:rPr sz="2400" dirty="0">
                <a:solidFill>
                  <a:srgbClr val="FFFFFF"/>
                </a:solidFill>
                <a:cs typeface="Calibri"/>
              </a:rPr>
              <a:t>it is </a:t>
            </a:r>
            <a:r>
              <a:rPr sz="2400" spc="-10" dirty="0">
                <a:solidFill>
                  <a:srgbClr val="FFFFFF"/>
                </a:solidFill>
                <a:cs typeface="Calibri"/>
              </a:rPr>
              <a:t>infeasible </a:t>
            </a:r>
            <a:r>
              <a:rPr sz="2400" spc="-20" dirty="0">
                <a:solidFill>
                  <a:srgbClr val="FFFFFF"/>
                </a:solidFill>
                <a:cs typeface="Calibri"/>
              </a:rPr>
              <a:t>for  </a:t>
            </a:r>
            <a:r>
              <a:rPr sz="2400" spc="-5" dirty="0">
                <a:solidFill>
                  <a:srgbClr val="FFFFFF"/>
                </a:solidFill>
                <a:cs typeface="Calibri"/>
              </a:rPr>
              <a:t>both </a:t>
            </a:r>
            <a:r>
              <a:rPr sz="2400" dirty="0">
                <a:solidFill>
                  <a:srgbClr val="FFFFFF"/>
                </a:solidFill>
                <a:cs typeface="Calibri"/>
              </a:rPr>
              <a:t>the Hash </a:t>
            </a:r>
            <a:r>
              <a:rPr sz="2400" spc="-10" dirty="0">
                <a:solidFill>
                  <a:srgbClr val="FFFFFF"/>
                </a:solidFill>
                <a:cs typeface="Calibri"/>
              </a:rPr>
              <a:t>values are </a:t>
            </a:r>
            <a:r>
              <a:rPr sz="2400" spc="-15" dirty="0">
                <a:solidFill>
                  <a:srgbClr val="FFFFFF"/>
                </a:solidFill>
                <a:cs typeface="Calibri"/>
              </a:rPr>
              <a:t>to </a:t>
            </a:r>
            <a:r>
              <a:rPr sz="2400" spc="-5" dirty="0">
                <a:solidFill>
                  <a:srgbClr val="FFFFFF"/>
                </a:solidFill>
                <a:cs typeface="Calibri"/>
              </a:rPr>
              <a:t>be</a:t>
            </a:r>
            <a:r>
              <a:rPr sz="2400" spc="-25" dirty="0">
                <a:solidFill>
                  <a:srgbClr val="FFFFFF"/>
                </a:solidFill>
                <a:cs typeface="Calibri"/>
              </a:rPr>
              <a:t> </a:t>
            </a:r>
            <a:r>
              <a:rPr sz="2400" spc="-5" dirty="0">
                <a:solidFill>
                  <a:srgbClr val="FFFFFF"/>
                </a:solidFill>
                <a:cs typeface="Calibri"/>
              </a:rPr>
              <a:t>equal.</a:t>
            </a:r>
            <a:endParaRPr sz="2400">
              <a:solidFill>
                <a:prstClr val="black"/>
              </a:solidFill>
              <a:cs typeface="Calibri"/>
            </a:endParaRPr>
          </a:p>
        </p:txBody>
      </p:sp>
    </p:spTree>
    <p:extLst>
      <p:ext uri="{BB962C8B-B14F-4D97-AF65-F5344CB8AC3E}">
        <p14:creationId xmlns:p14="http://schemas.microsoft.com/office/powerpoint/2010/main" val="1169857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txBox="1">
            <a:spLocks noGrp="1"/>
          </p:cNvSpPr>
          <p:nvPr>
            <p:ph type="title"/>
          </p:nvPr>
        </p:nvSpPr>
        <p:spPr>
          <a:xfrm>
            <a:off x="937666" y="574039"/>
            <a:ext cx="12647295" cy="879475"/>
          </a:xfrm>
          <a:prstGeom prst="rect">
            <a:avLst/>
          </a:prstGeom>
        </p:spPr>
        <p:txBody>
          <a:bodyPr vert="horz" wrap="square" lIns="0" tIns="12700" rIns="0" bIns="0" rtlCol="0">
            <a:spAutoFit/>
          </a:bodyPr>
          <a:lstStyle/>
          <a:p>
            <a:pPr marL="12700">
              <a:lnSpc>
                <a:spcPct val="100000"/>
              </a:lnSpc>
              <a:spcBef>
                <a:spcPts val="100"/>
              </a:spcBef>
            </a:pPr>
            <a:r>
              <a:rPr sz="5600" dirty="0">
                <a:solidFill>
                  <a:srgbClr val="095A82"/>
                </a:solidFill>
              </a:rPr>
              <a:t>Examples </a:t>
            </a:r>
            <a:r>
              <a:rPr sz="5600" spc="-5" dirty="0">
                <a:solidFill>
                  <a:srgbClr val="095A82"/>
                </a:solidFill>
              </a:rPr>
              <a:t>Of Cryptographic </a:t>
            </a:r>
            <a:r>
              <a:rPr sz="5600" dirty="0">
                <a:solidFill>
                  <a:srgbClr val="095A82"/>
                </a:solidFill>
              </a:rPr>
              <a:t>Hash</a:t>
            </a:r>
            <a:r>
              <a:rPr sz="5600" spc="-120" dirty="0">
                <a:solidFill>
                  <a:srgbClr val="095A82"/>
                </a:solidFill>
              </a:rPr>
              <a:t> </a:t>
            </a:r>
            <a:r>
              <a:rPr sz="5600" dirty="0">
                <a:solidFill>
                  <a:srgbClr val="095A82"/>
                </a:solidFill>
              </a:rPr>
              <a:t>Functions</a:t>
            </a:r>
            <a:endParaRPr sz="5600"/>
          </a:p>
        </p:txBody>
      </p:sp>
      <p:sp>
        <p:nvSpPr>
          <p:cNvPr id="6" name="object 6"/>
          <p:cNvSpPr txBox="1"/>
          <p:nvPr/>
        </p:nvSpPr>
        <p:spPr>
          <a:xfrm>
            <a:off x="12328397" y="3285515"/>
            <a:ext cx="4544695" cy="1476375"/>
          </a:xfrm>
          <a:prstGeom prst="rect">
            <a:avLst/>
          </a:prstGeom>
        </p:spPr>
        <p:txBody>
          <a:bodyPr vert="horz" wrap="square" lIns="0" tIns="97790" rIns="0" bIns="0" rtlCol="0">
            <a:spAutoFit/>
          </a:bodyPr>
          <a:lstStyle/>
          <a:p>
            <a:pPr marL="12700">
              <a:spcBef>
                <a:spcPts val="770"/>
              </a:spcBef>
            </a:pPr>
            <a:r>
              <a:rPr sz="2800" b="1" spc="-5" dirty="0">
                <a:solidFill>
                  <a:srgbClr val="0D80B8"/>
                </a:solidFill>
                <a:cs typeface="Calibri"/>
              </a:rPr>
              <a:t>SHA256</a:t>
            </a:r>
            <a:endParaRPr sz="2800">
              <a:solidFill>
                <a:prstClr val="black"/>
              </a:solidFill>
              <a:cs typeface="Calibri"/>
            </a:endParaRPr>
          </a:p>
          <a:p>
            <a:pPr marL="12700" marR="5080">
              <a:spcBef>
                <a:spcPts val="675"/>
              </a:spcBef>
            </a:pPr>
            <a:r>
              <a:rPr sz="2800" spc="-15" dirty="0">
                <a:solidFill>
                  <a:srgbClr val="5F5F5F"/>
                </a:solidFill>
                <a:cs typeface="Calibri"/>
              </a:rPr>
              <a:t>Produces </a:t>
            </a:r>
            <a:r>
              <a:rPr sz="2800" spc="-5" dirty="0">
                <a:solidFill>
                  <a:srgbClr val="5F5F5F"/>
                </a:solidFill>
                <a:cs typeface="Calibri"/>
              </a:rPr>
              <a:t>a 256-bit </a:t>
            </a:r>
            <a:r>
              <a:rPr sz="2800" spc="-10" dirty="0">
                <a:solidFill>
                  <a:srgbClr val="5F5F5F"/>
                </a:solidFill>
                <a:cs typeface="Calibri"/>
              </a:rPr>
              <a:t>hash. This </a:t>
            </a:r>
            <a:r>
              <a:rPr sz="2800" spc="-5" dirty="0">
                <a:solidFill>
                  <a:srgbClr val="5F5F5F"/>
                </a:solidFill>
                <a:cs typeface="Calibri"/>
              </a:rPr>
              <a:t>is  </a:t>
            </a:r>
            <a:r>
              <a:rPr sz="2800" spc="-10" dirty="0">
                <a:solidFill>
                  <a:srgbClr val="5F5F5F"/>
                </a:solidFill>
                <a:cs typeface="Calibri"/>
              </a:rPr>
              <a:t>currently being used </a:t>
            </a:r>
            <a:r>
              <a:rPr sz="2800" spc="-15" dirty="0">
                <a:solidFill>
                  <a:srgbClr val="5F5F5F"/>
                </a:solidFill>
                <a:cs typeface="Calibri"/>
              </a:rPr>
              <a:t>by</a:t>
            </a:r>
            <a:r>
              <a:rPr sz="2800" spc="30" dirty="0">
                <a:solidFill>
                  <a:srgbClr val="5F5F5F"/>
                </a:solidFill>
                <a:cs typeface="Calibri"/>
              </a:rPr>
              <a:t> </a:t>
            </a:r>
            <a:r>
              <a:rPr sz="2800" spc="-15" dirty="0">
                <a:solidFill>
                  <a:srgbClr val="5F5F5F"/>
                </a:solidFill>
                <a:cs typeface="Calibri"/>
              </a:rPr>
              <a:t>Bitcoin</a:t>
            </a:r>
            <a:endParaRPr sz="2800">
              <a:solidFill>
                <a:prstClr val="black"/>
              </a:solidFill>
              <a:cs typeface="Calibri"/>
            </a:endParaRPr>
          </a:p>
        </p:txBody>
      </p:sp>
      <p:sp>
        <p:nvSpPr>
          <p:cNvPr id="7" name="object 7"/>
          <p:cNvSpPr txBox="1"/>
          <p:nvPr/>
        </p:nvSpPr>
        <p:spPr>
          <a:xfrm>
            <a:off x="12194285" y="5647461"/>
            <a:ext cx="4419600" cy="1476375"/>
          </a:xfrm>
          <a:prstGeom prst="rect">
            <a:avLst/>
          </a:prstGeom>
        </p:spPr>
        <p:txBody>
          <a:bodyPr vert="horz" wrap="square" lIns="0" tIns="97790" rIns="0" bIns="0" rtlCol="0">
            <a:spAutoFit/>
          </a:bodyPr>
          <a:lstStyle/>
          <a:p>
            <a:pPr marL="12700">
              <a:spcBef>
                <a:spcPts val="770"/>
              </a:spcBef>
            </a:pPr>
            <a:r>
              <a:rPr sz="2800" b="1" spc="-15" dirty="0">
                <a:solidFill>
                  <a:srgbClr val="9CB955"/>
                </a:solidFill>
                <a:cs typeface="Calibri"/>
              </a:rPr>
              <a:t>Keccak256</a:t>
            </a:r>
            <a:endParaRPr sz="2800">
              <a:solidFill>
                <a:prstClr val="black"/>
              </a:solidFill>
              <a:cs typeface="Calibri"/>
            </a:endParaRPr>
          </a:p>
          <a:p>
            <a:pPr marL="12700" marR="5080">
              <a:spcBef>
                <a:spcPts val="675"/>
              </a:spcBef>
            </a:pPr>
            <a:r>
              <a:rPr sz="2800" spc="-15" dirty="0">
                <a:solidFill>
                  <a:srgbClr val="5F5F5F"/>
                </a:solidFill>
                <a:cs typeface="Calibri"/>
              </a:rPr>
              <a:t>Produces </a:t>
            </a:r>
            <a:r>
              <a:rPr sz="2800" spc="-5" dirty="0">
                <a:solidFill>
                  <a:srgbClr val="5F5F5F"/>
                </a:solidFill>
                <a:cs typeface="Calibri"/>
              </a:rPr>
              <a:t>a 256-bit </a:t>
            </a:r>
            <a:r>
              <a:rPr sz="2800" spc="-10" dirty="0">
                <a:solidFill>
                  <a:srgbClr val="5F5F5F"/>
                </a:solidFill>
                <a:cs typeface="Calibri"/>
              </a:rPr>
              <a:t>hash </a:t>
            </a:r>
            <a:r>
              <a:rPr sz="2800" spc="-5" dirty="0">
                <a:solidFill>
                  <a:srgbClr val="5F5F5F"/>
                </a:solidFill>
                <a:cs typeface="Calibri"/>
              </a:rPr>
              <a:t>and is  </a:t>
            </a:r>
            <a:r>
              <a:rPr sz="2800" spc="-10" dirty="0">
                <a:solidFill>
                  <a:srgbClr val="5F5F5F"/>
                </a:solidFill>
                <a:cs typeface="Calibri"/>
              </a:rPr>
              <a:t>currently used </a:t>
            </a:r>
            <a:r>
              <a:rPr sz="2800" spc="-15" dirty="0">
                <a:solidFill>
                  <a:srgbClr val="5F5F5F"/>
                </a:solidFill>
                <a:cs typeface="Calibri"/>
              </a:rPr>
              <a:t>by</a:t>
            </a:r>
            <a:r>
              <a:rPr sz="2800" spc="40" dirty="0">
                <a:solidFill>
                  <a:srgbClr val="5F5F5F"/>
                </a:solidFill>
                <a:cs typeface="Calibri"/>
              </a:rPr>
              <a:t> </a:t>
            </a:r>
            <a:r>
              <a:rPr sz="2800" spc="-15" dirty="0">
                <a:solidFill>
                  <a:srgbClr val="5F5F5F"/>
                </a:solidFill>
                <a:cs typeface="Calibri"/>
              </a:rPr>
              <a:t>Ethereum</a:t>
            </a:r>
            <a:endParaRPr sz="2800">
              <a:solidFill>
                <a:prstClr val="black"/>
              </a:solidFill>
              <a:cs typeface="Calibri"/>
            </a:endParaRPr>
          </a:p>
        </p:txBody>
      </p:sp>
      <p:sp>
        <p:nvSpPr>
          <p:cNvPr id="8" name="object 8"/>
          <p:cNvSpPr/>
          <p:nvPr/>
        </p:nvSpPr>
        <p:spPr>
          <a:xfrm>
            <a:off x="9941052" y="3403091"/>
            <a:ext cx="2188845" cy="1565275"/>
          </a:xfrm>
          <a:custGeom>
            <a:avLst/>
            <a:gdLst/>
            <a:ahLst/>
            <a:cxnLst/>
            <a:rect l="l" t="t" r="r" b="b"/>
            <a:pathLst>
              <a:path w="2188845" h="1565275">
                <a:moveTo>
                  <a:pt x="1401572" y="0"/>
                </a:moveTo>
                <a:lnTo>
                  <a:pt x="1392545" y="4081"/>
                </a:lnTo>
                <a:lnTo>
                  <a:pt x="1384696" y="13985"/>
                </a:lnTo>
                <a:lnTo>
                  <a:pt x="1379158" y="26199"/>
                </a:lnTo>
                <a:lnTo>
                  <a:pt x="1377061" y="37210"/>
                </a:lnTo>
                <a:lnTo>
                  <a:pt x="1377061" y="235965"/>
                </a:lnTo>
                <a:lnTo>
                  <a:pt x="1376868" y="245106"/>
                </a:lnTo>
                <a:lnTo>
                  <a:pt x="1375521" y="253079"/>
                </a:lnTo>
                <a:lnTo>
                  <a:pt x="1371863" y="258718"/>
                </a:lnTo>
                <a:lnTo>
                  <a:pt x="1364742" y="260857"/>
                </a:lnTo>
                <a:lnTo>
                  <a:pt x="0" y="260857"/>
                </a:lnTo>
                <a:lnTo>
                  <a:pt x="381126" y="645921"/>
                </a:lnTo>
                <a:lnTo>
                  <a:pt x="406322" y="676042"/>
                </a:lnTo>
                <a:lnTo>
                  <a:pt x="425719" y="709628"/>
                </a:lnTo>
                <a:lnTo>
                  <a:pt x="438187" y="745523"/>
                </a:lnTo>
                <a:lnTo>
                  <a:pt x="442595" y="782573"/>
                </a:lnTo>
                <a:lnTo>
                  <a:pt x="438187" y="819624"/>
                </a:lnTo>
                <a:lnTo>
                  <a:pt x="425719" y="855519"/>
                </a:lnTo>
                <a:lnTo>
                  <a:pt x="406322" y="889105"/>
                </a:lnTo>
                <a:lnTo>
                  <a:pt x="381126" y="919225"/>
                </a:lnTo>
                <a:lnTo>
                  <a:pt x="0" y="1304289"/>
                </a:lnTo>
                <a:lnTo>
                  <a:pt x="1364742" y="1304289"/>
                </a:lnTo>
                <a:lnTo>
                  <a:pt x="1371863" y="1306429"/>
                </a:lnTo>
                <a:lnTo>
                  <a:pt x="1375521" y="1312068"/>
                </a:lnTo>
                <a:lnTo>
                  <a:pt x="1376868" y="1320041"/>
                </a:lnTo>
                <a:lnTo>
                  <a:pt x="1377061" y="1329181"/>
                </a:lnTo>
                <a:lnTo>
                  <a:pt x="1377061" y="1527936"/>
                </a:lnTo>
                <a:lnTo>
                  <a:pt x="1379158" y="1538948"/>
                </a:lnTo>
                <a:lnTo>
                  <a:pt x="1384696" y="1551162"/>
                </a:lnTo>
                <a:lnTo>
                  <a:pt x="1392545" y="1561066"/>
                </a:lnTo>
                <a:lnTo>
                  <a:pt x="1401572" y="1565147"/>
                </a:lnTo>
                <a:lnTo>
                  <a:pt x="1411001" y="1564759"/>
                </a:lnTo>
                <a:lnTo>
                  <a:pt x="1450721" y="1540255"/>
                </a:lnTo>
                <a:lnTo>
                  <a:pt x="2163826" y="832230"/>
                </a:lnTo>
                <a:lnTo>
                  <a:pt x="2188079" y="792100"/>
                </a:lnTo>
                <a:lnTo>
                  <a:pt x="2188464" y="782573"/>
                </a:lnTo>
                <a:lnTo>
                  <a:pt x="2188079" y="773047"/>
                </a:lnTo>
                <a:lnTo>
                  <a:pt x="2163826" y="732916"/>
                </a:lnTo>
                <a:lnTo>
                  <a:pt x="1450721" y="24891"/>
                </a:lnTo>
                <a:lnTo>
                  <a:pt x="1411001" y="388"/>
                </a:lnTo>
                <a:lnTo>
                  <a:pt x="1401572" y="0"/>
                </a:lnTo>
                <a:close/>
              </a:path>
            </a:pathLst>
          </a:custGeom>
          <a:solidFill>
            <a:srgbClr val="0D80B8"/>
          </a:solidFill>
        </p:spPr>
        <p:txBody>
          <a:bodyPr wrap="square" lIns="0" tIns="0" rIns="0" bIns="0" rtlCol="0"/>
          <a:lstStyle/>
          <a:p>
            <a:endParaRPr>
              <a:solidFill>
                <a:prstClr val="black"/>
              </a:solidFill>
            </a:endParaRPr>
          </a:p>
        </p:txBody>
      </p:sp>
      <p:sp>
        <p:nvSpPr>
          <p:cNvPr id="9" name="object 9"/>
          <p:cNvSpPr/>
          <p:nvPr/>
        </p:nvSpPr>
        <p:spPr>
          <a:xfrm>
            <a:off x="9313164" y="3471671"/>
            <a:ext cx="1351915" cy="1377950"/>
          </a:xfrm>
          <a:custGeom>
            <a:avLst/>
            <a:gdLst/>
            <a:ahLst/>
            <a:cxnLst/>
            <a:rect l="l" t="t" r="r" b="b"/>
            <a:pathLst>
              <a:path w="1351915" h="1377950">
                <a:moveTo>
                  <a:pt x="675893" y="0"/>
                </a:moveTo>
                <a:lnTo>
                  <a:pt x="627628" y="1729"/>
                </a:lnTo>
                <a:lnTo>
                  <a:pt x="580277" y="6839"/>
                </a:lnTo>
                <a:lnTo>
                  <a:pt x="533957" y="15214"/>
                </a:lnTo>
                <a:lnTo>
                  <a:pt x="488780" y="26736"/>
                </a:lnTo>
                <a:lnTo>
                  <a:pt x="444863" y="41290"/>
                </a:lnTo>
                <a:lnTo>
                  <a:pt x="402318" y="58759"/>
                </a:lnTo>
                <a:lnTo>
                  <a:pt x="361260" y="79027"/>
                </a:lnTo>
                <a:lnTo>
                  <a:pt x="321805" y="101977"/>
                </a:lnTo>
                <a:lnTo>
                  <a:pt x="284065" y="127492"/>
                </a:lnTo>
                <a:lnTo>
                  <a:pt x="248157" y="155456"/>
                </a:lnTo>
                <a:lnTo>
                  <a:pt x="214193" y="185752"/>
                </a:lnTo>
                <a:lnTo>
                  <a:pt x="182289" y="218265"/>
                </a:lnTo>
                <a:lnTo>
                  <a:pt x="152559" y="252877"/>
                </a:lnTo>
                <a:lnTo>
                  <a:pt x="125118" y="289473"/>
                </a:lnTo>
                <a:lnTo>
                  <a:pt x="100079" y="327934"/>
                </a:lnTo>
                <a:lnTo>
                  <a:pt x="77557" y="368146"/>
                </a:lnTo>
                <a:lnTo>
                  <a:pt x="57667" y="409992"/>
                </a:lnTo>
                <a:lnTo>
                  <a:pt x="40523" y="453355"/>
                </a:lnTo>
                <a:lnTo>
                  <a:pt x="26240" y="498118"/>
                </a:lnTo>
                <a:lnTo>
                  <a:pt x="14931" y="544165"/>
                </a:lnTo>
                <a:lnTo>
                  <a:pt x="6712" y="591380"/>
                </a:lnTo>
                <a:lnTo>
                  <a:pt x="1697" y="639647"/>
                </a:lnTo>
                <a:lnTo>
                  <a:pt x="0" y="688848"/>
                </a:lnTo>
                <a:lnTo>
                  <a:pt x="1697" y="738048"/>
                </a:lnTo>
                <a:lnTo>
                  <a:pt x="6712" y="786315"/>
                </a:lnTo>
                <a:lnTo>
                  <a:pt x="14931" y="833530"/>
                </a:lnTo>
                <a:lnTo>
                  <a:pt x="26240" y="879577"/>
                </a:lnTo>
                <a:lnTo>
                  <a:pt x="40523" y="924340"/>
                </a:lnTo>
                <a:lnTo>
                  <a:pt x="57667" y="967703"/>
                </a:lnTo>
                <a:lnTo>
                  <a:pt x="77557" y="1009549"/>
                </a:lnTo>
                <a:lnTo>
                  <a:pt x="100079" y="1049761"/>
                </a:lnTo>
                <a:lnTo>
                  <a:pt x="125118" y="1088222"/>
                </a:lnTo>
                <a:lnTo>
                  <a:pt x="152559" y="1124818"/>
                </a:lnTo>
                <a:lnTo>
                  <a:pt x="182289" y="1159430"/>
                </a:lnTo>
                <a:lnTo>
                  <a:pt x="214193" y="1191943"/>
                </a:lnTo>
                <a:lnTo>
                  <a:pt x="248157" y="1222239"/>
                </a:lnTo>
                <a:lnTo>
                  <a:pt x="284065" y="1250203"/>
                </a:lnTo>
                <a:lnTo>
                  <a:pt x="321805" y="1275718"/>
                </a:lnTo>
                <a:lnTo>
                  <a:pt x="361260" y="1298668"/>
                </a:lnTo>
                <a:lnTo>
                  <a:pt x="402318" y="1318936"/>
                </a:lnTo>
                <a:lnTo>
                  <a:pt x="444863" y="1336405"/>
                </a:lnTo>
                <a:lnTo>
                  <a:pt x="488780" y="1350959"/>
                </a:lnTo>
                <a:lnTo>
                  <a:pt x="533957" y="1362481"/>
                </a:lnTo>
                <a:lnTo>
                  <a:pt x="580277" y="1370856"/>
                </a:lnTo>
                <a:lnTo>
                  <a:pt x="627628" y="1375966"/>
                </a:lnTo>
                <a:lnTo>
                  <a:pt x="675893" y="1377695"/>
                </a:lnTo>
                <a:lnTo>
                  <a:pt x="724159" y="1375966"/>
                </a:lnTo>
                <a:lnTo>
                  <a:pt x="771510" y="1370856"/>
                </a:lnTo>
                <a:lnTo>
                  <a:pt x="817830" y="1362481"/>
                </a:lnTo>
                <a:lnTo>
                  <a:pt x="863007" y="1350959"/>
                </a:lnTo>
                <a:lnTo>
                  <a:pt x="906924" y="1336405"/>
                </a:lnTo>
                <a:lnTo>
                  <a:pt x="949469" y="1318936"/>
                </a:lnTo>
                <a:lnTo>
                  <a:pt x="990527" y="1298668"/>
                </a:lnTo>
                <a:lnTo>
                  <a:pt x="1029982" y="1275718"/>
                </a:lnTo>
                <a:lnTo>
                  <a:pt x="1067722" y="1250203"/>
                </a:lnTo>
                <a:lnTo>
                  <a:pt x="1103630" y="1222239"/>
                </a:lnTo>
                <a:lnTo>
                  <a:pt x="1137594" y="1191943"/>
                </a:lnTo>
                <a:lnTo>
                  <a:pt x="1169498" y="1159430"/>
                </a:lnTo>
                <a:lnTo>
                  <a:pt x="1199228" y="1124818"/>
                </a:lnTo>
                <a:lnTo>
                  <a:pt x="1226669" y="1088222"/>
                </a:lnTo>
                <a:lnTo>
                  <a:pt x="1251708" y="1049761"/>
                </a:lnTo>
                <a:lnTo>
                  <a:pt x="1274230" y="1009549"/>
                </a:lnTo>
                <a:lnTo>
                  <a:pt x="1294120" y="967703"/>
                </a:lnTo>
                <a:lnTo>
                  <a:pt x="1311264" y="924340"/>
                </a:lnTo>
                <a:lnTo>
                  <a:pt x="1325547" y="879577"/>
                </a:lnTo>
                <a:lnTo>
                  <a:pt x="1336856" y="833530"/>
                </a:lnTo>
                <a:lnTo>
                  <a:pt x="1345075" y="786315"/>
                </a:lnTo>
                <a:lnTo>
                  <a:pt x="1350090" y="738048"/>
                </a:lnTo>
                <a:lnTo>
                  <a:pt x="1351787" y="688848"/>
                </a:lnTo>
                <a:lnTo>
                  <a:pt x="1350090" y="639647"/>
                </a:lnTo>
                <a:lnTo>
                  <a:pt x="1345075" y="591380"/>
                </a:lnTo>
                <a:lnTo>
                  <a:pt x="1336856" y="544165"/>
                </a:lnTo>
                <a:lnTo>
                  <a:pt x="1325547" y="498118"/>
                </a:lnTo>
                <a:lnTo>
                  <a:pt x="1311264" y="453355"/>
                </a:lnTo>
                <a:lnTo>
                  <a:pt x="1294120" y="409992"/>
                </a:lnTo>
                <a:lnTo>
                  <a:pt x="1274230" y="368146"/>
                </a:lnTo>
                <a:lnTo>
                  <a:pt x="1251708" y="327934"/>
                </a:lnTo>
                <a:lnTo>
                  <a:pt x="1226669" y="289473"/>
                </a:lnTo>
                <a:lnTo>
                  <a:pt x="1199228" y="252877"/>
                </a:lnTo>
                <a:lnTo>
                  <a:pt x="1169498" y="218265"/>
                </a:lnTo>
                <a:lnTo>
                  <a:pt x="1137594" y="185752"/>
                </a:lnTo>
                <a:lnTo>
                  <a:pt x="1103630" y="155456"/>
                </a:lnTo>
                <a:lnTo>
                  <a:pt x="1067722" y="127492"/>
                </a:lnTo>
                <a:lnTo>
                  <a:pt x="1029982" y="101977"/>
                </a:lnTo>
                <a:lnTo>
                  <a:pt x="990527" y="79027"/>
                </a:lnTo>
                <a:lnTo>
                  <a:pt x="949469" y="58759"/>
                </a:lnTo>
                <a:lnTo>
                  <a:pt x="906924" y="41290"/>
                </a:lnTo>
                <a:lnTo>
                  <a:pt x="863007" y="26736"/>
                </a:lnTo>
                <a:lnTo>
                  <a:pt x="817830" y="15214"/>
                </a:lnTo>
                <a:lnTo>
                  <a:pt x="771510" y="6839"/>
                </a:lnTo>
                <a:lnTo>
                  <a:pt x="724159" y="1729"/>
                </a:lnTo>
                <a:lnTo>
                  <a:pt x="675893" y="0"/>
                </a:lnTo>
                <a:close/>
              </a:path>
            </a:pathLst>
          </a:custGeom>
          <a:solidFill>
            <a:srgbClr val="095F8A"/>
          </a:solidFill>
        </p:spPr>
        <p:txBody>
          <a:bodyPr wrap="square" lIns="0" tIns="0" rIns="0" bIns="0" rtlCol="0"/>
          <a:lstStyle/>
          <a:p>
            <a:endParaRPr>
              <a:solidFill>
                <a:prstClr val="black"/>
              </a:solidFill>
            </a:endParaRPr>
          </a:p>
        </p:txBody>
      </p:sp>
      <p:sp>
        <p:nvSpPr>
          <p:cNvPr id="10" name="object 10"/>
          <p:cNvSpPr/>
          <p:nvPr/>
        </p:nvSpPr>
        <p:spPr>
          <a:xfrm>
            <a:off x="9386316" y="3560064"/>
            <a:ext cx="1205865" cy="1202690"/>
          </a:xfrm>
          <a:custGeom>
            <a:avLst/>
            <a:gdLst/>
            <a:ahLst/>
            <a:cxnLst/>
            <a:rect l="l" t="t" r="r" b="b"/>
            <a:pathLst>
              <a:path w="1205865" h="1202689">
                <a:moveTo>
                  <a:pt x="602741" y="0"/>
                </a:moveTo>
                <a:lnTo>
                  <a:pt x="555640" y="1808"/>
                </a:lnTo>
                <a:lnTo>
                  <a:pt x="509529" y="7144"/>
                </a:lnTo>
                <a:lnTo>
                  <a:pt x="464544" y="15875"/>
                </a:lnTo>
                <a:lnTo>
                  <a:pt x="420818" y="27866"/>
                </a:lnTo>
                <a:lnTo>
                  <a:pt x="378485" y="42985"/>
                </a:lnTo>
                <a:lnTo>
                  <a:pt x="337679" y="61097"/>
                </a:lnTo>
                <a:lnTo>
                  <a:pt x="298534" y="82070"/>
                </a:lnTo>
                <a:lnTo>
                  <a:pt x="261185" y="105769"/>
                </a:lnTo>
                <a:lnTo>
                  <a:pt x="225765" y="132061"/>
                </a:lnTo>
                <a:lnTo>
                  <a:pt x="192408" y="160813"/>
                </a:lnTo>
                <a:lnTo>
                  <a:pt x="161249" y="191890"/>
                </a:lnTo>
                <a:lnTo>
                  <a:pt x="132421" y="225161"/>
                </a:lnTo>
                <a:lnTo>
                  <a:pt x="106058" y="260490"/>
                </a:lnTo>
                <a:lnTo>
                  <a:pt x="82296" y="297744"/>
                </a:lnTo>
                <a:lnTo>
                  <a:pt x="61266" y="336790"/>
                </a:lnTo>
                <a:lnTo>
                  <a:pt x="43104" y="377495"/>
                </a:lnTo>
                <a:lnTo>
                  <a:pt x="27944" y="419724"/>
                </a:lnTo>
                <a:lnTo>
                  <a:pt x="15919" y="463344"/>
                </a:lnTo>
                <a:lnTo>
                  <a:pt x="7164" y="508222"/>
                </a:lnTo>
                <a:lnTo>
                  <a:pt x="1813" y="554225"/>
                </a:lnTo>
                <a:lnTo>
                  <a:pt x="0" y="601217"/>
                </a:lnTo>
                <a:lnTo>
                  <a:pt x="1813" y="648210"/>
                </a:lnTo>
                <a:lnTo>
                  <a:pt x="7164" y="694213"/>
                </a:lnTo>
                <a:lnTo>
                  <a:pt x="15919" y="739091"/>
                </a:lnTo>
                <a:lnTo>
                  <a:pt x="27944" y="782711"/>
                </a:lnTo>
                <a:lnTo>
                  <a:pt x="43104" y="824940"/>
                </a:lnTo>
                <a:lnTo>
                  <a:pt x="61266" y="865645"/>
                </a:lnTo>
                <a:lnTo>
                  <a:pt x="82295" y="904691"/>
                </a:lnTo>
                <a:lnTo>
                  <a:pt x="106058" y="941945"/>
                </a:lnTo>
                <a:lnTo>
                  <a:pt x="132421" y="977274"/>
                </a:lnTo>
                <a:lnTo>
                  <a:pt x="161249" y="1010545"/>
                </a:lnTo>
                <a:lnTo>
                  <a:pt x="192408" y="1041622"/>
                </a:lnTo>
                <a:lnTo>
                  <a:pt x="225765" y="1070374"/>
                </a:lnTo>
                <a:lnTo>
                  <a:pt x="261185" y="1096666"/>
                </a:lnTo>
                <a:lnTo>
                  <a:pt x="298534" y="1120365"/>
                </a:lnTo>
                <a:lnTo>
                  <a:pt x="337679" y="1141338"/>
                </a:lnTo>
                <a:lnTo>
                  <a:pt x="378485" y="1159450"/>
                </a:lnTo>
                <a:lnTo>
                  <a:pt x="420818" y="1174569"/>
                </a:lnTo>
                <a:lnTo>
                  <a:pt x="464544" y="1186560"/>
                </a:lnTo>
                <a:lnTo>
                  <a:pt x="509529" y="1195291"/>
                </a:lnTo>
                <a:lnTo>
                  <a:pt x="555640" y="1200627"/>
                </a:lnTo>
                <a:lnTo>
                  <a:pt x="602741" y="1202435"/>
                </a:lnTo>
                <a:lnTo>
                  <a:pt x="649843" y="1200627"/>
                </a:lnTo>
                <a:lnTo>
                  <a:pt x="695954" y="1195291"/>
                </a:lnTo>
                <a:lnTo>
                  <a:pt x="740939" y="1186560"/>
                </a:lnTo>
                <a:lnTo>
                  <a:pt x="784665" y="1174569"/>
                </a:lnTo>
                <a:lnTo>
                  <a:pt x="826998" y="1159450"/>
                </a:lnTo>
                <a:lnTo>
                  <a:pt x="867804" y="1141338"/>
                </a:lnTo>
                <a:lnTo>
                  <a:pt x="906949" y="1120365"/>
                </a:lnTo>
                <a:lnTo>
                  <a:pt x="944298" y="1096666"/>
                </a:lnTo>
                <a:lnTo>
                  <a:pt x="979718" y="1070374"/>
                </a:lnTo>
                <a:lnTo>
                  <a:pt x="1013075" y="1041622"/>
                </a:lnTo>
                <a:lnTo>
                  <a:pt x="1044234" y="1010545"/>
                </a:lnTo>
                <a:lnTo>
                  <a:pt x="1073062" y="977274"/>
                </a:lnTo>
                <a:lnTo>
                  <a:pt x="1099425" y="941945"/>
                </a:lnTo>
                <a:lnTo>
                  <a:pt x="1123187" y="904691"/>
                </a:lnTo>
                <a:lnTo>
                  <a:pt x="1144217" y="865645"/>
                </a:lnTo>
                <a:lnTo>
                  <a:pt x="1162379" y="824940"/>
                </a:lnTo>
                <a:lnTo>
                  <a:pt x="1177539" y="782711"/>
                </a:lnTo>
                <a:lnTo>
                  <a:pt x="1189564" y="739091"/>
                </a:lnTo>
                <a:lnTo>
                  <a:pt x="1198319" y="694213"/>
                </a:lnTo>
                <a:lnTo>
                  <a:pt x="1203670" y="648210"/>
                </a:lnTo>
                <a:lnTo>
                  <a:pt x="1205483" y="601217"/>
                </a:lnTo>
                <a:lnTo>
                  <a:pt x="1203670" y="554225"/>
                </a:lnTo>
                <a:lnTo>
                  <a:pt x="1198319" y="508222"/>
                </a:lnTo>
                <a:lnTo>
                  <a:pt x="1189564" y="463344"/>
                </a:lnTo>
                <a:lnTo>
                  <a:pt x="1177539" y="419724"/>
                </a:lnTo>
                <a:lnTo>
                  <a:pt x="1162379" y="377495"/>
                </a:lnTo>
                <a:lnTo>
                  <a:pt x="1144217" y="336790"/>
                </a:lnTo>
                <a:lnTo>
                  <a:pt x="1123188" y="297744"/>
                </a:lnTo>
                <a:lnTo>
                  <a:pt x="1099425" y="260490"/>
                </a:lnTo>
                <a:lnTo>
                  <a:pt x="1073062" y="225161"/>
                </a:lnTo>
                <a:lnTo>
                  <a:pt x="1044234" y="191890"/>
                </a:lnTo>
                <a:lnTo>
                  <a:pt x="1013075" y="160813"/>
                </a:lnTo>
                <a:lnTo>
                  <a:pt x="979718" y="132061"/>
                </a:lnTo>
                <a:lnTo>
                  <a:pt x="944298" y="105769"/>
                </a:lnTo>
                <a:lnTo>
                  <a:pt x="906949" y="82070"/>
                </a:lnTo>
                <a:lnTo>
                  <a:pt x="867804" y="61097"/>
                </a:lnTo>
                <a:lnTo>
                  <a:pt x="826998" y="42985"/>
                </a:lnTo>
                <a:lnTo>
                  <a:pt x="784665" y="27866"/>
                </a:lnTo>
                <a:lnTo>
                  <a:pt x="740939" y="15875"/>
                </a:lnTo>
                <a:lnTo>
                  <a:pt x="695954" y="7144"/>
                </a:lnTo>
                <a:lnTo>
                  <a:pt x="649843" y="1808"/>
                </a:lnTo>
                <a:lnTo>
                  <a:pt x="602741" y="0"/>
                </a:lnTo>
                <a:close/>
              </a:path>
            </a:pathLst>
          </a:custGeom>
          <a:solidFill>
            <a:srgbClr val="868686"/>
          </a:solidFill>
        </p:spPr>
        <p:txBody>
          <a:bodyPr wrap="square" lIns="0" tIns="0" rIns="0" bIns="0" rtlCol="0"/>
          <a:lstStyle/>
          <a:p>
            <a:endParaRPr>
              <a:solidFill>
                <a:prstClr val="black"/>
              </a:solidFill>
            </a:endParaRPr>
          </a:p>
        </p:txBody>
      </p:sp>
      <p:sp>
        <p:nvSpPr>
          <p:cNvPr id="11" name="object 11"/>
          <p:cNvSpPr/>
          <p:nvPr/>
        </p:nvSpPr>
        <p:spPr>
          <a:xfrm>
            <a:off x="9485376" y="3646932"/>
            <a:ext cx="1009015" cy="1028700"/>
          </a:xfrm>
          <a:custGeom>
            <a:avLst/>
            <a:gdLst/>
            <a:ahLst/>
            <a:cxnLst/>
            <a:rect l="l" t="t" r="r" b="b"/>
            <a:pathLst>
              <a:path w="1009015" h="1028700">
                <a:moveTo>
                  <a:pt x="504444" y="0"/>
                </a:moveTo>
                <a:lnTo>
                  <a:pt x="455856" y="2354"/>
                </a:lnTo>
                <a:lnTo>
                  <a:pt x="408576" y="9273"/>
                </a:lnTo>
                <a:lnTo>
                  <a:pt x="362816" y="20541"/>
                </a:lnTo>
                <a:lnTo>
                  <a:pt x="318786" y="35944"/>
                </a:lnTo>
                <a:lnTo>
                  <a:pt x="276698" y="55265"/>
                </a:lnTo>
                <a:lnTo>
                  <a:pt x="236763" y="78289"/>
                </a:lnTo>
                <a:lnTo>
                  <a:pt x="199193" y="104801"/>
                </a:lnTo>
                <a:lnTo>
                  <a:pt x="164198" y="134585"/>
                </a:lnTo>
                <a:lnTo>
                  <a:pt x="131990" y="167427"/>
                </a:lnTo>
                <a:lnTo>
                  <a:pt x="102780" y="203109"/>
                </a:lnTo>
                <a:lnTo>
                  <a:pt x="76779" y="241417"/>
                </a:lnTo>
                <a:lnTo>
                  <a:pt x="54199" y="282136"/>
                </a:lnTo>
                <a:lnTo>
                  <a:pt x="35250" y="325051"/>
                </a:lnTo>
                <a:lnTo>
                  <a:pt x="20145" y="369944"/>
                </a:lnTo>
                <a:lnTo>
                  <a:pt x="9094" y="416602"/>
                </a:lnTo>
                <a:lnTo>
                  <a:pt x="2308" y="464809"/>
                </a:lnTo>
                <a:lnTo>
                  <a:pt x="0" y="514350"/>
                </a:lnTo>
                <a:lnTo>
                  <a:pt x="2308" y="563890"/>
                </a:lnTo>
                <a:lnTo>
                  <a:pt x="9094" y="612097"/>
                </a:lnTo>
                <a:lnTo>
                  <a:pt x="20145" y="658755"/>
                </a:lnTo>
                <a:lnTo>
                  <a:pt x="35250" y="703648"/>
                </a:lnTo>
                <a:lnTo>
                  <a:pt x="54199" y="746563"/>
                </a:lnTo>
                <a:lnTo>
                  <a:pt x="76779" y="787282"/>
                </a:lnTo>
                <a:lnTo>
                  <a:pt x="102780" y="825590"/>
                </a:lnTo>
                <a:lnTo>
                  <a:pt x="131990" y="861272"/>
                </a:lnTo>
                <a:lnTo>
                  <a:pt x="164198" y="894114"/>
                </a:lnTo>
                <a:lnTo>
                  <a:pt x="199193" y="923898"/>
                </a:lnTo>
                <a:lnTo>
                  <a:pt x="236763" y="950410"/>
                </a:lnTo>
                <a:lnTo>
                  <a:pt x="276698" y="973434"/>
                </a:lnTo>
                <a:lnTo>
                  <a:pt x="318786" y="992755"/>
                </a:lnTo>
                <a:lnTo>
                  <a:pt x="362816" y="1008158"/>
                </a:lnTo>
                <a:lnTo>
                  <a:pt x="408576" y="1019426"/>
                </a:lnTo>
                <a:lnTo>
                  <a:pt x="455856" y="1026345"/>
                </a:lnTo>
                <a:lnTo>
                  <a:pt x="504444" y="1028700"/>
                </a:lnTo>
                <a:lnTo>
                  <a:pt x="553031" y="1026345"/>
                </a:lnTo>
                <a:lnTo>
                  <a:pt x="600311" y="1019426"/>
                </a:lnTo>
                <a:lnTo>
                  <a:pt x="646071" y="1008158"/>
                </a:lnTo>
                <a:lnTo>
                  <a:pt x="690101" y="992755"/>
                </a:lnTo>
                <a:lnTo>
                  <a:pt x="732189" y="973434"/>
                </a:lnTo>
                <a:lnTo>
                  <a:pt x="772124" y="950410"/>
                </a:lnTo>
                <a:lnTo>
                  <a:pt x="809694" y="923898"/>
                </a:lnTo>
                <a:lnTo>
                  <a:pt x="844689" y="894114"/>
                </a:lnTo>
                <a:lnTo>
                  <a:pt x="876897" y="861272"/>
                </a:lnTo>
                <a:lnTo>
                  <a:pt x="906107" y="825590"/>
                </a:lnTo>
                <a:lnTo>
                  <a:pt x="932108" y="787282"/>
                </a:lnTo>
                <a:lnTo>
                  <a:pt x="954688" y="746563"/>
                </a:lnTo>
                <a:lnTo>
                  <a:pt x="973637" y="703648"/>
                </a:lnTo>
                <a:lnTo>
                  <a:pt x="988742" y="658755"/>
                </a:lnTo>
                <a:lnTo>
                  <a:pt x="999793" y="612097"/>
                </a:lnTo>
                <a:lnTo>
                  <a:pt x="1006579" y="563890"/>
                </a:lnTo>
                <a:lnTo>
                  <a:pt x="1008888" y="514350"/>
                </a:lnTo>
                <a:lnTo>
                  <a:pt x="1006579" y="464809"/>
                </a:lnTo>
                <a:lnTo>
                  <a:pt x="999793" y="416602"/>
                </a:lnTo>
                <a:lnTo>
                  <a:pt x="988742" y="369944"/>
                </a:lnTo>
                <a:lnTo>
                  <a:pt x="973637" y="325051"/>
                </a:lnTo>
                <a:lnTo>
                  <a:pt x="954688" y="282136"/>
                </a:lnTo>
                <a:lnTo>
                  <a:pt x="932108" y="241417"/>
                </a:lnTo>
                <a:lnTo>
                  <a:pt x="906107" y="203109"/>
                </a:lnTo>
                <a:lnTo>
                  <a:pt x="876897" y="167427"/>
                </a:lnTo>
                <a:lnTo>
                  <a:pt x="844689" y="134585"/>
                </a:lnTo>
                <a:lnTo>
                  <a:pt x="809694" y="104801"/>
                </a:lnTo>
                <a:lnTo>
                  <a:pt x="772124" y="78289"/>
                </a:lnTo>
                <a:lnTo>
                  <a:pt x="732189" y="55265"/>
                </a:lnTo>
                <a:lnTo>
                  <a:pt x="690101" y="35944"/>
                </a:lnTo>
                <a:lnTo>
                  <a:pt x="646071" y="20541"/>
                </a:lnTo>
                <a:lnTo>
                  <a:pt x="600311" y="9273"/>
                </a:lnTo>
                <a:lnTo>
                  <a:pt x="553031" y="2354"/>
                </a:lnTo>
                <a:lnTo>
                  <a:pt x="504444" y="0"/>
                </a:lnTo>
                <a:close/>
              </a:path>
            </a:pathLst>
          </a:custGeom>
          <a:solidFill>
            <a:srgbClr val="0D80B8"/>
          </a:solidFill>
        </p:spPr>
        <p:txBody>
          <a:bodyPr wrap="square" lIns="0" tIns="0" rIns="0" bIns="0" rtlCol="0"/>
          <a:lstStyle/>
          <a:p>
            <a:endParaRPr>
              <a:solidFill>
                <a:prstClr val="black"/>
              </a:solidFill>
            </a:endParaRPr>
          </a:p>
        </p:txBody>
      </p:sp>
      <p:sp>
        <p:nvSpPr>
          <p:cNvPr id="12" name="object 12"/>
          <p:cNvSpPr txBox="1"/>
          <p:nvPr/>
        </p:nvSpPr>
        <p:spPr>
          <a:xfrm>
            <a:off x="9797288" y="3925570"/>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02</a:t>
            </a:r>
            <a:endParaRPr sz="2800">
              <a:solidFill>
                <a:prstClr val="black"/>
              </a:solidFill>
              <a:cs typeface="Calibri"/>
            </a:endParaRPr>
          </a:p>
        </p:txBody>
      </p:sp>
      <p:sp>
        <p:nvSpPr>
          <p:cNvPr id="13" name="object 13"/>
          <p:cNvSpPr/>
          <p:nvPr/>
        </p:nvSpPr>
        <p:spPr>
          <a:xfrm>
            <a:off x="9941052" y="5768340"/>
            <a:ext cx="2188845" cy="1564005"/>
          </a:xfrm>
          <a:custGeom>
            <a:avLst/>
            <a:gdLst/>
            <a:ahLst/>
            <a:cxnLst/>
            <a:rect l="l" t="t" r="r" b="b"/>
            <a:pathLst>
              <a:path w="2188845" h="1564004">
                <a:moveTo>
                  <a:pt x="1401572" y="0"/>
                </a:moveTo>
                <a:lnTo>
                  <a:pt x="1392545" y="4063"/>
                </a:lnTo>
                <a:lnTo>
                  <a:pt x="1384696" y="13938"/>
                </a:lnTo>
                <a:lnTo>
                  <a:pt x="1379158" y="26146"/>
                </a:lnTo>
                <a:lnTo>
                  <a:pt x="1377061" y="37211"/>
                </a:lnTo>
                <a:lnTo>
                  <a:pt x="1377061" y="235838"/>
                </a:lnTo>
                <a:lnTo>
                  <a:pt x="1376868" y="244905"/>
                </a:lnTo>
                <a:lnTo>
                  <a:pt x="1375521" y="252841"/>
                </a:lnTo>
                <a:lnTo>
                  <a:pt x="1371863" y="258466"/>
                </a:lnTo>
                <a:lnTo>
                  <a:pt x="1364742" y="260604"/>
                </a:lnTo>
                <a:lnTo>
                  <a:pt x="0" y="260604"/>
                </a:lnTo>
                <a:lnTo>
                  <a:pt x="381126" y="645287"/>
                </a:lnTo>
                <a:lnTo>
                  <a:pt x="406322" y="675334"/>
                </a:lnTo>
                <a:lnTo>
                  <a:pt x="425719" y="708882"/>
                </a:lnTo>
                <a:lnTo>
                  <a:pt x="438187" y="744763"/>
                </a:lnTo>
                <a:lnTo>
                  <a:pt x="442595" y="781812"/>
                </a:lnTo>
                <a:lnTo>
                  <a:pt x="438187" y="818860"/>
                </a:lnTo>
                <a:lnTo>
                  <a:pt x="425719" y="854741"/>
                </a:lnTo>
                <a:lnTo>
                  <a:pt x="406322" y="888289"/>
                </a:lnTo>
                <a:lnTo>
                  <a:pt x="381126" y="918337"/>
                </a:lnTo>
                <a:lnTo>
                  <a:pt x="0" y="1303020"/>
                </a:lnTo>
                <a:lnTo>
                  <a:pt x="1364742" y="1303020"/>
                </a:lnTo>
                <a:lnTo>
                  <a:pt x="1371863" y="1305157"/>
                </a:lnTo>
                <a:lnTo>
                  <a:pt x="1375521" y="1310782"/>
                </a:lnTo>
                <a:lnTo>
                  <a:pt x="1376868" y="1318718"/>
                </a:lnTo>
                <a:lnTo>
                  <a:pt x="1377061" y="1327785"/>
                </a:lnTo>
                <a:lnTo>
                  <a:pt x="1377061" y="1526413"/>
                </a:lnTo>
                <a:lnTo>
                  <a:pt x="1379158" y="1537477"/>
                </a:lnTo>
                <a:lnTo>
                  <a:pt x="1384696" y="1549685"/>
                </a:lnTo>
                <a:lnTo>
                  <a:pt x="1392545" y="1559560"/>
                </a:lnTo>
                <a:lnTo>
                  <a:pt x="1401572" y="1563624"/>
                </a:lnTo>
                <a:lnTo>
                  <a:pt x="1411001" y="1563237"/>
                </a:lnTo>
                <a:lnTo>
                  <a:pt x="1450721" y="1538859"/>
                </a:lnTo>
                <a:lnTo>
                  <a:pt x="2163826" y="831469"/>
                </a:lnTo>
                <a:lnTo>
                  <a:pt x="2188079" y="791321"/>
                </a:lnTo>
                <a:lnTo>
                  <a:pt x="2188464" y="781812"/>
                </a:lnTo>
                <a:lnTo>
                  <a:pt x="2188079" y="772302"/>
                </a:lnTo>
                <a:lnTo>
                  <a:pt x="2163826" y="732155"/>
                </a:lnTo>
                <a:lnTo>
                  <a:pt x="1450721" y="24764"/>
                </a:lnTo>
                <a:lnTo>
                  <a:pt x="1411001" y="386"/>
                </a:lnTo>
                <a:lnTo>
                  <a:pt x="1401572" y="0"/>
                </a:lnTo>
                <a:close/>
              </a:path>
            </a:pathLst>
          </a:custGeom>
          <a:solidFill>
            <a:srgbClr val="9CB955"/>
          </a:solidFill>
        </p:spPr>
        <p:txBody>
          <a:bodyPr wrap="square" lIns="0" tIns="0" rIns="0" bIns="0" rtlCol="0"/>
          <a:lstStyle/>
          <a:p>
            <a:endParaRPr>
              <a:solidFill>
                <a:prstClr val="black"/>
              </a:solidFill>
            </a:endParaRPr>
          </a:p>
        </p:txBody>
      </p:sp>
      <p:sp>
        <p:nvSpPr>
          <p:cNvPr id="14" name="object 14"/>
          <p:cNvSpPr/>
          <p:nvPr/>
        </p:nvSpPr>
        <p:spPr>
          <a:xfrm>
            <a:off x="9313164" y="5833871"/>
            <a:ext cx="1351915" cy="1377950"/>
          </a:xfrm>
          <a:custGeom>
            <a:avLst/>
            <a:gdLst/>
            <a:ahLst/>
            <a:cxnLst/>
            <a:rect l="l" t="t" r="r" b="b"/>
            <a:pathLst>
              <a:path w="1351915" h="1377950">
                <a:moveTo>
                  <a:pt x="675893" y="0"/>
                </a:moveTo>
                <a:lnTo>
                  <a:pt x="627628" y="1729"/>
                </a:lnTo>
                <a:lnTo>
                  <a:pt x="580277" y="6839"/>
                </a:lnTo>
                <a:lnTo>
                  <a:pt x="533957" y="15214"/>
                </a:lnTo>
                <a:lnTo>
                  <a:pt x="488780" y="26736"/>
                </a:lnTo>
                <a:lnTo>
                  <a:pt x="444863" y="41290"/>
                </a:lnTo>
                <a:lnTo>
                  <a:pt x="402318" y="58759"/>
                </a:lnTo>
                <a:lnTo>
                  <a:pt x="361260" y="79027"/>
                </a:lnTo>
                <a:lnTo>
                  <a:pt x="321805" y="101977"/>
                </a:lnTo>
                <a:lnTo>
                  <a:pt x="284065" y="127492"/>
                </a:lnTo>
                <a:lnTo>
                  <a:pt x="248157" y="155456"/>
                </a:lnTo>
                <a:lnTo>
                  <a:pt x="214193" y="185752"/>
                </a:lnTo>
                <a:lnTo>
                  <a:pt x="182289" y="218265"/>
                </a:lnTo>
                <a:lnTo>
                  <a:pt x="152559" y="252877"/>
                </a:lnTo>
                <a:lnTo>
                  <a:pt x="125118" y="289473"/>
                </a:lnTo>
                <a:lnTo>
                  <a:pt x="100079" y="327934"/>
                </a:lnTo>
                <a:lnTo>
                  <a:pt x="77557" y="368146"/>
                </a:lnTo>
                <a:lnTo>
                  <a:pt x="57667" y="409992"/>
                </a:lnTo>
                <a:lnTo>
                  <a:pt x="40523" y="453355"/>
                </a:lnTo>
                <a:lnTo>
                  <a:pt x="26240" y="498118"/>
                </a:lnTo>
                <a:lnTo>
                  <a:pt x="14931" y="544165"/>
                </a:lnTo>
                <a:lnTo>
                  <a:pt x="6712" y="591380"/>
                </a:lnTo>
                <a:lnTo>
                  <a:pt x="1697" y="639647"/>
                </a:lnTo>
                <a:lnTo>
                  <a:pt x="0" y="688848"/>
                </a:lnTo>
                <a:lnTo>
                  <a:pt x="1697" y="738048"/>
                </a:lnTo>
                <a:lnTo>
                  <a:pt x="6712" y="786315"/>
                </a:lnTo>
                <a:lnTo>
                  <a:pt x="14931" y="833530"/>
                </a:lnTo>
                <a:lnTo>
                  <a:pt x="26240" y="879577"/>
                </a:lnTo>
                <a:lnTo>
                  <a:pt x="40523" y="924340"/>
                </a:lnTo>
                <a:lnTo>
                  <a:pt x="57667" y="967703"/>
                </a:lnTo>
                <a:lnTo>
                  <a:pt x="77557" y="1009549"/>
                </a:lnTo>
                <a:lnTo>
                  <a:pt x="100079" y="1049761"/>
                </a:lnTo>
                <a:lnTo>
                  <a:pt x="125118" y="1088222"/>
                </a:lnTo>
                <a:lnTo>
                  <a:pt x="152559" y="1124818"/>
                </a:lnTo>
                <a:lnTo>
                  <a:pt x="182289" y="1159430"/>
                </a:lnTo>
                <a:lnTo>
                  <a:pt x="214193" y="1191943"/>
                </a:lnTo>
                <a:lnTo>
                  <a:pt x="248157" y="1222239"/>
                </a:lnTo>
                <a:lnTo>
                  <a:pt x="284065" y="1250203"/>
                </a:lnTo>
                <a:lnTo>
                  <a:pt x="321805" y="1275718"/>
                </a:lnTo>
                <a:lnTo>
                  <a:pt x="361260" y="1298668"/>
                </a:lnTo>
                <a:lnTo>
                  <a:pt x="402318" y="1318936"/>
                </a:lnTo>
                <a:lnTo>
                  <a:pt x="444863" y="1336405"/>
                </a:lnTo>
                <a:lnTo>
                  <a:pt x="488780" y="1350959"/>
                </a:lnTo>
                <a:lnTo>
                  <a:pt x="533957" y="1362481"/>
                </a:lnTo>
                <a:lnTo>
                  <a:pt x="580277" y="1370856"/>
                </a:lnTo>
                <a:lnTo>
                  <a:pt x="627628" y="1375966"/>
                </a:lnTo>
                <a:lnTo>
                  <a:pt x="675893" y="1377695"/>
                </a:lnTo>
                <a:lnTo>
                  <a:pt x="724159" y="1375966"/>
                </a:lnTo>
                <a:lnTo>
                  <a:pt x="771510" y="1370856"/>
                </a:lnTo>
                <a:lnTo>
                  <a:pt x="817830" y="1362481"/>
                </a:lnTo>
                <a:lnTo>
                  <a:pt x="863007" y="1350959"/>
                </a:lnTo>
                <a:lnTo>
                  <a:pt x="906924" y="1336405"/>
                </a:lnTo>
                <a:lnTo>
                  <a:pt x="949469" y="1318936"/>
                </a:lnTo>
                <a:lnTo>
                  <a:pt x="990527" y="1298668"/>
                </a:lnTo>
                <a:lnTo>
                  <a:pt x="1029982" y="1275718"/>
                </a:lnTo>
                <a:lnTo>
                  <a:pt x="1067722" y="1250203"/>
                </a:lnTo>
                <a:lnTo>
                  <a:pt x="1103630" y="1222239"/>
                </a:lnTo>
                <a:lnTo>
                  <a:pt x="1137594" y="1191943"/>
                </a:lnTo>
                <a:lnTo>
                  <a:pt x="1169498" y="1159430"/>
                </a:lnTo>
                <a:lnTo>
                  <a:pt x="1199228" y="1124818"/>
                </a:lnTo>
                <a:lnTo>
                  <a:pt x="1226669" y="1088222"/>
                </a:lnTo>
                <a:lnTo>
                  <a:pt x="1251708" y="1049761"/>
                </a:lnTo>
                <a:lnTo>
                  <a:pt x="1274230" y="1009549"/>
                </a:lnTo>
                <a:lnTo>
                  <a:pt x="1294120" y="967703"/>
                </a:lnTo>
                <a:lnTo>
                  <a:pt x="1311264" y="924340"/>
                </a:lnTo>
                <a:lnTo>
                  <a:pt x="1325547" y="879577"/>
                </a:lnTo>
                <a:lnTo>
                  <a:pt x="1336856" y="833530"/>
                </a:lnTo>
                <a:lnTo>
                  <a:pt x="1345075" y="786315"/>
                </a:lnTo>
                <a:lnTo>
                  <a:pt x="1350090" y="738048"/>
                </a:lnTo>
                <a:lnTo>
                  <a:pt x="1351787" y="688848"/>
                </a:lnTo>
                <a:lnTo>
                  <a:pt x="1350090" y="639647"/>
                </a:lnTo>
                <a:lnTo>
                  <a:pt x="1345075" y="591380"/>
                </a:lnTo>
                <a:lnTo>
                  <a:pt x="1336856" y="544165"/>
                </a:lnTo>
                <a:lnTo>
                  <a:pt x="1325547" y="498118"/>
                </a:lnTo>
                <a:lnTo>
                  <a:pt x="1311264" y="453355"/>
                </a:lnTo>
                <a:lnTo>
                  <a:pt x="1294120" y="409992"/>
                </a:lnTo>
                <a:lnTo>
                  <a:pt x="1274230" y="368146"/>
                </a:lnTo>
                <a:lnTo>
                  <a:pt x="1251708" y="327934"/>
                </a:lnTo>
                <a:lnTo>
                  <a:pt x="1226669" y="289473"/>
                </a:lnTo>
                <a:lnTo>
                  <a:pt x="1199228" y="252877"/>
                </a:lnTo>
                <a:lnTo>
                  <a:pt x="1169498" y="218265"/>
                </a:lnTo>
                <a:lnTo>
                  <a:pt x="1137594" y="185752"/>
                </a:lnTo>
                <a:lnTo>
                  <a:pt x="1103630" y="155456"/>
                </a:lnTo>
                <a:lnTo>
                  <a:pt x="1067722" y="127492"/>
                </a:lnTo>
                <a:lnTo>
                  <a:pt x="1029982" y="101977"/>
                </a:lnTo>
                <a:lnTo>
                  <a:pt x="990527" y="79027"/>
                </a:lnTo>
                <a:lnTo>
                  <a:pt x="949469" y="58759"/>
                </a:lnTo>
                <a:lnTo>
                  <a:pt x="906924" y="41290"/>
                </a:lnTo>
                <a:lnTo>
                  <a:pt x="863007" y="26736"/>
                </a:lnTo>
                <a:lnTo>
                  <a:pt x="817830" y="15214"/>
                </a:lnTo>
                <a:lnTo>
                  <a:pt x="771510" y="6839"/>
                </a:lnTo>
                <a:lnTo>
                  <a:pt x="724159" y="1729"/>
                </a:lnTo>
                <a:lnTo>
                  <a:pt x="675893" y="0"/>
                </a:lnTo>
                <a:close/>
              </a:path>
            </a:pathLst>
          </a:custGeom>
          <a:solidFill>
            <a:srgbClr val="77913A"/>
          </a:solidFill>
        </p:spPr>
        <p:txBody>
          <a:bodyPr wrap="square" lIns="0" tIns="0" rIns="0" bIns="0" rtlCol="0"/>
          <a:lstStyle/>
          <a:p>
            <a:endParaRPr>
              <a:solidFill>
                <a:prstClr val="black"/>
              </a:solidFill>
            </a:endParaRPr>
          </a:p>
        </p:txBody>
      </p:sp>
      <p:sp>
        <p:nvSpPr>
          <p:cNvPr id="15" name="object 15"/>
          <p:cNvSpPr/>
          <p:nvPr/>
        </p:nvSpPr>
        <p:spPr>
          <a:xfrm>
            <a:off x="9386316" y="5922264"/>
            <a:ext cx="1205865" cy="1202690"/>
          </a:xfrm>
          <a:custGeom>
            <a:avLst/>
            <a:gdLst/>
            <a:ahLst/>
            <a:cxnLst/>
            <a:rect l="l" t="t" r="r" b="b"/>
            <a:pathLst>
              <a:path w="1205865" h="1202690">
                <a:moveTo>
                  <a:pt x="602741" y="0"/>
                </a:moveTo>
                <a:lnTo>
                  <a:pt x="555640" y="1808"/>
                </a:lnTo>
                <a:lnTo>
                  <a:pt x="509529" y="7144"/>
                </a:lnTo>
                <a:lnTo>
                  <a:pt x="464544" y="15875"/>
                </a:lnTo>
                <a:lnTo>
                  <a:pt x="420818" y="27866"/>
                </a:lnTo>
                <a:lnTo>
                  <a:pt x="378485" y="42985"/>
                </a:lnTo>
                <a:lnTo>
                  <a:pt x="337679" y="61097"/>
                </a:lnTo>
                <a:lnTo>
                  <a:pt x="298534" y="82070"/>
                </a:lnTo>
                <a:lnTo>
                  <a:pt x="261185" y="105769"/>
                </a:lnTo>
                <a:lnTo>
                  <a:pt x="225765" y="132061"/>
                </a:lnTo>
                <a:lnTo>
                  <a:pt x="192408" y="160813"/>
                </a:lnTo>
                <a:lnTo>
                  <a:pt x="161249" y="191890"/>
                </a:lnTo>
                <a:lnTo>
                  <a:pt x="132421" y="225161"/>
                </a:lnTo>
                <a:lnTo>
                  <a:pt x="106058" y="260490"/>
                </a:lnTo>
                <a:lnTo>
                  <a:pt x="82295" y="297744"/>
                </a:lnTo>
                <a:lnTo>
                  <a:pt x="61266" y="336790"/>
                </a:lnTo>
                <a:lnTo>
                  <a:pt x="43104" y="377495"/>
                </a:lnTo>
                <a:lnTo>
                  <a:pt x="27944" y="419724"/>
                </a:lnTo>
                <a:lnTo>
                  <a:pt x="15919" y="463344"/>
                </a:lnTo>
                <a:lnTo>
                  <a:pt x="7164" y="508222"/>
                </a:lnTo>
                <a:lnTo>
                  <a:pt x="1813" y="554225"/>
                </a:lnTo>
                <a:lnTo>
                  <a:pt x="0" y="601218"/>
                </a:lnTo>
                <a:lnTo>
                  <a:pt x="1813" y="648210"/>
                </a:lnTo>
                <a:lnTo>
                  <a:pt x="7164" y="694213"/>
                </a:lnTo>
                <a:lnTo>
                  <a:pt x="15919" y="739091"/>
                </a:lnTo>
                <a:lnTo>
                  <a:pt x="27944" y="782711"/>
                </a:lnTo>
                <a:lnTo>
                  <a:pt x="43104" y="824940"/>
                </a:lnTo>
                <a:lnTo>
                  <a:pt x="61266" y="865645"/>
                </a:lnTo>
                <a:lnTo>
                  <a:pt x="82296" y="904691"/>
                </a:lnTo>
                <a:lnTo>
                  <a:pt x="106058" y="941945"/>
                </a:lnTo>
                <a:lnTo>
                  <a:pt x="132421" y="977274"/>
                </a:lnTo>
                <a:lnTo>
                  <a:pt x="161249" y="1010545"/>
                </a:lnTo>
                <a:lnTo>
                  <a:pt x="192408" y="1041622"/>
                </a:lnTo>
                <a:lnTo>
                  <a:pt x="225765" y="1070374"/>
                </a:lnTo>
                <a:lnTo>
                  <a:pt x="261185" y="1096666"/>
                </a:lnTo>
                <a:lnTo>
                  <a:pt x="298534" y="1120365"/>
                </a:lnTo>
                <a:lnTo>
                  <a:pt x="337679" y="1141338"/>
                </a:lnTo>
                <a:lnTo>
                  <a:pt x="378485" y="1159450"/>
                </a:lnTo>
                <a:lnTo>
                  <a:pt x="420818" y="1174569"/>
                </a:lnTo>
                <a:lnTo>
                  <a:pt x="464544" y="1186560"/>
                </a:lnTo>
                <a:lnTo>
                  <a:pt x="509529" y="1195291"/>
                </a:lnTo>
                <a:lnTo>
                  <a:pt x="555640" y="1200627"/>
                </a:lnTo>
                <a:lnTo>
                  <a:pt x="602741" y="1202436"/>
                </a:lnTo>
                <a:lnTo>
                  <a:pt x="649843" y="1200627"/>
                </a:lnTo>
                <a:lnTo>
                  <a:pt x="695954" y="1195291"/>
                </a:lnTo>
                <a:lnTo>
                  <a:pt x="740939" y="1186560"/>
                </a:lnTo>
                <a:lnTo>
                  <a:pt x="784665" y="1174569"/>
                </a:lnTo>
                <a:lnTo>
                  <a:pt x="826998" y="1159450"/>
                </a:lnTo>
                <a:lnTo>
                  <a:pt x="867804" y="1141338"/>
                </a:lnTo>
                <a:lnTo>
                  <a:pt x="906949" y="1120365"/>
                </a:lnTo>
                <a:lnTo>
                  <a:pt x="944298" y="1096666"/>
                </a:lnTo>
                <a:lnTo>
                  <a:pt x="979718" y="1070374"/>
                </a:lnTo>
                <a:lnTo>
                  <a:pt x="1013075" y="1041622"/>
                </a:lnTo>
                <a:lnTo>
                  <a:pt x="1044234" y="1010545"/>
                </a:lnTo>
                <a:lnTo>
                  <a:pt x="1073062" y="977274"/>
                </a:lnTo>
                <a:lnTo>
                  <a:pt x="1099425" y="941945"/>
                </a:lnTo>
                <a:lnTo>
                  <a:pt x="1123188" y="904691"/>
                </a:lnTo>
                <a:lnTo>
                  <a:pt x="1144217" y="865645"/>
                </a:lnTo>
                <a:lnTo>
                  <a:pt x="1162379" y="824940"/>
                </a:lnTo>
                <a:lnTo>
                  <a:pt x="1177539" y="782711"/>
                </a:lnTo>
                <a:lnTo>
                  <a:pt x="1189564" y="739091"/>
                </a:lnTo>
                <a:lnTo>
                  <a:pt x="1198319" y="694213"/>
                </a:lnTo>
                <a:lnTo>
                  <a:pt x="1203670" y="648210"/>
                </a:lnTo>
                <a:lnTo>
                  <a:pt x="1205483" y="601218"/>
                </a:lnTo>
                <a:lnTo>
                  <a:pt x="1203670" y="554225"/>
                </a:lnTo>
                <a:lnTo>
                  <a:pt x="1198319" y="508222"/>
                </a:lnTo>
                <a:lnTo>
                  <a:pt x="1189564" y="463344"/>
                </a:lnTo>
                <a:lnTo>
                  <a:pt x="1177539" y="419724"/>
                </a:lnTo>
                <a:lnTo>
                  <a:pt x="1162379" y="377495"/>
                </a:lnTo>
                <a:lnTo>
                  <a:pt x="1144217" y="336790"/>
                </a:lnTo>
                <a:lnTo>
                  <a:pt x="1123187" y="297744"/>
                </a:lnTo>
                <a:lnTo>
                  <a:pt x="1099425" y="260490"/>
                </a:lnTo>
                <a:lnTo>
                  <a:pt x="1073062" y="225161"/>
                </a:lnTo>
                <a:lnTo>
                  <a:pt x="1044234" y="191890"/>
                </a:lnTo>
                <a:lnTo>
                  <a:pt x="1013075" y="160813"/>
                </a:lnTo>
                <a:lnTo>
                  <a:pt x="979718" y="132061"/>
                </a:lnTo>
                <a:lnTo>
                  <a:pt x="944298" y="105769"/>
                </a:lnTo>
                <a:lnTo>
                  <a:pt x="906949" y="82070"/>
                </a:lnTo>
                <a:lnTo>
                  <a:pt x="867804" y="61097"/>
                </a:lnTo>
                <a:lnTo>
                  <a:pt x="826998" y="42985"/>
                </a:lnTo>
                <a:lnTo>
                  <a:pt x="784665" y="27866"/>
                </a:lnTo>
                <a:lnTo>
                  <a:pt x="740939" y="15875"/>
                </a:lnTo>
                <a:lnTo>
                  <a:pt x="695954" y="7144"/>
                </a:lnTo>
                <a:lnTo>
                  <a:pt x="649843" y="1808"/>
                </a:lnTo>
                <a:lnTo>
                  <a:pt x="602741" y="0"/>
                </a:lnTo>
                <a:close/>
              </a:path>
            </a:pathLst>
          </a:custGeom>
          <a:solidFill>
            <a:srgbClr val="868686"/>
          </a:solidFill>
        </p:spPr>
        <p:txBody>
          <a:bodyPr wrap="square" lIns="0" tIns="0" rIns="0" bIns="0" rtlCol="0"/>
          <a:lstStyle/>
          <a:p>
            <a:endParaRPr>
              <a:solidFill>
                <a:prstClr val="black"/>
              </a:solidFill>
            </a:endParaRPr>
          </a:p>
        </p:txBody>
      </p:sp>
      <p:sp>
        <p:nvSpPr>
          <p:cNvPr id="16" name="object 16"/>
          <p:cNvSpPr/>
          <p:nvPr/>
        </p:nvSpPr>
        <p:spPr>
          <a:xfrm>
            <a:off x="9485376" y="6009132"/>
            <a:ext cx="1009015" cy="1028700"/>
          </a:xfrm>
          <a:custGeom>
            <a:avLst/>
            <a:gdLst/>
            <a:ahLst/>
            <a:cxnLst/>
            <a:rect l="l" t="t" r="r" b="b"/>
            <a:pathLst>
              <a:path w="1009015" h="1028700">
                <a:moveTo>
                  <a:pt x="504444" y="0"/>
                </a:moveTo>
                <a:lnTo>
                  <a:pt x="455856" y="2354"/>
                </a:lnTo>
                <a:lnTo>
                  <a:pt x="408576" y="9273"/>
                </a:lnTo>
                <a:lnTo>
                  <a:pt x="362816" y="20541"/>
                </a:lnTo>
                <a:lnTo>
                  <a:pt x="318786" y="35944"/>
                </a:lnTo>
                <a:lnTo>
                  <a:pt x="276698" y="55265"/>
                </a:lnTo>
                <a:lnTo>
                  <a:pt x="236763" y="78289"/>
                </a:lnTo>
                <a:lnTo>
                  <a:pt x="199193" y="104801"/>
                </a:lnTo>
                <a:lnTo>
                  <a:pt x="164198" y="134585"/>
                </a:lnTo>
                <a:lnTo>
                  <a:pt x="131990" y="167427"/>
                </a:lnTo>
                <a:lnTo>
                  <a:pt x="102780" y="203109"/>
                </a:lnTo>
                <a:lnTo>
                  <a:pt x="76779" y="241417"/>
                </a:lnTo>
                <a:lnTo>
                  <a:pt x="54199" y="282136"/>
                </a:lnTo>
                <a:lnTo>
                  <a:pt x="35250" y="325051"/>
                </a:lnTo>
                <a:lnTo>
                  <a:pt x="20145" y="369944"/>
                </a:lnTo>
                <a:lnTo>
                  <a:pt x="9094" y="416602"/>
                </a:lnTo>
                <a:lnTo>
                  <a:pt x="2308" y="464809"/>
                </a:lnTo>
                <a:lnTo>
                  <a:pt x="0" y="514350"/>
                </a:lnTo>
                <a:lnTo>
                  <a:pt x="2308" y="563890"/>
                </a:lnTo>
                <a:lnTo>
                  <a:pt x="9094" y="612097"/>
                </a:lnTo>
                <a:lnTo>
                  <a:pt x="20145" y="658755"/>
                </a:lnTo>
                <a:lnTo>
                  <a:pt x="35250" y="703648"/>
                </a:lnTo>
                <a:lnTo>
                  <a:pt x="54199" y="746563"/>
                </a:lnTo>
                <a:lnTo>
                  <a:pt x="76779" y="787282"/>
                </a:lnTo>
                <a:lnTo>
                  <a:pt x="102780" y="825590"/>
                </a:lnTo>
                <a:lnTo>
                  <a:pt x="131990" y="861272"/>
                </a:lnTo>
                <a:lnTo>
                  <a:pt x="164198" y="894114"/>
                </a:lnTo>
                <a:lnTo>
                  <a:pt x="199193" y="923898"/>
                </a:lnTo>
                <a:lnTo>
                  <a:pt x="236763" y="950410"/>
                </a:lnTo>
                <a:lnTo>
                  <a:pt x="276698" y="973434"/>
                </a:lnTo>
                <a:lnTo>
                  <a:pt x="318786" y="992755"/>
                </a:lnTo>
                <a:lnTo>
                  <a:pt x="362816" y="1008158"/>
                </a:lnTo>
                <a:lnTo>
                  <a:pt x="408576" y="1019426"/>
                </a:lnTo>
                <a:lnTo>
                  <a:pt x="455856" y="1026345"/>
                </a:lnTo>
                <a:lnTo>
                  <a:pt x="504444" y="1028699"/>
                </a:lnTo>
                <a:lnTo>
                  <a:pt x="553031" y="1026345"/>
                </a:lnTo>
                <a:lnTo>
                  <a:pt x="600311" y="1019426"/>
                </a:lnTo>
                <a:lnTo>
                  <a:pt x="646071" y="1008158"/>
                </a:lnTo>
                <a:lnTo>
                  <a:pt x="690101" y="992755"/>
                </a:lnTo>
                <a:lnTo>
                  <a:pt x="732189" y="973434"/>
                </a:lnTo>
                <a:lnTo>
                  <a:pt x="772124" y="950410"/>
                </a:lnTo>
                <a:lnTo>
                  <a:pt x="809694" y="923898"/>
                </a:lnTo>
                <a:lnTo>
                  <a:pt x="844689" y="894114"/>
                </a:lnTo>
                <a:lnTo>
                  <a:pt x="876897" y="861272"/>
                </a:lnTo>
                <a:lnTo>
                  <a:pt x="906107" y="825590"/>
                </a:lnTo>
                <a:lnTo>
                  <a:pt x="932108" y="787282"/>
                </a:lnTo>
                <a:lnTo>
                  <a:pt x="954688" y="746563"/>
                </a:lnTo>
                <a:lnTo>
                  <a:pt x="973637" y="703648"/>
                </a:lnTo>
                <a:lnTo>
                  <a:pt x="988742" y="658755"/>
                </a:lnTo>
                <a:lnTo>
                  <a:pt x="999793" y="612097"/>
                </a:lnTo>
                <a:lnTo>
                  <a:pt x="1006579" y="563890"/>
                </a:lnTo>
                <a:lnTo>
                  <a:pt x="1008888" y="514350"/>
                </a:lnTo>
                <a:lnTo>
                  <a:pt x="1006579" y="464809"/>
                </a:lnTo>
                <a:lnTo>
                  <a:pt x="999793" y="416602"/>
                </a:lnTo>
                <a:lnTo>
                  <a:pt x="988742" y="369944"/>
                </a:lnTo>
                <a:lnTo>
                  <a:pt x="973637" y="325051"/>
                </a:lnTo>
                <a:lnTo>
                  <a:pt x="954688" y="282136"/>
                </a:lnTo>
                <a:lnTo>
                  <a:pt x="932108" y="241417"/>
                </a:lnTo>
                <a:lnTo>
                  <a:pt x="906107" y="203109"/>
                </a:lnTo>
                <a:lnTo>
                  <a:pt x="876897" y="167427"/>
                </a:lnTo>
                <a:lnTo>
                  <a:pt x="844689" y="134585"/>
                </a:lnTo>
                <a:lnTo>
                  <a:pt x="809694" y="104801"/>
                </a:lnTo>
                <a:lnTo>
                  <a:pt x="772124" y="78289"/>
                </a:lnTo>
                <a:lnTo>
                  <a:pt x="732189" y="55265"/>
                </a:lnTo>
                <a:lnTo>
                  <a:pt x="690101" y="35944"/>
                </a:lnTo>
                <a:lnTo>
                  <a:pt x="646071" y="20541"/>
                </a:lnTo>
                <a:lnTo>
                  <a:pt x="600311" y="9273"/>
                </a:lnTo>
                <a:lnTo>
                  <a:pt x="553031" y="2354"/>
                </a:lnTo>
                <a:lnTo>
                  <a:pt x="504444" y="0"/>
                </a:lnTo>
                <a:close/>
              </a:path>
            </a:pathLst>
          </a:custGeom>
          <a:solidFill>
            <a:srgbClr val="9CB955"/>
          </a:solidFill>
        </p:spPr>
        <p:txBody>
          <a:bodyPr wrap="square" lIns="0" tIns="0" rIns="0" bIns="0" rtlCol="0"/>
          <a:lstStyle/>
          <a:p>
            <a:endParaRPr>
              <a:solidFill>
                <a:prstClr val="black"/>
              </a:solidFill>
            </a:endParaRPr>
          </a:p>
        </p:txBody>
      </p:sp>
      <p:sp>
        <p:nvSpPr>
          <p:cNvPr id="17" name="object 17"/>
          <p:cNvSpPr txBox="1"/>
          <p:nvPr/>
        </p:nvSpPr>
        <p:spPr>
          <a:xfrm>
            <a:off x="9778365" y="6288151"/>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04</a:t>
            </a:r>
            <a:endParaRPr sz="2800">
              <a:solidFill>
                <a:prstClr val="black"/>
              </a:solidFill>
              <a:cs typeface="Calibri"/>
            </a:endParaRPr>
          </a:p>
        </p:txBody>
      </p:sp>
      <p:sp>
        <p:nvSpPr>
          <p:cNvPr id="18" name="object 18"/>
          <p:cNvSpPr/>
          <p:nvPr/>
        </p:nvSpPr>
        <p:spPr>
          <a:xfrm>
            <a:off x="6018276" y="5792723"/>
            <a:ext cx="2188845" cy="1564005"/>
          </a:xfrm>
          <a:custGeom>
            <a:avLst/>
            <a:gdLst/>
            <a:ahLst/>
            <a:cxnLst/>
            <a:rect l="l" t="t" r="r" b="b"/>
            <a:pathLst>
              <a:path w="2188845" h="1564004">
                <a:moveTo>
                  <a:pt x="786892" y="0"/>
                </a:moveTo>
                <a:lnTo>
                  <a:pt x="737743" y="24764"/>
                </a:lnTo>
                <a:lnTo>
                  <a:pt x="24637" y="732154"/>
                </a:lnTo>
                <a:lnTo>
                  <a:pt x="384" y="772302"/>
                </a:lnTo>
                <a:lnTo>
                  <a:pt x="0" y="781812"/>
                </a:lnTo>
                <a:lnTo>
                  <a:pt x="384" y="791321"/>
                </a:lnTo>
                <a:lnTo>
                  <a:pt x="24637" y="831468"/>
                </a:lnTo>
                <a:lnTo>
                  <a:pt x="737743" y="1538858"/>
                </a:lnTo>
                <a:lnTo>
                  <a:pt x="777462" y="1563237"/>
                </a:lnTo>
                <a:lnTo>
                  <a:pt x="786892" y="1563624"/>
                </a:lnTo>
                <a:lnTo>
                  <a:pt x="795918" y="1559560"/>
                </a:lnTo>
                <a:lnTo>
                  <a:pt x="803767" y="1549685"/>
                </a:lnTo>
                <a:lnTo>
                  <a:pt x="809305" y="1537477"/>
                </a:lnTo>
                <a:lnTo>
                  <a:pt x="811402" y="1526413"/>
                </a:lnTo>
                <a:lnTo>
                  <a:pt x="811402" y="1327784"/>
                </a:lnTo>
                <a:lnTo>
                  <a:pt x="811595" y="1318718"/>
                </a:lnTo>
                <a:lnTo>
                  <a:pt x="812942" y="1310782"/>
                </a:lnTo>
                <a:lnTo>
                  <a:pt x="816600" y="1305157"/>
                </a:lnTo>
                <a:lnTo>
                  <a:pt x="823722" y="1303020"/>
                </a:lnTo>
                <a:lnTo>
                  <a:pt x="2188464" y="1303020"/>
                </a:lnTo>
                <a:lnTo>
                  <a:pt x="1807337" y="918337"/>
                </a:lnTo>
                <a:lnTo>
                  <a:pt x="1782141" y="888289"/>
                </a:lnTo>
                <a:lnTo>
                  <a:pt x="1762744" y="854741"/>
                </a:lnTo>
                <a:lnTo>
                  <a:pt x="1750276" y="818860"/>
                </a:lnTo>
                <a:lnTo>
                  <a:pt x="1745869" y="781812"/>
                </a:lnTo>
                <a:lnTo>
                  <a:pt x="1750276" y="744763"/>
                </a:lnTo>
                <a:lnTo>
                  <a:pt x="1762744" y="708882"/>
                </a:lnTo>
                <a:lnTo>
                  <a:pt x="1782141" y="675334"/>
                </a:lnTo>
                <a:lnTo>
                  <a:pt x="1807337" y="645287"/>
                </a:lnTo>
                <a:lnTo>
                  <a:pt x="2188464" y="260603"/>
                </a:lnTo>
                <a:lnTo>
                  <a:pt x="823722" y="260603"/>
                </a:lnTo>
                <a:lnTo>
                  <a:pt x="816600" y="258466"/>
                </a:lnTo>
                <a:lnTo>
                  <a:pt x="812942" y="252841"/>
                </a:lnTo>
                <a:lnTo>
                  <a:pt x="811595" y="244905"/>
                </a:lnTo>
                <a:lnTo>
                  <a:pt x="811402" y="235838"/>
                </a:lnTo>
                <a:lnTo>
                  <a:pt x="811402" y="37211"/>
                </a:lnTo>
                <a:lnTo>
                  <a:pt x="809305" y="26146"/>
                </a:lnTo>
                <a:lnTo>
                  <a:pt x="803767" y="13938"/>
                </a:lnTo>
                <a:lnTo>
                  <a:pt x="795918" y="4063"/>
                </a:lnTo>
                <a:lnTo>
                  <a:pt x="786892" y="0"/>
                </a:lnTo>
                <a:close/>
              </a:path>
            </a:pathLst>
          </a:custGeom>
          <a:solidFill>
            <a:srgbClr val="F19C13"/>
          </a:solidFill>
        </p:spPr>
        <p:txBody>
          <a:bodyPr wrap="square" lIns="0" tIns="0" rIns="0" bIns="0" rtlCol="0"/>
          <a:lstStyle/>
          <a:p>
            <a:endParaRPr>
              <a:solidFill>
                <a:prstClr val="black"/>
              </a:solidFill>
            </a:endParaRPr>
          </a:p>
        </p:txBody>
      </p:sp>
      <p:sp>
        <p:nvSpPr>
          <p:cNvPr id="19" name="object 19"/>
          <p:cNvSpPr/>
          <p:nvPr/>
        </p:nvSpPr>
        <p:spPr>
          <a:xfrm>
            <a:off x="7481316" y="5859779"/>
            <a:ext cx="1353820" cy="1376680"/>
          </a:xfrm>
          <a:custGeom>
            <a:avLst/>
            <a:gdLst/>
            <a:ahLst/>
            <a:cxnLst/>
            <a:rect l="l" t="t" r="r" b="b"/>
            <a:pathLst>
              <a:path w="1353820" h="1376679">
                <a:moveTo>
                  <a:pt x="676655" y="0"/>
                </a:moveTo>
                <a:lnTo>
                  <a:pt x="628325" y="1727"/>
                </a:lnTo>
                <a:lnTo>
                  <a:pt x="580913" y="6833"/>
                </a:lnTo>
                <a:lnTo>
                  <a:pt x="534533" y="15201"/>
                </a:lnTo>
                <a:lnTo>
                  <a:pt x="489300" y="26713"/>
                </a:lnTo>
                <a:lnTo>
                  <a:pt x="445329" y="41254"/>
                </a:lnTo>
                <a:lnTo>
                  <a:pt x="402734" y="58708"/>
                </a:lnTo>
                <a:lnTo>
                  <a:pt x="361629" y="78956"/>
                </a:lnTo>
                <a:lnTo>
                  <a:pt x="322129" y="101884"/>
                </a:lnTo>
                <a:lnTo>
                  <a:pt x="284348" y="127375"/>
                </a:lnTo>
                <a:lnTo>
                  <a:pt x="248400" y="155312"/>
                </a:lnTo>
                <a:lnTo>
                  <a:pt x="214401" y="185578"/>
                </a:lnTo>
                <a:lnTo>
                  <a:pt x="182464" y="218058"/>
                </a:lnTo>
                <a:lnTo>
                  <a:pt x="152703" y="252634"/>
                </a:lnTo>
                <a:lnTo>
                  <a:pt x="125234" y="289190"/>
                </a:lnTo>
                <a:lnTo>
                  <a:pt x="100171" y="327610"/>
                </a:lnTo>
                <a:lnTo>
                  <a:pt x="77628" y="367778"/>
                </a:lnTo>
                <a:lnTo>
                  <a:pt x="57719" y="409576"/>
                </a:lnTo>
                <a:lnTo>
                  <a:pt x="40559" y="452888"/>
                </a:lnTo>
                <a:lnTo>
                  <a:pt x="26263" y="497598"/>
                </a:lnTo>
                <a:lnTo>
                  <a:pt x="14944" y="543589"/>
                </a:lnTo>
                <a:lnTo>
                  <a:pt x="6718" y="590745"/>
                </a:lnTo>
                <a:lnTo>
                  <a:pt x="1698" y="638949"/>
                </a:lnTo>
                <a:lnTo>
                  <a:pt x="0" y="688086"/>
                </a:lnTo>
                <a:lnTo>
                  <a:pt x="1698" y="737222"/>
                </a:lnTo>
                <a:lnTo>
                  <a:pt x="6718" y="785426"/>
                </a:lnTo>
                <a:lnTo>
                  <a:pt x="14944" y="832582"/>
                </a:lnTo>
                <a:lnTo>
                  <a:pt x="26263" y="878573"/>
                </a:lnTo>
                <a:lnTo>
                  <a:pt x="40559" y="923283"/>
                </a:lnTo>
                <a:lnTo>
                  <a:pt x="57719" y="966595"/>
                </a:lnTo>
                <a:lnTo>
                  <a:pt x="77628" y="1008393"/>
                </a:lnTo>
                <a:lnTo>
                  <a:pt x="100171" y="1048561"/>
                </a:lnTo>
                <a:lnTo>
                  <a:pt x="125234" y="1086981"/>
                </a:lnTo>
                <a:lnTo>
                  <a:pt x="152703" y="1123537"/>
                </a:lnTo>
                <a:lnTo>
                  <a:pt x="182464" y="1158113"/>
                </a:lnTo>
                <a:lnTo>
                  <a:pt x="214401" y="1190593"/>
                </a:lnTo>
                <a:lnTo>
                  <a:pt x="248400" y="1220859"/>
                </a:lnTo>
                <a:lnTo>
                  <a:pt x="284348" y="1248796"/>
                </a:lnTo>
                <a:lnTo>
                  <a:pt x="322129" y="1274287"/>
                </a:lnTo>
                <a:lnTo>
                  <a:pt x="361629" y="1297215"/>
                </a:lnTo>
                <a:lnTo>
                  <a:pt x="402734" y="1317463"/>
                </a:lnTo>
                <a:lnTo>
                  <a:pt x="445329" y="1334917"/>
                </a:lnTo>
                <a:lnTo>
                  <a:pt x="489300" y="1349458"/>
                </a:lnTo>
                <a:lnTo>
                  <a:pt x="534533" y="1360970"/>
                </a:lnTo>
                <a:lnTo>
                  <a:pt x="580913" y="1369338"/>
                </a:lnTo>
                <a:lnTo>
                  <a:pt x="628325" y="1374444"/>
                </a:lnTo>
                <a:lnTo>
                  <a:pt x="676655" y="1376172"/>
                </a:lnTo>
                <a:lnTo>
                  <a:pt x="724986" y="1374444"/>
                </a:lnTo>
                <a:lnTo>
                  <a:pt x="772398" y="1369338"/>
                </a:lnTo>
                <a:lnTo>
                  <a:pt x="818778" y="1360970"/>
                </a:lnTo>
                <a:lnTo>
                  <a:pt x="864011" y="1349458"/>
                </a:lnTo>
                <a:lnTo>
                  <a:pt x="907982" y="1334917"/>
                </a:lnTo>
                <a:lnTo>
                  <a:pt x="950577" y="1317463"/>
                </a:lnTo>
                <a:lnTo>
                  <a:pt x="991682" y="1297215"/>
                </a:lnTo>
                <a:lnTo>
                  <a:pt x="1031182" y="1274287"/>
                </a:lnTo>
                <a:lnTo>
                  <a:pt x="1068963" y="1248796"/>
                </a:lnTo>
                <a:lnTo>
                  <a:pt x="1104911" y="1220859"/>
                </a:lnTo>
                <a:lnTo>
                  <a:pt x="1138910" y="1190593"/>
                </a:lnTo>
                <a:lnTo>
                  <a:pt x="1170847" y="1158113"/>
                </a:lnTo>
                <a:lnTo>
                  <a:pt x="1200608" y="1123537"/>
                </a:lnTo>
                <a:lnTo>
                  <a:pt x="1228077" y="1086981"/>
                </a:lnTo>
                <a:lnTo>
                  <a:pt x="1253140" y="1048561"/>
                </a:lnTo>
                <a:lnTo>
                  <a:pt x="1275683" y="1008393"/>
                </a:lnTo>
                <a:lnTo>
                  <a:pt x="1295592" y="966595"/>
                </a:lnTo>
                <a:lnTo>
                  <a:pt x="1312752" y="923283"/>
                </a:lnTo>
                <a:lnTo>
                  <a:pt x="1327048" y="878573"/>
                </a:lnTo>
                <a:lnTo>
                  <a:pt x="1338367" y="832582"/>
                </a:lnTo>
                <a:lnTo>
                  <a:pt x="1346593" y="785426"/>
                </a:lnTo>
                <a:lnTo>
                  <a:pt x="1351613" y="737222"/>
                </a:lnTo>
                <a:lnTo>
                  <a:pt x="1353311" y="688086"/>
                </a:lnTo>
                <a:lnTo>
                  <a:pt x="1351613" y="638949"/>
                </a:lnTo>
                <a:lnTo>
                  <a:pt x="1346593" y="590745"/>
                </a:lnTo>
                <a:lnTo>
                  <a:pt x="1338367" y="543589"/>
                </a:lnTo>
                <a:lnTo>
                  <a:pt x="1327048" y="497598"/>
                </a:lnTo>
                <a:lnTo>
                  <a:pt x="1312752" y="452888"/>
                </a:lnTo>
                <a:lnTo>
                  <a:pt x="1295592" y="409576"/>
                </a:lnTo>
                <a:lnTo>
                  <a:pt x="1275683" y="367778"/>
                </a:lnTo>
                <a:lnTo>
                  <a:pt x="1253140" y="327610"/>
                </a:lnTo>
                <a:lnTo>
                  <a:pt x="1228077" y="289190"/>
                </a:lnTo>
                <a:lnTo>
                  <a:pt x="1200608" y="252634"/>
                </a:lnTo>
                <a:lnTo>
                  <a:pt x="1170847" y="218058"/>
                </a:lnTo>
                <a:lnTo>
                  <a:pt x="1138910" y="185578"/>
                </a:lnTo>
                <a:lnTo>
                  <a:pt x="1104911" y="155312"/>
                </a:lnTo>
                <a:lnTo>
                  <a:pt x="1068963" y="127375"/>
                </a:lnTo>
                <a:lnTo>
                  <a:pt x="1031182" y="101884"/>
                </a:lnTo>
                <a:lnTo>
                  <a:pt x="991682" y="78956"/>
                </a:lnTo>
                <a:lnTo>
                  <a:pt x="950577" y="58708"/>
                </a:lnTo>
                <a:lnTo>
                  <a:pt x="907982" y="41254"/>
                </a:lnTo>
                <a:lnTo>
                  <a:pt x="864011" y="26713"/>
                </a:lnTo>
                <a:lnTo>
                  <a:pt x="818778" y="15201"/>
                </a:lnTo>
                <a:lnTo>
                  <a:pt x="772398" y="6833"/>
                </a:lnTo>
                <a:lnTo>
                  <a:pt x="724986" y="1727"/>
                </a:lnTo>
                <a:lnTo>
                  <a:pt x="676655" y="0"/>
                </a:lnTo>
                <a:close/>
              </a:path>
            </a:pathLst>
          </a:custGeom>
          <a:solidFill>
            <a:srgbClr val="B97609"/>
          </a:solidFill>
        </p:spPr>
        <p:txBody>
          <a:bodyPr wrap="square" lIns="0" tIns="0" rIns="0" bIns="0" rtlCol="0"/>
          <a:lstStyle/>
          <a:p>
            <a:endParaRPr>
              <a:solidFill>
                <a:prstClr val="black"/>
              </a:solidFill>
            </a:endParaRPr>
          </a:p>
        </p:txBody>
      </p:sp>
      <p:sp>
        <p:nvSpPr>
          <p:cNvPr id="20" name="object 20"/>
          <p:cNvSpPr/>
          <p:nvPr/>
        </p:nvSpPr>
        <p:spPr>
          <a:xfrm>
            <a:off x="7555992" y="5946647"/>
            <a:ext cx="1205865" cy="1202690"/>
          </a:xfrm>
          <a:custGeom>
            <a:avLst/>
            <a:gdLst/>
            <a:ahLst/>
            <a:cxnLst/>
            <a:rect l="l" t="t" r="r" b="b"/>
            <a:pathLst>
              <a:path w="1205865" h="1202690">
                <a:moveTo>
                  <a:pt x="602741" y="0"/>
                </a:moveTo>
                <a:lnTo>
                  <a:pt x="555640" y="1808"/>
                </a:lnTo>
                <a:lnTo>
                  <a:pt x="509529" y="7144"/>
                </a:lnTo>
                <a:lnTo>
                  <a:pt x="464544" y="15875"/>
                </a:lnTo>
                <a:lnTo>
                  <a:pt x="420818" y="27866"/>
                </a:lnTo>
                <a:lnTo>
                  <a:pt x="378485" y="42985"/>
                </a:lnTo>
                <a:lnTo>
                  <a:pt x="337679" y="61097"/>
                </a:lnTo>
                <a:lnTo>
                  <a:pt x="298534" y="82070"/>
                </a:lnTo>
                <a:lnTo>
                  <a:pt x="261185" y="105769"/>
                </a:lnTo>
                <a:lnTo>
                  <a:pt x="225765" y="132061"/>
                </a:lnTo>
                <a:lnTo>
                  <a:pt x="192408" y="160813"/>
                </a:lnTo>
                <a:lnTo>
                  <a:pt x="161249" y="191890"/>
                </a:lnTo>
                <a:lnTo>
                  <a:pt x="132421" y="225161"/>
                </a:lnTo>
                <a:lnTo>
                  <a:pt x="106058" y="260490"/>
                </a:lnTo>
                <a:lnTo>
                  <a:pt x="82296" y="297744"/>
                </a:lnTo>
                <a:lnTo>
                  <a:pt x="61266" y="336790"/>
                </a:lnTo>
                <a:lnTo>
                  <a:pt x="43104" y="377495"/>
                </a:lnTo>
                <a:lnTo>
                  <a:pt x="27944" y="419724"/>
                </a:lnTo>
                <a:lnTo>
                  <a:pt x="15919" y="463344"/>
                </a:lnTo>
                <a:lnTo>
                  <a:pt x="7164" y="508222"/>
                </a:lnTo>
                <a:lnTo>
                  <a:pt x="1813" y="554225"/>
                </a:lnTo>
                <a:lnTo>
                  <a:pt x="0" y="601217"/>
                </a:lnTo>
                <a:lnTo>
                  <a:pt x="1813" y="648210"/>
                </a:lnTo>
                <a:lnTo>
                  <a:pt x="7164" y="694213"/>
                </a:lnTo>
                <a:lnTo>
                  <a:pt x="15919" y="739091"/>
                </a:lnTo>
                <a:lnTo>
                  <a:pt x="27944" y="782711"/>
                </a:lnTo>
                <a:lnTo>
                  <a:pt x="43104" y="824940"/>
                </a:lnTo>
                <a:lnTo>
                  <a:pt x="61266" y="865645"/>
                </a:lnTo>
                <a:lnTo>
                  <a:pt x="82295" y="904691"/>
                </a:lnTo>
                <a:lnTo>
                  <a:pt x="106058" y="941945"/>
                </a:lnTo>
                <a:lnTo>
                  <a:pt x="132421" y="977274"/>
                </a:lnTo>
                <a:lnTo>
                  <a:pt x="161249" y="1010545"/>
                </a:lnTo>
                <a:lnTo>
                  <a:pt x="192408" y="1041622"/>
                </a:lnTo>
                <a:lnTo>
                  <a:pt x="225765" y="1070374"/>
                </a:lnTo>
                <a:lnTo>
                  <a:pt x="261185" y="1096666"/>
                </a:lnTo>
                <a:lnTo>
                  <a:pt x="298534" y="1120365"/>
                </a:lnTo>
                <a:lnTo>
                  <a:pt x="337679" y="1141338"/>
                </a:lnTo>
                <a:lnTo>
                  <a:pt x="378485" y="1159450"/>
                </a:lnTo>
                <a:lnTo>
                  <a:pt x="420818" y="1174569"/>
                </a:lnTo>
                <a:lnTo>
                  <a:pt x="464544" y="1186560"/>
                </a:lnTo>
                <a:lnTo>
                  <a:pt x="509529" y="1195291"/>
                </a:lnTo>
                <a:lnTo>
                  <a:pt x="555640" y="1200627"/>
                </a:lnTo>
                <a:lnTo>
                  <a:pt x="602741" y="1202435"/>
                </a:lnTo>
                <a:lnTo>
                  <a:pt x="649843" y="1200627"/>
                </a:lnTo>
                <a:lnTo>
                  <a:pt x="695954" y="1195291"/>
                </a:lnTo>
                <a:lnTo>
                  <a:pt x="740939" y="1186560"/>
                </a:lnTo>
                <a:lnTo>
                  <a:pt x="784665" y="1174569"/>
                </a:lnTo>
                <a:lnTo>
                  <a:pt x="826998" y="1159450"/>
                </a:lnTo>
                <a:lnTo>
                  <a:pt x="867804" y="1141338"/>
                </a:lnTo>
                <a:lnTo>
                  <a:pt x="906949" y="1120365"/>
                </a:lnTo>
                <a:lnTo>
                  <a:pt x="944298" y="1096666"/>
                </a:lnTo>
                <a:lnTo>
                  <a:pt x="979718" y="1070374"/>
                </a:lnTo>
                <a:lnTo>
                  <a:pt x="1013075" y="1041622"/>
                </a:lnTo>
                <a:lnTo>
                  <a:pt x="1044234" y="1010545"/>
                </a:lnTo>
                <a:lnTo>
                  <a:pt x="1073062" y="977274"/>
                </a:lnTo>
                <a:lnTo>
                  <a:pt x="1099425" y="941945"/>
                </a:lnTo>
                <a:lnTo>
                  <a:pt x="1123187" y="904691"/>
                </a:lnTo>
                <a:lnTo>
                  <a:pt x="1144217" y="865645"/>
                </a:lnTo>
                <a:lnTo>
                  <a:pt x="1162379" y="824940"/>
                </a:lnTo>
                <a:lnTo>
                  <a:pt x="1177539" y="782711"/>
                </a:lnTo>
                <a:lnTo>
                  <a:pt x="1189564" y="739091"/>
                </a:lnTo>
                <a:lnTo>
                  <a:pt x="1198319" y="694213"/>
                </a:lnTo>
                <a:lnTo>
                  <a:pt x="1203670" y="648210"/>
                </a:lnTo>
                <a:lnTo>
                  <a:pt x="1205483" y="601217"/>
                </a:lnTo>
                <a:lnTo>
                  <a:pt x="1203670" y="554225"/>
                </a:lnTo>
                <a:lnTo>
                  <a:pt x="1198319" y="508222"/>
                </a:lnTo>
                <a:lnTo>
                  <a:pt x="1189564" y="463344"/>
                </a:lnTo>
                <a:lnTo>
                  <a:pt x="1177539" y="419724"/>
                </a:lnTo>
                <a:lnTo>
                  <a:pt x="1162379" y="377495"/>
                </a:lnTo>
                <a:lnTo>
                  <a:pt x="1144217" y="336790"/>
                </a:lnTo>
                <a:lnTo>
                  <a:pt x="1123188" y="297744"/>
                </a:lnTo>
                <a:lnTo>
                  <a:pt x="1099425" y="260490"/>
                </a:lnTo>
                <a:lnTo>
                  <a:pt x="1073062" y="225161"/>
                </a:lnTo>
                <a:lnTo>
                  <a:pt x="1044234" y="191890"/>
                </a:lnTo>
                <a:lnTo>
                  <a:pt x="1013075" y="160813"/>
                </a:lnTo>
                <a:lnTo>
                  <a:pt x="979718" y="132061"/>
                </a:lnTo>
                <a:lnTo>
                  <a:pt x="944298" y="105769"/>
                </a:lnTo>
                <a:lnTo>
                  <a:pt x="906949" y="82070"/>
                </a:lnTo>
                <a:lnTo>
                  <a:pt x="867804" y="61097"/>
                </a:lnTo>
                <a:lnTo>
                  <a:pt x="826998" y="42985"/>
                </a:lnTo>
                <a:lnTo>
                  <a:pt x="784665" y="27866"/>
                </a:lnTo>
                <a:lnTo>
                  <a:pt x="740939" y="15875"/>
                </a:lnTo>
                <a:lnTo>
                  <a:pt x="695954" y="7144"/>
                </a:lnTo>
                <a:lnTo>
                  <a:pt x="649843" y="1808"/>
                </a:lnTo>
                <a:lnTo>
                  <a:pt x="602741" y="0"/>
                </a:lnTo>
                <a:close/>
              </a:path>
            </a:pathLst>
          </a:custGeom>
          <a:solidFill>
            <a:srgbClr val="868686"/>
          </a:solidFill>
        </p:spPr>
        <p:txBody>
          <a:bodyPr wrap="square" lIns="0" tIns="0" rIns="0" bIns="0" rtlCol="0"/>
          <a:lstStyle/>
          <a:p>
            <a:endParaRPr>
              <a:solidFill>
                <a:prstClr val="black"/>
              </a:solidFill>
            </a:endParaRPr>
          </a:p>
        </p:txBody>
      </p:sp>
      <p:sp>
        <p:nvSpPr>
          <p:cNvPr id="21" name="object 21"/>
          <p:cNvSpPr/>
          <p:nvPr/>
        </p:nvSpPr>
        <p:spPr>
          <a:xfrm>
            <a:off x="7653528" y="6033515"/>
            <a:ext cx="1009015" cy="1028700"/>
          </a:xfrm>
          <a:custGeom>
            <a:avLst/>
            <a:gdLst/>
            <a:ahLst/>
            <a:cxnLst/>
            <a:rect l="l" t="t" r="r" b="b"/>
            <a:pathLst>
              <a:path w="1009015" h="1028700">
                <a:moveTo>
                  <a:pt x="504444" y="0"/>
                </a:moveTo>
                <a:lnTo>
                  <a:pt x="455856" y="2354"/>
                </a:lnTo>
                <a:lnTo>
                  <a:pt x="408576" y="9273"/>
                </a:lnTo>
                <a:lnTo>
                  <a:pt x="362816" y="20541"/>
                </a:lnTo>
                <a:lnTo>
                  <a:pt x="318786" y="35944"/>
                </a:lnTo>
                <a:lnTo>
                  <a:pt x="276698" y="55265"/>
                </a:lnTo>
                <a:lnTo>
                  <a:pt x="236763" y="78289"/>
                </a:lnTo>
                <a:lnTo>
                  <a:pt x="199193" y="104801"/>
                </a:lnTo>
                <a:lnTo>
                  <a:pt x="164198" y="134585"/>
                </a:lnTo>
                <a:lnTo>
                  <a:pt x="131990" y="167427"/>
                </a:lnTo>
                <a:lnTo>
                  <a:pt x="102780" y="203109"/>
                </a:lnTo>
                <a:lnTo>
                  <a:pt x="76779" y="241417"/>
                </a:lnTo>
                <a:lnTo>
                  <a:pt x="54199" y="282136"/>
                </a:lnTo>
                <a:lnTo>
                  <a:pt x="35250" y="325051"/>
                </a:lnTo>
                <a:lnTo>
                  <a:pt x="20145" y="369944"/>
                </a:lnTo>
                <a:lnTo>
                  <a:pt x="9094" y="416602"/>
                </a:lnTo>
                <a:lnTo>
                  <a:pt x="2308" y="464809"/>
                </a:lnTo>
                <a:lnTo>
                  <a:pt x="0" y="514350"/>
                </a:lnTo>
                <a:lnTo>
                  <a:pt x="2308" y="563890"/>
                </a:lnTo>
                <a:lnTo>
                  <a:pt x="9094" y="612097"/>
                </a:lnTo>
                <a:lnTo>
                  <a:pt x="20145" y="658755"/>
                </a:lnTo>
                <a:lnTo>
                  <a:pt x="35250" y="703648"/>
                </a:lnTo>
                <a:lnTo>
                  <a:pt x="54199" y="746563"/>
                </a:lnTo>
                <a:lnTo>
                  <a:pt x="76779" y="787282"/>
                </a:lnTo>
                <a:lnTo>
                  <a:pt x="102780" y="825590"/>
                </a:lnTo>
                <a:lnTo>
                  <a:pt x="131990" y="861272"/>
                </a:lnTo>
                <a:lnTo>
                  <a:pt x="164198" y="894114"/>
                </a:lnTo>
                <a:lnTo>
                  <a:pt x="199193" y="923898"/>
                </a:lnTo>
                <a:lnTo>
                  <a:pt x="236763" y="950410"/>
                </a:lnTo>
                <a:lnTo>
                  <a:pt x="276698" y="973434"/>
                </a:lnTo>
                <a:lnTo>
                  <a:pt x="318786" y="992755"/>
                </a:lnTo>
                <a:lnTo>
                  <a:pt x="362816" y="1008158"/>
                </a:lnTo>
                <a:lnTo>
                  <a:pt x="408576" y="1019426"/>
                </a:lnTo>
                <a:lnTo>
                  <a:pt x="455856" y="1026345"/>
                </a:lnTo>
                <a:lnTo>
                  <a:pt x="504444" y="1028700"/>
                </a:lnTo>
                <a:lnTo>
                  <a:pt x="553031" y="1026345"/>
                </a:lnTo>
                <a:lnTo>
                  <a:pt x="600311" y="1019426"/>
                </a:lnTo>
                <a:lnTo>
                  <a:pt x="646071" y="1008158"/>
                </a:lnTo>
                <a:lnTo>
                  <a:pt x="690101" y="992755"/>
                </a:lnTo>
                <a:lnTo>
                  <a:pt x="732189" y="973434"/>
                </a:lnTo>
                <a:lnTo>
                  <a:pt x="772124" y="950410"/>
                </a:lnTo>
                <a:lnTo>
                  <a:pt x="809694" y="923898"/>
                </a:lnTo>
                <a:lnTo>
                  <a:pt x="844689" y="894114"/>
                </a:lnTo>
                <a:lnTo>
                  <a:pt x="876897" y="861272"/>
                </a:lnTo>
                <a:lnTo>
                  <a:pt x="906107" y="825590"/>
                </a:lnTo>
                <a:lnTo>
                  <a:pt x="932108" y="787282"/>
                </a:lnTo>
                <a:lnTo>
                  <a:pt x="954688" y="746563"/>
                </a:lnTo>
                <a:lnTo>
                  <a:pt x="973637" y="703648"/>
                </a:lnTo>
                <a:lnTo>
                  <a:pt x="988742" y="658755"/>
                </a:lnTo>
                <a:lnTo>
                  <a:pt x="999793" y="612097"/>
                </a:lnTo>
                <a:lnTo>
                  <a:pt x="1006579" y="563890"/>
                </a:lnTo>
                <a:lnTo>
                  <a:pt x="1008888" y="514350"/>
                </a:lnTo>
                <a:lnTo>
                  <a:pt x="1006579" y="464809"/>
                </a:lnTo>
                <a:lnTo>
                  <a:pt x="999793" y="416602"/>
                </a:lnTo>
                <a:lnTo>
                  <a:pt x="988742" y="369944"/>
                </a:lnTo>
                <a:lnTo>
                  <a:pt x="973637" y="325051"/>
                </a:lnTo>
                <a:lnTo>
                  <a:pt x="954688" y="282136"/>
                </a:lnTo>
                <a:lnTo>
                  <a:pt x="932108" y="241417"/>
                </a:lnTo>
                <a:lnTo>
                  <a:pt x="906107" y="203109"/>
                </a:lnTo>
                <a:lnTo>
                  <a:pt x="876897" y="167427"/>
                </a:lnTo>
                <a:lnTo>
                  <a:pt x="844689" y="134585"/>
                </a:lnTo>
                <a:lnTo>
                  <a:pt x="809694" y="104801"/>
                </a:lnTo>
                <a:lnTo>
                  <a:pt x="772124" y="78289"/>
                </a:lnTo>
                <a:lnTo>
                  <a:pt x="732189" y="55265"/>
                </a:lnTo>
                <a:lnTo>
                  <a:pt x="690101" y="35944"/>
                </a:lnTo>
                <a:lnTo>
                  <a:pt x="646071" y="20541"/>
                </a:lnTo>
                <a:lnTo>
                  <a:pt x="600311" y="9273"/>
                </a:lnTo>
                <a:lnTo>
                  <a:pt x="553031" y="2354"/>
                </a:lnTo>
                <a:lnTo>
                  <a:pt x="504444" y="0"/>
                </a:lnTo>
                <a:close/>
              </a:path>
            </a:pathLst>
          </a:custGeom>
          <a:solidFill>
            <a:srgbClr val="F19C13"/>
          </a:solidFill>
        </p:spPr>
        <p:txBody>
          <a:bodyPr wrap="square" lIns="0" tIns="0" rIns="0" bIns="0" rtlCol="0"/>
          <a:lstStyle/>
          <a:p>
            <a:endParaRPr>
              <a:solidFill>
                <a:prstClr val="black"/>
              </a:solidFill>
            </a:endParaRPr>
          </a:p>
        </p:txBody>
      </p:sp>
      <p:sp>
        <p:nvSpPr>
          <p:cNvPr id="22" name="object 22"/>
          <p:cNvSpPr txBox="1"/>
          <p:nvPr/>
        </p:nvSpPr>
        <p:spPr>
          <a:xfrm>
            <a:off x="7966075" y="6286246"/>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03</a:t>
            </a:r>
            <a:endParaRPr sz="2800">
              <a:solidFill>
                <a:prstClr val="black"/>
              </a:solidFill>
              <a:cs typeface="Calibri"/>
            </a:endParaRPr>
          </a:p>
        </p:txBody>
      </p:sp>
      <p:sp>
        <p:nvSpPr>
          <p:cNvPr id="23" name="object 23"/>
          <p:cNvSpPr/>
          <p:nvPr/>
        </p:nvSpPr>
        <p:spPr>
          <a:xfrm>
            <a:off x="6018276" y="3403091"/>
            <a:ext cx="2188845" cy="1565275"/>
          </a:xfrm>
          <a:custGeom>
            <a:avLst/>
            <a:gdLst/>
            <a:ahLst/>
            <a:cxnLst/>
            <a:rect l="l" t="t" r="r" b="b"/>
            <a:pathLst>
              <a:path w="2188845" h="1565275">
                <a:moveTo>
                  <a:pt x="786892" y="0"/>
                </a:moveTo>
                <a:lnTo>
                  <a:pt x="737743" y="24891"/>
                </a:lnTo>
                <a:lnTo>
                  <a:pt x="24637" y="732916"/>
                </a:lnTo>
                <a:lnTo>
                  <a:pt x="384" y="773047"/>
                </a:lnTo>
                <a:lnTo>
                  <a:pt x="0" y="782573"/>
                </a:lnTo>
                <a:lnTo>
                  <a:pt x="384" y="792100"/>
                </a:lnTo>
                <a:lnTo>
                  <a:pt x="24637" y="832230"/>
                </a:lnTo>
                <a:lnTo>
                  <a:pt x="737743" y="1540255"/>
                </a:lnTo>
                <a:lnTo>
                  <a:pt x="777462" y="1564759"/>
                </a:lnTo>
                <a:lnTo>
                  <a:pt x="786892" y="1565147"/>
                </a:lnTo>
                <a:lnTo>
                  <a:pt x="795918" y="1561066"/>
                </a:lnTo>
                <a:lnTo>
                  <a:pt x="803767" y="1551162"/>
                </a:lnTo>
                <a:lnTo>
                  <a:pt x="809305" y="1538948"/>
                </a:lnTo>
                <a:lnTo>
                  <a:pt x="811402" y="1527936"/>
                </a:lnTo>
                <a:lnTo>
                  <a:pt x="811402" y="1329181"/>
                </a:lnTo>
                <a:lnTo>
                  <a:pt x="811595" y="1320041"/>
                </a:lnTo>
                <a:lnTo>
                  <a:pt x="812942" y="1312068"/>
                </a:lnTo>
                <a:lnTo>
                  <a:pt x="816600" y="1306429"/>
                </a:lnTo>
                <a:lnTo>
                  <a:pt x="823722" y="1304289"/>
                </a:lnTo>
                <a:lnTo>
                  <a:pt x="2188464" y="1304289"/>
                </a:lnTo>
                <a:lnTo>
                  <a:pt x="1807337" y="919225"/>
                </a:lnTo>
                <a:lnTo>
                  <a:pt x="1782141" y="889105"/>
                </a:lnTo>
                <a:lnTo>
                  <a:pt x="1762744" y="855519"/>
                </a:lnTo>
                <a:lnTo>
                  <a:pt x="1750276" y="819624"/>
                </a:lnTo>
                <a:lnTo>
                  <a:pt x="1745869" y="782573"/>
                </a:lnTo>
                <a:lnTo>
                  <a:pt x="1750276" y="745523"/>
                </a:lnTo>
                <a:lnTo>
                  <a:pt x="1762744" y="709628"/>
                </a:lnTo>
                <a:lnTo>
                  <a:pt x="1782141" y="676042"/>
                </a:lnTo>
                <a:lnTo>
                  <a:pt x="1807337" y="645921"/>
                </a:lnTo>
                <a:lnTo>
                  <a:pt x="2188464" y="260857"/>
                </a:lnTo>
                <a:lnTo>
                  <a:pt x="823722" y="260857"/>
                </a:lnTo>
                <a:lnTo>
                  <a:pt x="816600" y="258718"/>
                </a:lnTo>
                <a:lnTo>
                  <a:pt x="812942" y="253079"/>
                </a:lnTo>
                <a:lnTo>
                  <a:pt x="811595" y="245106"/>
                </a:lnTo>
                <a:lnTo>
                  <a:pt x="811402" y="235965"/>
                </a:lnTo>
                <a:lnTo>
                  <a:pt x="811402" y="37210"/>
                </a:lnTo>
                <a:lnTo>
                  <a:pt x="809305" y="26199"/>
                </a:lnTo>
                <a:lnTo>
                  <a:pt x="803767" y="13985"/>
                </a:lnTo>
                <a:lnTo>
                  <a:pt x="795918" y="4081"/>
                </a:lnTo>
                <a:lnTo>
                  <a:pt x="786892" y="0"/>
                </a:lnTo>
                <a:close/>
              </a:path>
            </a:pathLst>
          </a:custGeom>
          <a:solidFill>
            <a:srgbClr val="095A82"/>
          </a:solidFill>
        </p:spPr>
        <p:txBody>
          <a:bodyPr wrap="square" lIns="0" tIns="0" rIns="0" bIns="0" rtlCol="0"/>
          <a:lstStyle/>
          <a:p>
            <a:endParaRPr>
              <a:solidFill>
                <a:prstClr val="black"/>
              </a:solidFill>
            </a:endParaRPr>
          </a:p>
        </p:txBody>
      </p:sp>
      <p:sp>
        <p:nvSpPr>
          <p:cNvPr id="24" name="object 24"/>
          <p:cNvSpPr/>
          <p:nvPr/>
        </p:nvSpPr>
        <p:spPr>
          <a:xfrm>
            <a:off x="7481316" y="3497579"/>
            <a:ext cx="1353820" cy="1376680"/>
          </a:xfrm>
          <a:custGeom>
            <a:avLst/>
            <a:gdLst/>
            <a:ahLst/>
            <a:cxnLst/>
            <a:rect l="l" t="t" r="r" b="b"/>
            <a:pathLst>
              <a:path w="1353820" h="1376679">
                <a:moveTo>
                  <a:pt x="676655" y="0"/>
                </a:moveTo>
                <a:lnTo>
                  <a:pt x="628325" y="1727"/>
                </a:lnTo>
                <a:lnTo>
                  <a:pt x="580913" y="6833"/>
                </a:lnTo>
                <a:lnTo>
                  <a:pt x="534533" y="15201"/>
                </a:lnTo>
                <a:lnTo>
                  <a:pt x="489300" y="26713"/>
                </a:lnTo>
                <a:lnTo>
                  <a:pt x="445329" y="41254"/>
                </a:lnTo>
                <a:lnTo>
                  <a:pt x="402734" y="58708"/>
                </a:lnTo>
                <a:lnTo>
                  <a:pt x="361629" y="78956"/>
                </a:lnTo>
                <a:lnTo>
                  <a:pt x="322129" y="101884"/>
                </a:lnTo>
                <a:lnTo>
                  <a:pt x="284348" y="127375"/>
                </a:lnTo>
                <a:lnTo>
                  <a:pt x="248400" y="155312"/>
                </a:lnTo>
                <a:lnTo>
                  <a:pt x="214401" y="185578"/>
                </a:lnTo>
                <a:lnTo>
                  <a:pt x="182464" y="218058"/>
                </a:lnTo>
                <a:lnTo>
                  <a:pt x="152703" y="252634"/>
                </a:lnTo>
                <a:lnTo>
                  <a:pt x="125234" y="289190"/>
                </a:lnTo>
                <a:lnTo>
                  <a:pt x="100171" y="327610"/>
                </a:lnTo>
                <a:lnTo>
                  <a:pt x="77628" y="367778"/>
                </a:lnTo>
                <a:lnTo>
                  <a:pt x="57719" y="409576"/>
                </a:lnTo>
                <a:lnTo>
                  <a:pt x="40559" y="452888"/>
                </a:lnTo>
                <a:lnTo>
                  <a:pt x="26263" y="497598"/>
                </a:lnTo>
                <a:lnTo>
                  <a:pt x="14944" y="543589"/>
                </a:lnTo>
                <a:lnTo>
                  <a:pt x="6718" y="590745"/>
                </a:lnTo>
                <a:lnTo>
                  <a:pt x="1698" y="638949"/>
                </a:lnTo>
                <a:lnTo>
                  <a:pt x="0" y="688086"/>
                </a:lnTo>
                <a:lnTo>
                  <a:pt x="1698" y="737222"/>
                </a:lnTo>
                <a:lnTo>
                  <a:pt x="6718" y="785426"/>
                </a:lnTo>
                <a:lnTo>
                  <a:pt x="14944" y="832582"/>
                </a:lnTo>
                <a:lnTo>
                  <a:pt x="26263" y="878573"/>
                </a:lnTo>
                <a:lnTo>
                  <a:pt x="40559" y="923283"/>
                </a:lnTo>
                <a:lnTo>
                  <a:pt x="57719" y="966595"/>
                </a:lnTo>
                <a:lnTo>
                  <a:pt x="77628" y="1008393"/>
                </a:lnTo>
                <a:lnTo>
                  <a:pt x="100171" y="1048561"/>
                </a:lnTo>
                <a:lnTo>
                  <a:pt x="125234" y="1086981"/>
                </a:lnTo>
                <a:lnTo>
                  <a:pt x="152703" y="1123537"/>
                </a:lnTo>
                <a:lnTo>
                  <a:pt x="182464" y="1158113"/>
                </a:lnTo>
                <a:lnTo>
                  <a:pt x="214401" y="1190593"/>
                </a:lnTo>
                <a:lnTo>
                  <a:pt x="248400" y="1220859"/>
                </a:lnTo>
                <a:lnTo>
                  <a:pt x="284348" y="1248796"/>
                </a:lnTo>
                <a:lnTo>
                  <a:pt x="322129" y="1274287"/>
                </a:lnTo>
                <a:lnTo>
                  <a:pt x="361629" y="1297215"/>
                </a:lnTo>
                <a:lnTo>
                  <a:pt x="402734" y="1317463"/>
                </a:lnTo>
                <a:lnTo>
                  <a:pt x="445329" y="1334917"/>
                </a:lnTo>
                <a:lnTo>
                  <a:pt x="489300" y="1349458"/>
                </a:lnTo>
                <a:lnTo>
                  <a:pt x="534533" y="1360970"/>
                </a:lnTo>
                <a:lnTo>
                  <a:pt x="580913" y="1369338"/>
                </a:lnTo>
                <a:lnTo>
                  <a:pt x="628325" y="1374444"/>
                </a:lnTo>
                <a:lnTo>
                  <a:pt x="676655" y="1376172"/>
                </a:lnTo>
                <a:lnTo>
                  <a:pt x="724986" y="1374444"/>
                </a:lnTo>
                <a:lnTo>
                  <a:pt x="772398" y="1369338"/>
                </a:lnTo>
                <a:lnTo>
                  <a:pt x="818778" y="1360970"/>
                </a:lnTo>
                <a:lnTo>
                  <a:pt x="864011" y="1349458"/>
                </a:lnTo>
                <a:lnTo>
                  <a:pt x="907982" y="1334917"/>
                </a:lnTo>
                <a:lnTo>
                  <a:pt x="950577" y="1317463"/>
                </a:lnTo>
                <a:lnTo>
                  <a:pt x="991682" y="1297215"/>
                </a:lnTo>
                <a:lnTo>
                  <a:pt x="1031182" y="1274287"/>
                </a:lnTo>
                <a:lnTo>
                  <a:pt x="1068963" y="1248796"/>
                </a:lnTo>
                <a:lnTo>
                  <a:pt x="1104911" y="1220859"/>
                </a:lnTo>
                <a:lnTo>
                  <a:pt x="1138910" y="1190593"/>
                </a:lnTo>
                <a:lnTo>
                  <a:pt x="1170847" y="1158113"/>
                </a:lnTo>
                <a:lnTo>
                  <a:pt x="1200608" y="1123537"/>
                </a:lnTo>
                <a:lnTo>
                  <a:pt x="1228077" y="1086981"/>
                </a:lnTo>
                <a:lnTo>
                  <a:pt x="1253140" y="1048561"/>
                </a:lnTo>
                <a:lnTo>
                  <a:pt x="1275683" y="1008393"/>
                </a:lnTo>
                <a:lnTo>
                  <a:pt x="1295592" y="966595"/>
                </a:lnTo>
                <a:lnTo>
                  <a:pt x="1312752" y="923283"/>
                </a:lnTo>
                <a:lnTo>
                  <a:pt x="1327048" y="878573"/>
                </a:lnTo>
                <a:lnTo>
                  <a:pt x="1338367" y="832582"/>
                </a:lnTo>
                <a:lnTo>
                  <a:pt x="1346593" y="785426"/>
                </a:lnTo>
                <a:lnTo>
                  <a:pt x="1351613" y="737222"/>
                </a:lnTo>
                <a:lnTo>
                  <a:pt x="1353311" y="688086"/>
                </a:lnTo>
                <a:lnTo>
                  <a:pt x="1351613" y="638949"/>
                </a:lnTo>
                <a:lnTo>
                  <a:pt x="1346593" y="590745"/>
                </a:lnTo>
                <a:lnTo>
                  <a:pt x="1338367" y="543589"/>
                </a:lnTo>
                <a:lnTo>
                  <a:pt x="1327048" y="497598"/>
                </a:lnTo>
                <a:lnTo>
                  <a:pt x="1312752" y="452888"/>
                </a:lnTo>
                <a:lnTo>
                  <a:pt x="1295592" y="409576"/>
                </a:lnTo>
                <a:lnTo>
                  <a:pt x="1275683" y="367778"/>
                </a:lnTo>
                <a:lnTo>
                  <a:pt x="1253140" y="327610"/>
                </a:lnTo>
                <a:lnTo>
                  <a:pt x="1228077" y="289190"/>
                </a:lnTo>
                <a:lnTo>
                  <a:pt x="1200608" y="252634"/>
                </a:lnTo>
                <a:lnTo>
                  <a:pt x="1170847" y="218058"/>
                </a:lnTo>
                <a:lnTo>
                  <a:pt x="1138910" y="185578"/>
                </a:lnTo>
                <a:lnTo>
                  <a:pt x="1104911" y="155312"/>
                </a:lnTo>
                <a:lnTo>
                  <a:pt x="1068963" y="127375"/>
                </a:lnTo>
                <a:lnTo>
                  <a:pt x="1031182" y="101884"/>
                </a:lnTo>
                <a:lnTo>
                  <a:pt x="991682" y="78956"/>
                </a:lnTo>
                <a:lnTo>
                  <a:pt x="950577" y="58708"/>
                </a:lnTo>
                <a:lnTo>
                  <a:pt x="907982" y="41254"/>
                </a:lnTo>
                <a:lnTo>
                  <a:pt x="864011" y="26713"/>
                </a:lnTo>
                <a:lnTo>
                  <a:pt x="818778" y="15201"/>
                </a:lnTo>
                <a:lnTo>
                  <a:pt x="772398" y="6833"/>
                </a:lnTo>
                <a:lnTo>
                  <a:pt x="724986" y="1727"/>
                </a:lnTo>
                <a:lnTo>
                  <a:pt x="676655" y="0"/>
                </a:lnTo>
                <a:close/>
              </a:path>
            </a:pathLst>
          </a:custGeom>
          <a:solidFill>
            <a:srgbClr val="074361"/>
          </a:solidFill>
        </p:spPr>
        <p:txBody>
          <a:bodyPr wrap="square" lIns="0" tIns="0" rIns="0" bIns="0" rtlCol="0"/>
          <a:lstStyle/>
          <a:p>
            <a:endParaRPr>
              <a:solidFill>
                <a:prstClr val="black"/>
              </a:solidFill>
            </a:endParaRPr>
          </a:p>
        </p:txBody>
      </p:sp>
      <p:sp>
        <p:nvSpPr>
          <p:cNvPr id="25" name="object 25"/>
          <p:cNvSpPr/>
          <p:nvPr/>
        </p:nvSpPr>
        <p:spPr>
          <a:xfrm>
            <a:off x="7555992" y="3584447"/>
            <a:ext cx="1205865" cy="1202690"/>
          </a:xfrm>
          <a:custGeom>
            <a:avLst/>
            <a:gdLst/>
            <a:ahLst/>
            <a:cxnLst/>
            <a:rect l="l" t="t" r="r" b="b"/>
            <a:pathLst>
              <a:path w="1205865" h="1202689">
                <a:moveTo>
                  <a:pt x="602741" y="0"/>
                </a:moveTo>
                <a:lnTo>
                  <a:pt x="555640" y="1808"/>
                </a:lnTo>
                <a:lnTo>
                  <a:pt x="509529" y="7144"/>
                </a:lnTo>
                <a:lnTo>
                  <a:pt x="464544" y="15875"/>
                </a:lnTo>
                <a:lnTo>
                  <a:pt x="420818" y="27866"/>
                </a:lnTo>
                <a:lnTo>
                  <a:pt x="378485" y="42985"/>
                </a:lnTo>
                <a:lnTo>
                  <a:pt x="337679" y="61097"/>
                </a:lnTo>
                <a:lnTo>
                  <a:pt x="298534" y="82070"/>
                </a:lnTo>
                <a:lnTo>
                  <a:pt x="261185" y="105769"/>
                </a:lnTo>
                <a:lnTo>
                  <a:pt x="225765" y="132061"/>
                </a:lnTo>
                <a:lnTo>
                  <a:pt x="192408" y="160813"/>
                </a:lnTo>
                <a:lnTo>
                  <a:pt x="161249" y="191890"/>
                </a:lnTo>
                <a:lnTo>
                  <a:pt x="132421" y="225161"/>
                </a:lnTo>
                <a:lnTo>
                  <a:pt x="106058" y="260490"/>
                </a:lnTo>
                <a:lnTo>
                  <a:pt x="82296" y="297744"/>
                </a:lnTo>
                <a:lnTo>
                  <a:pt x="61266" y="336790"/>
                </a:lnTo>
                <a:lnTo>
                  <a:pt x="43104" y="377495"/>
                </a:lnTo>
                <a:lnTo>
                  <a:pt x="27944" y="419724"/>
                </a:lnTo>
                <a:lnTo>
                  <a:pt x="15919" y="463344"/>
                </a:lnTo>
                <a:lnTo>
                  <a:pt x="7164" y="508222"/>
                </a:lnTo>
                <a:lnTo>
                  <a:pt x="1813" y="554225"/>
                </a:lnTo>
                <a:lnTo>
                  <a:pt x="0" y="601217"/>
                </a:lnTo>
                <a:lnTo>
                  <a:pt x="1813" y="648210"/>
                </a:lnTo>
                <a:lnTo>
                  <a:pt x="7164" y="694213"/>
                </a:lnTo>
                <a:lnTo>
                  <a:pt x="15919" y="739091"/>
                </a:lnTo>
                <a:lnTo>
                  <a:pt x="27944" y="782711"/>
                </a:lnTo>
                <a:lnTo>
                  <a:pt x="43104" y="824940"/>
                </a:lnTo>
                <a:lnTo>
                  <a:pt x="61266" y="865645"/>
                </a:lnTo>
                <a:lnTo>
                  <a:pt x="82295" y="904691"/>
                </a:lnTo>
                <a:lnTo>
                  <a:pt x="106058" y="941945"/>
                </a:lnTo>
                <a:lnTo>
                  <a:pt x="132421" y="977274"/>
                </a:lnTo>
                <a:lnTo>
                  <a:pt x="161249" y="1010545"/>
                </a:lnTo>
                <a:lnTo>
                  <a:pt x="192408" y="1041622"/>
                </a:lnTo>
                <a:lnTo>
                  <a:pt x="225765" y="1070374"/>
                </a:lnTo>
                <a:lnTo>
                  <a:pt x="261185" y="1096666"/>
                </a:lnTo>
                <a:lnTo>
                  <a:pt x="298534" y="1120365"/>
                </a:lnTo>
                <a:lnTo>
                  <a:pt x="337679" y="1141338"/>
                </a:lnTo>
                <a:lnTo>
                  <a:pt x="378485" y="1159450"/>
                </a:lnTo>
                <a:lnTo>
                  <a:pt x="420818" y="1174569"/>
                </a:lnTo>
                <a:lnTo>
                  <a:pt x="464544" y="1186560"/>
                </a:lnTo>
                <a:lnTo>
                  <a:pt x="509529" y="1195291"/>
                </a:lnTo>
                <a:lnTo>
                  <a:pt x="555640" y="1200627"/>
                </a:lnTo>
                <a:lnTo>
                  <a:pt x="602741" y="1202436"/>
                </a:lnTo>
                <a:lnTo>
                  <a:pt x="649843" y="1200627"/>
                </a:lnTo>
                <a:lnTo>
                  <a:pt x="695954" y="1195291"/>
                </a:lnTo>
                <a:lnTo>
                  <a:pt x="740939" y="1186560"/>
                </a:lnTo>
                <a:lnTo>
                  <a:pt x="784665" y="1174569"/>
                </a:lnTo>
                <a:lnTo>
                  <a:pt x="826998" y="1159450"/>
                </a:lnTo>
                <a:lnTo>
                  <a:pt x="867804" y="1141338"/>
                </a:lnTo>
                <a:lnTo>
                  <a:pt x="906949" y="1120365"/>
                </a:lnTo>
                <a:lnTo>
                  <a:pt x="944298" y="1096666"/>
                </a:lnTo>
                <a:lnTo>
                  <a:pt x="979718" y="1070374"/>
                </a:lnTo>
                <a:lnTo>
                  <a:pt x="1013075" y="1041622"/>
                </a:lnTo>
                <a:lnTo>
                  <a:pt x="1044234" y="1010545"/>
                </a:lnTo>
                <a:lnTo>
                  <a:pt x="1073062" y="977274"/>
                </a:lnTo>
                <a:lnTo>
                  <a:pt x="1099425" y="941945"/>
                </a:lnTo>
                <a:lnTo>
                  <a:pt x="1123187" y="904691"/>
                </a:lnTo>
                <a:lnTo>
                  <a:pt x="1144217" y="865645"/>
                </a:lnTo>
                <a:lnTo>
                  <a:pt x="1162379" y="824940"/>
                </a:lnTo>
                <a:lnTo>
                  <a:pt x="1177539" y="782711"/>
                </a:lnTo>
                <a:lnTo>
                  <a:pt x="1189564" y="739091"/>
                </a:lnTo>
                <a:lnTo>
                  <a:pt x="1198319" y="694213"/>
                </a:lnTo>
                <a:lnTo>
                  <a:pt x="1203670" y="648210"/>
                </a:lnTo>
                <a:lnTo>
                  <a:pt x="1205483" y="601217"/>
                </a:lnTo>
                <a:lnTo>
                  <a:pt x="1203670" y="554225"/>
                </a:lnTo>
                <a:lnTo>
                  <a:pt x="1198319" y="508222"/>
                </a:lnTo>
                <a:lnTo>
                  <a:pt x="1189564" y="463344"/>
                </a:lnTo>
                <a:lnTo>
                  <a:pt x="1177539" y="419724"/>
                </a:lnTo>
                <a:lnTo>
                  <a:pt x="1162379" y="377495"/>
                </a:lnTo>
                <a:lnTo>
                  <a:pt x="1144217" y="336790"/>
                </a:lnTo>
                <a:lnTo>
                  <a:pt x="1123188" y="297744"/>
                </a:lnTo>
                <a:lnTo>
                  <a:pt x="1099425" y="260490"/>
                </a:lnTo>
                <a:lnTo>
                  <a:pt x="1073062" y="225161"/>
                </a:lnTo>
                <a:lnTo>
                  <a:pt x="1044234" y="191890"/>
                </a:lnTo>
                <a:lnTo>
                  <a:pt x="1013075" y="160813"/>
                </a:lnTo>
                <a:lnTo>
                  <a:pt x="979718" y="132061"/>
                </a:lnTo>
                <a:lnTo>
                  <a:pt x="944298" y="105769"/>
                </a:lnTo>
                <a:lnTo>
                  <a:pt x="906949" y="82070"/>
                </a:lnTo>
                <a:lnTo>
                  <a:pt x="867804" y="61097"/>
                </a:lnTo>
                <a:lnTo>
                  <a:pt x="826998" y="42985"/>
                </a:lnTo>
                <a:lnTo>
                  <a:pt x="784665" y="27866"/>
                </a:lnTo>
                <a:lnTo>
                  <a:pt x="740939" y="15875"/>
                </a:lnTo>
                <a:lnTo>
                  <a:pt x="695954" y="7144"/>
                </a:lnTo>
                <a:lnTo>
                  <a:pt x="649843" y="1808"/>
                </a:lnTo>
                <a:lnTo>
                  <a:pt x="602741" y="0"/>
                </a:lnTo>
                <a:close/>
              </a:path>
            </a:pathLst>
          </a:custGeom>
          <a:solidFill>
            <a:srgbClr val="868686"/>
          </a:solidFill>
        </p:spPr>
        <p:txBody>
          <a:bodyPr wrap="square" lIns="0" tIns="0" rIns="0" bIns="0" rtlCol="0"/>
          <a:lstStyle/>
          <a:p>
            <a:endParaRPr>
              <a:solidFill>
                <a:prstClr val="black"/>
              </a:solidFill>
            </a:endParaRPr>
          </a:p>
        </p:txBody>
      </p:sp>
      <p:sp>
        <p:nvSpPr>
          <p:cNvPr id="26" name="object 26"/>
          <p:cNvSpPr/>
          <p:nvPr/>
        </p:nvSpPr>
        <p:spPr>
          <a:xfrm>
            <a:off x="7653528" y="3671315"/>
            <a:ext cx="1009015" cy="1028700"/>
          </a:xfrm>
          <a:custGeom>
            <a:avLst/>
            <a:gdLst/>
            <a:ahLst/>
            <a:cxnLst/>
            <a:rect l="l" t="t" r="r" b="b"/>
            <a:pathLst>
              <a:path w="1009015" h="1028700">
                <a:moveTo>
                  <a:pt x="504444" y="0"/>
                </a:moveTo>
                <a:lnTo>
                  <a:pt x="455856" y="2354"/>
                </a:lnTo>
                <a:lnTo>
                  <a:pt x="408576" y="9273"/>
                </a:lnTo>
                <a:lnTo>
                  <a:pt x="362816" y="20541"/>
                </a:lnTo>
                <a:lnTo>
                  <a:pt x="318786" y="35944"/>
                </a:lnTo>
                <a:lnTo>
                  <a:pt x="276698" y="55265"/>
                </a:lnTo>
                <a:lnTo>
                  <a:pt x="236763" y="78289"/>
                </a:lnTo>
                <a:lnTo>
                  <a:pt x="199193" y="104801"/>
                </a:lnTo>
                <a:lnTo>
                  <a:pt x="164198" y="134585"/>
                </a:lnTo>
                <a:lnTo>
                  <a:pt x="131990" y="167427"/>
                </a:lnTo>
                <a:lnTo>
                  <a:pt x="102780" y="203109"/>
                </a:lnTo>
                <a:lnTo>
                  <a:pt x="76779" y="241417"/>
                </a:lnTo>
                <a:lnTo>
                  <a:pt x="54199" y="282136"/>
                </a:lnTo>
                <a:lnTo>
                  <a:pt x="35250" y="325051"/>
                </a:lnTo>
                <a:lnTo>
                  <a:pt x="20145" y="369944"/>
                </a:lnTo>
                <a:lnTo>
                  <a:pt x="9094" y="416602"/>
                </a:lnTo>
                <a:lnTo>
                  <a:pt x="2308" y="464809"/>
                </a:lnTo>
                <a:lnTo>
                  <a:pt x="0" y="514349"/>
                </a:lnTo>
                <a:lnTo>
                  <a:pt x="2308" y="563890"/>
                </a:lnTo>
                <a:lnTo>
                  <a:pt x="9094" y="612097"/>
                </a:lnTo>
                <a:lnTo>
                  <a:pt x="20145" y="658755"/>
                </a:lnTo>
                <a:lnTo>
                  <a:pt x="35250" y="703648"/>
                </a:lnTo>
                <a:lnTo>
                  <a:pt x="54199" y="746563"/>
                </a:lnTo>
                <a:lnTo>
                  <a:pt x="76779" y="787282"/>
                </a:lnTo>
                <a:lnTo>
                  <a:pt x="102780" y="825590"/>
                </a:lnTo>
                <a:lnTo>
                  <a:pt x="131990" y="861272"/>
                </a:lnTo>
                <a:lnTo>
                  <a:pt x="164198" y="894114"/>
                </a:lnTo>
                <a:lnTo>
                  <a:pt x="199193" y="923898"/>
                </a:lnTo>
                <a:lnTo>
                  <a:pt x="236763" y="950410"/>
                </a:lnTo>
                <a:lnTo>
                  <a:pt x="276698" y="973434"/>
                </a:lnTo>
                <a:lnTo>
                  <a:pt x="318786" y="992755"/>
                </a:lnTo>
                <a:lnTo>
                  <a:pt x="362816" y="1008158"/>
                </a:lnTo>
                <a:lnTo>
                  <a:pt x="408576" y="1019426"/>
                </a:lnTo>
                <a:lnTo>
                  <a:pt x="455856" y="1026345"/>
                </a:lnTo>
                <a:lnTo>
                  <a:pt x="504444" y="1028699"/>
                </a:lnTo>
                <a:lnTo>
                  <a:pt x="553031" y="1026345"/>
                </a:lnTo>
                <a:lnTo>
                  <a:pt x="600311" y="1019426"/>
                </a:lnTo>
                <a:lnTo>
                  <a:pt x="646071" y="1008158"/>
                </a:lnTo>
                <a:lnTo>
                  <a:pt x="690101" y="992755"/>
                </a:lnTo>
                <a:lnTo>
                  <a:pt x="732189" y="973434"/>
                </a:lnTo>
                <a:lnTo>
                  <a:pt x="772124" y="950410"/>
                </a:lnTo>
                <a:lnTo>
                  <a:pt x="809694" y="923898"/>
                </a:lnTo>
                <a:lnTo>
                  <a:pt x="844689" y="894114"/>
                </a:lnTo>
                <a:lnTo>
                  <a:pt x="876897" y="861272"/>
                </a:lnTo>
                <a:lnTo>
                  <a:pt x="906107" y="825590"/>
                </a:lnTo>
                <a:lnTo>
                  <a:pt x="932108" y="787282"/>
                </a:lnTo>
                <a:lnTo>
                  <a:pt x="954688" y="746563"/>
                </a:lnTo>
                <a:lnTo>
                  <a:pt x="973637" y="703648"/>
                </a:lnTo>
                <a:lnTo>
                  <a:pt x="988742" y="658755"/>
                </a:lnTo>
                <a:lnTo>
                  <a:pt x="999793" y="612097"/>
                </a:lnTo>
                <a:lnTo>
                  <a:pt x="1006579" y="563890"/>
                </a:lnTo>
                <a:lnTo>
                  <a:pt x="1008888" y="514349"/>
                </a:lnTo>
                <a:lnTo>
                  <a:pt x="1006579" y="464809"/>
                </a:lnTo>
                <a:lnTo>
                  <a:pt x="999793" y="416602"/>
                </a:lnTo>
                <a:lnTo>
                  <a:pt x="988742" y="369944"/>
                </a:lnTo>
                <a:lnTo>
                  <a:pt x="973637" y="325051"/>
                </a:lnTo>
                <a:lnTo>
                  <a:pt x="954688" y="282136"/>
                </a:lnTo>
                <a:lnTo>
                  <a:pt x="932108" y="241417"/>
                </a:lnTo>
                <a:lnTo>
                  <a:pt x="906107" y="203109"/>
                </a:lnTo>
                <a:lnTo>
                  <a:pt x="876897" y="167427"/>
                </a:lnTo>
                <a:lnTo>
                  <a:pt x="844689" y="134585"/>
                </a:lnTo>
                <a:lnTo>
                  <a:pt x="809694" y="104801"/>
                </a:lnTo>
                <a:lnTo>
                  <a:pt x="772124" y="78289"/>
                </a:lnTo>
                <a:lnTo>
                  <a:pt x="732189" y="55265"/>
                </a:lnTo>
                <a:lnTo>
                  <a:pt x="690101" y="35944"/>
                </a:lnTo>
                <a:lnTo>
                  <a:pt x="646071" y="20541"/>
                </a:lnTo>
                <a:lnTo>
                  <a:pt x="600311" y="9273"/>
                </a:lnTo>
                <a:lnTo>
                  <a:pt x="553031" y="2354"/>
                </a:lnTo>
                <a:lnTo>
                  <a:pt x="504444" y="0"/>
                </a:lnTo>
                <a:close/>
              </a:path>
            </a:pathLst>
          </a:custGeom>
          <a:solidFill>
            <a:srgbClr val="095A82"/>
          </a:solidFill>
        </p:spPr>
        <p:txBody>
          <a:bodyPr wrap="square" lIns="0" tIns="0" rIns="0" bIns="0" rtlCol="0"/>
          <a:lstStyle/>
          <a:p>
            <a:endParaRPr>
              <a:solidFill>
                <a:prstClr val="black"/>
              </a:solidFill>
            </a:endParaRPr>
          </a:p>
        </p:txBody>
      </p:sp>
      <p:sp>
        <p:nvSpPr>
          <p:cNvPr id="27" name="object 27"/>
          <p:cNvSpPr txBox="1"/>
          <p:nvPr/>
        </p:nvSpPr>
        <p:spPr>
          <a:xfrm>
            <a:off x="7966075" y="3925570"/>
            <a:ext cx="385445" cy="452120"/>
          </a:xfrm>
          <a:prstGeom prst="rect">
            <a:avLst/>
          </a:prstGeom>
        </p:spPr>
        <p:txBody>
          <a:bodyPr vert="horz" wrap="square" lIns="0" tIns="12065" rIns="0" bIns="0" rtlCol="0">
            <a:spAutoFit/>
          </a:bodyPr>
          <a:lstStyle/>
          <a:p>
            <a:pPr marL="12700">
              <a:spcBef>
                <a:spcPts val="95"/>
              </a:spcBef>
            </a:pPr>
            <a:r>
              <a:rPr sz="2800" b="1" spc="-10" dirty="0">
                <a:solidFill>
                  <a:srgbClr val="FFFFFF"/>
                </a:solidFill>
                <a:cs typeface="Calibri"/>
              </a:rPr>
              <a:t>01</a:t>
            </a:r>
            <a:endParaRPr sz="2800">
              <a:solidFill>
                <a:prstClr val="black"/>
              </a:solidFill>
              <a:cs typeface="Calibri"/>
            </a:endParaRPr>
          </a:p>
        </p:txBody>
      </p:sp>
      <p:sp>
        <p:nvSpPr>
          <p:cNvPr id="28" name="object 28"/>
          <p:cNvSpPr txBox="1"/>
          <p:nvPr/>
        </p:nvSpPr>
        <p:spPr>
          <a:xfrm>
            <a:off x="795934" y="3278785"/>
            <a:ext cx="5207000" cy="3844925"/>
          </a:xfrm>
          <a:prstGeom prst="rect">
            <a:avLst/>
          </a:prstGeom>
        </p:spPr>
        <p:txBody>
          <a:bodyPr vert="horz" wrap="square" lIns="0" tIns="97790" rIns="0" bIns="0" rtlCol="0">
            <a:spAutoFit/>
          </a:bodyPr>
          <a:lstStyle/>
          <a:p>
            <a:pPr marR="6350" algn="r">
              <a:spcBef>
                <a:spcPts val="770"/>
              </a:spcBef>
            </a:pPr>
            <a:r>
              <a:rPr sz="2800" b="1" spc="-10" dirty="0">
                <a:solidFill>
                  <a:srgbClr val="095A82"/>
                </a:solidFill>
                <a:cs typeface="Calibri"/>
              </a:rPr>
              <a:t>MD5</a:t>
            </a:r>
            <a:endParaRPr sz="2800" dirty="0">
              <a:solidFill>
                <a:prstClr val="black"/>
              </a:solidFill>
              <a:cs typeface="Calibri"/>
            </a:endParaRPr>
          </a:p>
          <a:p>
            <a:pPr marL="266700" marR="5080" indent="40640" algn="r">
              <a:spcBef>
                <a:spcPts val="675"/>
              </a:spcBef>
            </a:pPr>
            <a:r>
              <a:rPr sz="2800" spc="-15" dirty="0">
                <a:solidFill>
                  <a:srgbClr val="5F5F5F"/>
                </a:solidFill>
                <a:cs typeface="Calibri"/>
              </a:rPr>
              <a:t>Produces </a:t>
            </a:r>
            <a:r>
              <a:rPr sz="2800" spc="-5" dirty="0">
                <a:solidFill>
                  <a:srgbClr val="5F5F5F"/>
                </a:solidFill>
                <a:cs typeface="Calibri"/>
              </a:rPr>
              <a:t>a 128-bit</a:t>
            </a:r>
            <a:r>
              <a:rPr sz="2800" spc="70" dirty="0">
                <a:solidFill>
                  <a:srgbClr val="5F5F5F"/>
                </a:solidFill>
                <a:cs typeface="Calibri"/>
              </a:rPr>
              <a:t> </a:t>
            </a:r>
            <a:r>
              <a:rPr sz="2800" spc="-10" dirty="0">
                <a:solidFill>
                  <a:srgbClr val="5F5F5F"/>
                </a:solidFill>
                <a:cs typeface="Calibri"/>
              </a:rPr>
              <a:t>Hash,</a:t>
            </a:r>
            <a:r>
              <a:rPr sz="2800" spc="15" dirty="0">
                <a:solidFill>
                  <a:srgbClr val="5F5F5F"/>
                </a:solidFill>
                <a:cs typeface="Calibri"/>
              </a:rPr>
              <a:t> </a:t>
            </a:r>
            <a:r>
              <a:rPr sz="2800" spc="-10" dirty="0">
                <a:solidFill>
                  <a:srgbClr val="5F5F5F"/>
                </a:solidFill>
                <a:cs typeface="Calibri"/>
              </a:rPr>
              <a:t>Collision  </a:t>
            </a:r>
            <a:r>
              <a:rPr sz="2800" spc="-15" dirty="0">
                <a:solidFill>
                  <a:srgbClr val="5F5F5F"/>
                </a:solidFill>
                <a:cs typeface="Calibri"/>
              </a:rPr>
              <a:t>resistance was </a:t>
            </a:r>
            <a:r>
              <a:rPr sz="2800" spc="-30" dirty="0">
                <a:solidFill>
                  <a:srgbClr val="5F5F5F"/>
                </a:solidFill>
                <a:cs typeface="Calibri"/>
              </a:rPr>
              <a:t>broken </a:t>
            </a:r>
            <a:r>
              <a:rPr sz="2800" spc="-10" dirty="0">
                <a:solidFill>
                  <a:srgbClr val="5F5F5F"/>
                </a:solidFill>
                <a:cs typeface="Calibri"/>
              </a:rPr>
              <a:t>after</a:t>
            </a:r>
            <a:r>
              <a:rPr sz="2800" spc="40" dirty="0">
                <a:solidFill>
                  <a:srgbClr val="5F5F5F"/>
                </a:solidFill>
                <a:cs typeface="Calibri"/>
              </a:rPr>
              <a:t> </a:t>
            </a:r>
            <a:r>
              <a:rPr sz="2800" spc="-10" dirty="0">
                <a:solidFill>
                  <a:srgbClr val="5F5F5F"/>
                </a:solidFill>
                <a:cs typeface="Calibri"/>
              </a:rPr>
              <a:t>~2^21</a:t>
            </a:r>
            <a:endParaRPr sz="2800" dirty="0">
              <a:solidFill>
                <a:prstClr val="black"/>
              </a:solidFill>
              <a:cs typeface="Calibri"/>
            </a:endParaRPr>
          </a:p>
          <a:p>
            <a:pPr marR="5080" algn="r"/>
            <a:r>
              <a:rPr sz="2800" spc="-10" dirty="0">
                <a:solidFill>
                  <a:srgbClr val="5F5F5F"/>
                </a:solidFill>
                <a:cs typeface="Calibri"/>
              </a:rPr>
              <a:t>has</a:t>
            </a:r>
            <a:r>
              <a:rPr sz="2800" spc="-15" dirty="0">
                <a:solidFill>
                  <a:srgbClr val="5F5F5F"/>
                </a:solidFill>
                <a:cs typeface="Calibri"/>
              </a:rPr>
              <a:t>h</a:t>
            </a:r>
            <a:r>
              <a:rPr sz="2800" spc="-5" dirty="0">
                <a:solidFill>
                  <a:srgbClr val="5F5F5F"/>
                </a:solidFill>
                <a:cs typeface="Calibri"/>
              </a:rPr>
              <a:t>es</a:t>
            </a:r>
            <a:endParaRPr sz="2800" dirty="0">
              <a:solidFill>
                <a:prstClr val="black"/>
              </a:solidFill>
              <a:cs typeface="Calibri"/>
            </a:endParaRPr>
          </a:p>
          <a:p>
            <a:pPr marR="5715" algn="r">
              <a:spcBef>
                <a:spcPts val="675"/>
              </a:spcBef>
            </a:pPr>
            <a:r>
              <a:rPr sz="2800" spc="-5" dirty="0">
                <a:solidFill>
                  <a:srgbClr val="AEAEAE"/>
                </a:solidFill>
                <a:cs typeface="Calibri"/>
              </a:rPr>
              <a:t>.</a:t>
            </a:r>
            <a:endParaRPr sz="2800" dirty="0">
              <a:solidFill>
                <a:prstClr val="black"/>
              </a:solidFill>
              <a:cs typeface="Calibri"/>
            </a:endParaRPr>
          </a:p>
          <a:p>
            <a:pPr marR="5080" algn="r">
              <a:spcBef>
                <a:spcPts val="500"/>
              </a:spcBef>
            </a:pPr>
            <a:r>
              <a:rPr sz="2800" b="1" spc="-5" dirty="0">
                <a:solidFill>
                  <a:srgbClr val="F19C13"/>
                </a:solidFill>
                <a:cs typeface="Calibri"/>
              </a:rPr>
              <a:t>SHA1</a:t>
            </a:r>
            <a:endParaRPr sz="2800" dirty="0">
              <a:solidFill>
                <a:prstClr val="black"/>
              </a:solidFill>
              <a:cs typeface="Calibri"/>
            </a:endParaRPr>
          </a:p>
          <a:p>
            <a:pPr marL="12700" marR="6985" indent="328930" algn="r">
              <a:spcBef>
                <a:spcPts val="675"/>
              </a:spcBef>
            </a:pPr>
            <a:r>
              <a:rPr sz="2800" spc="-15" dirty="0">
                <a:solidFill>
                  <a:srgbClr val="5F5F5F"/>
                </a:solidFill>
                <a:cs typeface="Calibri"/>
              </a:rPr>
              <a:t>Produces </a:t>
            </a:r>
            <a:r>
              <a:rPr sz="2800" spc="-5" dirty="0">
                <a:solidFill>
                  <a:srgbClr val="5F5F5F"/>
                </a:solidFill>
                <a:cs typeface="Calibri"/>
              </a:rPr>
              <a:t>a 160-bit</a:t>
            </a:r>
            <a:r>
              <a:rPr sz="2800" spc="70" dirty="0">
                <a:solidFill>
                  <a:srgbClr val="5F5F5F"/>
                </a:solidFill>
                <a:cs typeface="Calibri"/>
              </a:rPr>
              <a:t> </a:t>
            </a:r>
            <a:r>
              <a:rPr sz="2800" spc="-10" dirty="0">
                <a:solidFill>
                  <a:srgbClr val="5F5F5F"/>
                </a:solidFill>
                <a:cs typeface="Calibri"/>
              </a:rPr>
              <a:t>hash.</a:t>
            </a:r>
            <a:r>
              <a:rPr sz="2800" spc="20" dirty="0">
                <a:solidFill>
                  <a:srgbClr val="5F5F5F"/>
                </a:solidFill>
                <a:cs typeface="Calibri"/>
              </a:rPr>
              <a:t> </a:t>
            </a:r>
            <a:r>
              <a:rPr sz="2800" spc="-10" dirty="0">
                <a:solidFill>
                  <a:srgbClr val="5F5F5F"/>
                </a:solidFill>
                <a:cs typeface="Calibri"/>
              </a:rPr>
              <a:t>Collision  </a:t>
            </a:r>
            <a:r>
              <a:rPr sz="2800" spc="-15" dirty="0">
                <a:solidFill>
                  <a:srgbClr val="5F5F5F"/>
                </a:solidFill>
                <a:cs typeface="Calibri"/>
              </a:rPr>
              <a:t>resistance </a:t>
            </a:r>
            <a:r>
              <a:rPr sz="2800" spc="-35" dirty="0">
                <a:solidFill>
                  <a:srgbClr val="5F5F5F"/>
                </a:solidFill>
                <a:cs typeface="Calibri"/>
              </a:rPr>
              <a:t>broke </a:t>
            </a:r>
            <a:r>
              <a:rPr sz="2800" spc="-10" dirty="0">
                <a:solidFill>
                  <a:srgbClr val="5F5F5F"/>
                </a:solidFill>
                <a:cs typeface="Calibri"/>
              </a:rPr>
              <a:t>after ~2^61</a:t>
            </a:r>
            <a:r>
              <a:rPr sz="2800" spc="70" dirty="0">
                <a:solidFill>
                  <a:srgbClr val="5F5F5F"/>
                </a:solidFill>
                <a:cs typeface="Calibri"/>
              </a:rPr>
              <a:t> </a:t>
            </a:r>
            <a:r>
              <a:rPr sz="2800" spc="-10" dirty="0">
                <a:solidFill>
                  <a:srgbClr val="5F5F5F"/>
                </a:solidFill>
                <a:cs typeface="Calibri"/>
              </a:rPr>
              <a:t>hashes</a:t>
            </a:r>
            <a:endParaRPr sz="2800" dirty="0">
              <a:solidFill>
                <a:prstClr val="black"/>
              </a:solidFill>
              <a:cs typeface="Calibri"/>
            </a:endParaRPr>
          </a:p>
        </p:txBody>
      </p:sp>
    </p:spTree>
    <p:extLst>
      <p:ext uri="{BB962C8B-B14F-4D97-AF65-F5344CB8AC3E}">
        <p14:creationId xmlns:p14="http://schemas.microsoft.com/office/powerpoint/2010/main" val="34802251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15261"/>
            <a:ext cx="16421100" cy="0"/>
          </a:xfrm>
          <a:custGeom>
            <a:avLst/>
            <a:gdLst/>
            <a:ahLst/>
            <a:cxnLst/>
            <a:rect l="l" t="t" r="r" b="b"/>
            <a:pathLst>
              <a:path w="16421100">
                <a:moveTo>
                  <a:pt x="0" y="0"/>
                </a:moveTo>
                <a:lnTo>
                  <a:pt x="16421100" y="0"/>
                </a:lnTo>
              </a:path>
            </a:pathLst>
          </a:custGeom>
          <a:ln w="38100">
            <a:solidFill>
              <a:srgbClr val="095A82"/>
            </a:solidFill>
          </a:ln>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txBox="1">
            <a:spLocks noGrp="1"/>
          </p:cNvSpPr>
          <p:nvPr>
            <p:ph type="title"/>
          </p:nvPr>
        </p:nvSpPr>
        <p:spPr>
          <a:xfrm>
            <a:off x="937666" y="574039"/>
            <a:ext cx="8691245" cy="879475"/>
          </a:xfrm>
          <a:prstGeom prst="rect">
            <a:avLst/>
          </a:prstGeom>
        </p:spPr>
        <p:txBody>
          <a:bodyPr vert="horz" wrap="square" lIns="0" tIns="12700" rIns="0" bIns="0" rtlCol="0">
            <a:spAutoFit/>
          </a:bodyPr>
          <a:lstStyle/>
          <a:p>
            <a:pPr marL="12700">
              <a:lnSpc>
                <a:spcPct val="100000"/>
              </a:lnSpc>
              <a:spcBef>
                <a:spcPts val="100"/>
              </a:spcBef>
            </a:pPr>
            <a:r>
              <a:rPr sz="5600" dirty="0">
                <a:solidFill>
                  <a:srgbClr val="095A82"/>
                </a:solidFill>
              </a:rPr>
              <a:t>Advantages </a:t>
            </a:r>
            <a:r>
              <a:rPr sz="5600" spc="-5" dirty="0">
                <a:solidFill>
                  <a:srgbClr val="095A82"/>
                </a:solidFill>
              </a:rPr>
              <a:t>Of </a:t>
            </a:r>
            <a:r>
              <a:rPr sz="5600" dirty="0">
                <a:solidFill>
                  <a:srgbClr val="095A82"/>
                </a:solidFill>
              </a:rPr>
              <a:t>A </a:t>
            </a:r>
            <a:r>
              <a:rPr sz="5600" spc="-5" dirty="0">
                <a:solidFill>
                  <a:srgbClr val="095A82"/>
                </a:solidFill>
              </a:rPr>
              <a:t>Merkle</a:t>
            </a:r>
            <a:r>
              <a:rPr sz="5600" spc="-90" dirty="0">
                <a:solidFill>
                  <a:srgbClr val="095A82"/>
                </a:solidFill>
              </a:rPr>
              <a:t> </a:t>
            </a:r>
            <a:r>
              <a:rPr sz="5600" spc="-5" dirty="0">
                <a:solidFill>
                  <a:srgbClr val="095A82"/>
                </a:solidFill>
              </a:rPr>
              <a:t>Tree</a:t>
            </a:r>
            <a:endParaRPr sz="5600"/>
          </a:p>
        </p:txBody>
      </p:sp>
      <p:sp>
        <p:nvSpPr>
          <p:cNvPr id="6" name="object 6"/>
          <p:cNvSpPr/>
          <p:nvPr/>
        </p:nvSpPr>
        <p:spPr>
          <a:xfrm>
            <a:off x="7567240" y="2880564"/>
            <a:ext cx="5125085" cy="4401185"/>
          </a:xfrm>
          <a:custGeom>
            <a:avLst/>
            <a:gdLst/>
            <a:ahLst/>
            <a:cxnLst/>
            <a:rect l="l" t="t" r="r" b="b"/>
            <a:pathLst>
              <a:path w="5125084" h="4401184">
                <a:moveTo>
                  <a:pt x="2579799" y="0"/>
                </a:moveTo>
                <a:lnTo>
                  <a:pt x="2542835" y="0"/>
                </a:lnTo>
                <a:lnTo>
                  <a:pt x="2506024" y="4937"/>
                </a:lnTo>
                <a:lnTo>
                  <a:pt x="2433649" y="29623"/>
                </a:lnTo>
                <a:lnTo>
                  <a:pt x="2398480" y="49371"/>
                </a:lnTo>
                <a:lnTo>
                  <a:pt x="2364253" y="74057"/>
                </a:lnTo>
                <a:lnTo>
                  <a:pt x="2331165" y="103680"/>
                </a:lnTo>
                <a:lnTo>
                  <a:pt x="2299415" y="138240"/>
                </a:lnTo>
                <a:lnTo>
                  <a:pt x="2269199" y="177738"/>
                </a:lnTo>
                <a:lnTo>
                  <a:pt x="2240715" y="222172"/>
                </a:lnTo>
                <a:lnTo>
                  <a:pt x="76635" y="3858563"/>
                </a:lnTo>
                <a:lnTo>
                  <a:pt x="50800" y="3905009"/>
                </a:lnTo>
                <a:lnTo>
                  <a:pt x="30333" y="3950429"/>
                </a:lnTo>
                <a:lnTo>
                  <a:pt x="15127" y="3994653"/>
                </a:lnTo>
                <a:lnTo>
                  <a:pt x="5074" y="4037510"/>
                </a:lnTo>
                <a:lnTo>
                  <a:pt x="67" y="4078832"/>
                </a:lnTo>
                <a:lnTo>
                  <a:pt x="0" y="4118449"/>
                </a:lnTo>
                <a:lnTo>
                  <a:pt x="4763" y="4156191"/>
                </a:lnTo>
                <a:lnTo>
                  <a:pt x="28356" y="4225372"/>
                </a:lnTo>
                <a:lnTo>
                  <a:pt x="69987" y="4285017"/>
                </a:lnTo>
                <a:lnTo>
                  <a:pt x="128798" y="4333771"/>
                </a:lnTo>
                <a:lnTo>
                  <a:pt x="164377" y="4353639"/>
                </a:lnTo>
                <a:lnTo>
                  <a:pt x="203930" y="4370275"/>
                </a:lnTo>
                <a:lnTo>
                  <a:pt x="247348" y="4383510"/>
                </a:lnTo>
                <a:lnTo>
                  <a:pt x="294524" y="4393173"/>
                </a:lnTo>
                <a:lnTo>
                  <a:pt x="345352" y="4399095"/>
                </a:lnTo>
                <a:lnTo>
                  <a:pt x="399723" y="4401107"/>
                </a:lnTo>
                <a:lnTo>
                  <a:pt x="4727756" y="4401107"/>
                </a:lnTo>
                <a:lnTo>
                  <a:pt x="4782076" y="4399095"/>
                </a:lnTo>
                <a:lnTo>
                  <a:pt x="4832762" y="4393173"/>
                </a:lnTo>
                <a:lnTo>
                  <a:pt x="4879723" y="4383510"/>
                </a:lnTo>
                <a:lnTo>
                  <a:pt x="4922869" y="4370275"/>
                </a:lnTo>
                <a:lnTo>
                  <a:pt x="4962110" y="4353639"/>
                </a:lnTo>
                <a:lnTo>
                  <a:pt x="4997355" y="4333771"/>
                </a:lnTo>
                <a:lnTo>
                  <a:pt x="5028515" y="4310840"/>
                </a:lnTo>
                <a:lnTo>
                  <a:pt x="5078214" y="4256471"/>
                </a:lnTo>
                <a:lnTo>
                  <a:pt x="5110486" y="4191888"/>
                </a:lnTo>
                <a:lnTo>
                  <a:pt x="5124607" y="4118449"/>
                </a:lnTo>
                <a:lnTo>
                  <a:pt x="5124635" y="4078832"/>
                </a:lnTo>
                <a:lnTo>
                  <a:pt x="5119855" y="4037510"/>
                </a:lnTo>
                <a:lnTo>
                  <a:pt x="5110177" y="3994653"/>
                </a:lnTo>
                <a:lnTo>
                  <a:pt x="5095509" y="3950429"/>
                </a:lnTo>
                <a:lnTo>
                  <a:pt x="5075761" y="3905009"/>
                </a:lnTo>
                <a:lnTo>
                  <a:pt x="5050844" y="3858563"/>
                </a:lnTo>
                <a:lnTo>
                  <a:pt x="2886764" y="222172"/>
                </a:lnTo>
                <a:lnTo>
                  <a:pt x="2857311" y="177738"/>
                </a:lnTo>
                <a:lnTo>
                  <a:pt x="2826234" y="138240"/>
                </a:lnTo>
                <a:lnTo>
                  <a:pt x="2793730" y="103680"/>
                </a:lnTo>
                <a:lnTo>
                  <a:pt x="2759997" y="74057"/>
                </a:lnTo>
                <a:lnTo>
                  <a:pt x="2725232" y="49371"/>
                </a:lnTo>
                <a:lnTo>
                  <a:pt x="2689632" y="29623"/>
                </a:lnTo>
                <a:lnTo>
                  <a:pt x="2653395" y="14811"/>
                </a:lnTo>
                <a:lnTo>
                  <a:pt x="2579799" y="0"/>
                </a:lnTo>
                <a:close/>
              </a:path>
            </a:pathLst>
          </a:custGeom>
          <a:solidFill>
            <a:srgbClr val="BEBEBE"/>
          </a:solidFill>
        </p:spPr>
        <p:txBody>
          <a:bodyPr wrap="square" lIns="0" tIns="0" rIns="0" bIns="0" rtlCol="0"/>
          <a:lstStyle/>
          <a:p>
            <a:endParaRPr>
              <a:solidFill>
                <a:prstClr val="black"/>
              </a:solidFill>
            </a:endParaRPr>
          </a:p>
        </p:txBody>
      </p:sp>
      <p:sp>
        <p:nvSpPr>
          <p:cNvPr id="7" name="object 7"/>
          <p:cNvSpPr/>
          <p:nvPr/>
        </p:nvSpPr>
        <p:spPr>
          <a:xfrm>
            <a:off x="8335891" y="3730688"/>
            <a:ext cx="3587115" cy="3079115"/>
          </a:xfrm>
          <a:custGeom>
            <a:avLst/>
            <a:gdLst/>
            <a:ahLst/>
            <a:cxnLst/>
            <a:rect l="l" t="t" r="r" b="b"/>
            <a:pathLst>
              <a:path w="3587115" h="3079115">
                <a:moveTo>
                  <a:pt x="1795850" y="0"/>
                </a:moveTo>
                <a:lnTo>
                  <a:pt x="1725745" y="13047"/>
                </a:lnTo>
                <a:lnTo>
                  <a:pt x="1658572" y="52189"/>
                </a:lnTo>
                <a:lnTo>
                  <a:pt x="1627002" y="81545"/>
                </a:lnTo>
                <a:lnTo>
                  <a:pt x="1597264" y="117425"/>
                </a:lnTo>
                <a:lnTo>
                  <a:pt x="1569726" y="159829"/>
                </a:lnTo>
                <a:lnTo>
                  <a:pt x="51568" y="2704020"/>
                </a:lnTo>
                <a:lnTo>
                  <a:pt x="27205" y="2750957"/>
                </a:lnTo>
                <a:lnTo>
                  <a:pt x="10642" y="2796167"/>
                </a:lnTo>
                <a:lnTo>
                  <a:pt x="1650" y="2839295"/>
                </a:lnTo>
                <a:lnTo>
                  <a:pt x="0" y="2879990"/>
                </a:lnTo>
                <a:lnTo>
                  <a:pt x="5461" y="2917899"/>
                </a:lnTo>
                <a:lnTo>
                  <a:pt x="36801" y="2983948"/>
                </a:lnTo>
                <a:lnTo>
                  <a:pt x="93834" y="3034620"/>
                </a:lnTo>
                <a:lnTo>
                  <a:pt x="131411" y="3053307"/>
                </a:lnTo>
                <a:lnTo>
                  <a:pt x="174722" y="3067092"/>
                </a:lnTo>
                <a:lnTo>
                  <a:pt x="223538" y="3075621"/>
                </a:lnTo>
                <a:lnTo>
                  <a:pt x="277628" y="3078543"/>
                </a:lnTo>
                <a:lnTo>
                  <a:pt x="3307594" y="3078543"/>
                </a:lnTo>
                <a:lnTo>
                  <a:pt x="3359190" y="3076020"/>
                </a:lnTo>
                <a:lnTo>
                  <a:pt x="3405898" y="3068640"/>
                </a:lnTo>
                <a:lnTo>
                  <a:pt x="3447576" y="3056686"/>
                </a:lnTo>
                <a:lnTo>
                  <a:pt x="3484084" y="3040439"/>
                </a:lnTo>
                <a:lnTo>
                  <a:pt x="3541020" y="2996197"/>
                </a:lnTo>
                <a:lnTo>
                  <a:pt x="3575575" y="2938175"/>
                </a:lnTo>
                <a:lnTo>
                  <a:pt x="3586620" y="2868632"/>
                </a:lnTo>
                <a:lnTo>
                  <a:pt x="3582973" y="2830246"/>
                </a:lnTo>
                <a:lnTo>
                  <a:pt x="3573024" y="2789827"/>
                </a:lnTo>
                <a:lnTo>
                  <a:pt x="3556631" y="2747658"/>
                </a:lnTo>
                <a:lnTo>
                  <a:pt x="3533654" y="2704020"/>
                </a:lnTo>
                <a:lnTo>
                  <a:pt x="2021973" y="159829"/>
                </a:lnTo>
                <a:lnTo>
                  <a:pt x="1994435" y="117425"/>
                </a:lnTo>
                <a:lnTo>
                  <a:pt x="1964698" y="81545"/>
                </a:lnTo>
                <a:lnTo>
                  <a:pt x="1933128" y="52189"/>
                </a:lnTo>
                <a:lnTo>
                  <a:pt x="1900091" y="29356"/>
                </a:lnTo>
                <a:lnTo>
                  <a:pt x="1831086" y="3261"/>
                </a:lnTo>
                <a:lnTo>
                  <a:pt x="1795850" y="0"/>
                </a:lnTo>
                <a:close/>
              </a:path>
            </a:pathLst>
          </a:custGeom>
          <a:solidFill>
            <a:srgbClr val="FFFFFF"/>
          </a:solidFill>
        </p:spPr>
        <p:txBody>
          <a:bodyPr wrap="square" lIns="0" tIns="0" rIns="0" bIns="0" rtlCol="0"/>
          <a:lstStyle/>
          <a:p>
            <a:endParaRPr>
              <a:solidFill>
                <a:prstClr val="black"/>
              </a:solidFill>
            </a:endParaRPr>
          </a:p>
        </p:txBody>
      </p:sp>
      <p:sp>
        <p:nvSpPr>
          <p:cNvPr id="8" name="object 8"/>
          <p:cNvSpPr/>
          <p:nvPr/>
        </p:nvSpPr>
        <p:spPr>
          <a:xfrm>
            <a:off x="10584180" y="4593335"/>
            <a:ext cx="1713230" cy="2080260"/>
          </a:xfrm>
          <a:custGeom>
            <a:avLst/>
            <a:gdLst/>
            <a:ahLst/>
            <a:cxnLst/>
            <a:rect l="l" t="t" r="r" b="b"/>
            <a:pathLst>
              <a:path w="1713229" h="2080259">
                <a:moveTo>
                  <a:pt x="169164" y="0"/>
                </a:moveTo>
                <a:lnTo>
                  <a:pt x="0" y="627126"/>
                </a:lnTo>
                <a:lnTo>
                  <a:pt x="911098" y="2080260"/>
                </a:lnTo>
                <a:lnTo>
                  <a:pt x="1712976" y="1581277"/>
                </a:lnTo>
                <a:lnTo>
                  <a:pt x="801877" y="122681"/>
                </a:lnTo>
                <a:lnTo>
                  <a:pt x="169164" y="0"/>
                </a:lnTo>
                <a:close/>
              </a:path>
            </a:pathLst>
          </a:custGeom>
          <a:solidFill>
            <a:srgbClr val="2D892D"/>
          </a:solidFill>
        </p:spPr>
        <p:txBody>
          <a:bodyPr wrap="square" lIns="0" tIns="0" rIns="0" bIns="0" rtlCol="0"/>
          <a:lstStyle/>
          <a:p>
            <a:endParaRPr>
              <a:solidFill>
                <a:prstClr val="black"/>
              </a:solidFill>
            </a:endParaRPr>
          </a:p>
        </p:txBody>
      </p:sp>
      <p:sp>
        <p:nvSpPr>
          <p:cNvPr id="9" name="object 9"/>
          <p:cNvSpPr/>
          <p:nvPr/>
        </p:nvSpPr>
        <p:spPr>
          <a:xfrm>
            <a:off x="8583168" y="3604259"/>
            <a:ext cx="1724025" cy="2068195"/>
          </a:xfrm>
          <a:custGeom>
            <a:avLst/>
            <a:gdLst/>
            <a:ahLst/>
            <a:cxnLst/>
            <a:rect l="l" t="t" r="r" b="b"/>
            <a:pathLst>
              <a:path w="1724025" h="2068195">
                <a:moveTo>
                  <a:pt x="924559" y="0"/>
                </a:moveTo>
                <a:lnTo>
                  <a:pt x="0" y="1446784"/>
                </a:lnTo>
                <a:lnTo>
                  <a:pt x="160908" y="2068068"/>
                </a:lnTo>
                <a:lnTo>
                  <a:pt x="793623" y="1956308"/>
                </a:lnTo>
                <a:lnTo>
                  <a:pt x="1723643" y="509524"/>
                </a:lnTo>
                <a:lnTo>
                  <a:pt x="924559" y="0"/>
                </a:lnTo>
                <a:close/>
              </a:path>
            </a:pathLst>
          </a:custGeom>
          <a:solidFill>
            <a:srgbClr val="0F7E70"/>
          </a:solidFill>
        </p:spPr>
        <p:txBody>
          <a:bodyPr wrap="square" lIns="0" tIns="0" rIns="0" bIns="0" rtlCol="0"/>
          <a:lstStyle/>
          <a:p>
            <a:endParaRPr>
              <a:solidFill>
                <a:prstClr val="black"/>
              </a:solidFill>
            </a:endParaRPr>
          </a:p>
        </p:txBody>
      </p:sp>
      <p:sp>
        <p:nvSpPr>
          <p:cNvPr id="10" name="object 10"/>
          <p:cNvSpPr/>
          <p:nvPr/>
        </p:nvSpPr>
        <p:spPr>
          <a:xfrm>
            <a:off x="8657843" y="6384035"/>
            <a:ext cx="2156460" cy="943610"/>
          </a:xfrm>
          <a:custGeom>
            <a:avLst/>
            <a:gdLst/>
            <a:ahLst/>
            <a:cxnLst/>
            <a:rect l="l" t="t" r="r" b="b"/>
            <a:pathLst>
              <a:path w="2156459" h="943609">
                <a:moveTo>
                  <a:pt x="1717548" y="0"/>
                </a:moveTo>
                <a:lnTo>
                  <a:pt x="0" y="0"/>
                </a:lnTo>
                <a:lnTo>
                  <a:pt x="0" y="943356"/>
                </a:lnTo>
                <a:lnTo>
                  <a:pt x="1717548" y="943356"/>
                </a:lnTo>
                <a:lnTo>
                  <a:pt x="2156459" y="471677"/>
                </a:lnTo>
                <a:lnTo>
                  <a:pt x="1717548" y="0"/>
                </a:lnTo>
                <a:close/>
              </a:path>
            </a:pathLst>
          </a:custGeom>
          <a:solidFill>
            <a:srgbClr val="77913A"/>
          </a:solidFill>
        </p:spPr>
        <p:txBody>
          <a:bodyPr wrap="square" lIns="0" tIns="0" rIns="0" bIns="0" rtlCol="0"/>
          <a:lstStyle/>
          <a:p>
            <a:endParaRPr>
              <a:solidFill>
                <a:prstClr val="black"/>
              </a:solidFill>
            </a:endParaRPr>
          </a:p>
        </p:txBody>
      </p:sp>
      <p:sp>
        <p:nvSpPr>
          <p:cNvPr id="11" name="object 11"/>
          <p:cNvSpPr/>
          <p:nvPr/>
        </p:nvSpPr>
        <p:spPr>
          <a:xfrm>
            <a:off x="11186159" y="5914644"/>
            <a:ext cx="1885314" cy="1884045"/>
          </a:xfrm>
          <a:custGeom>
            <a:avLst/>
            <a:gdLst/>
            <a:ahLst/>
            <a:cxnLst/>
            <a:rect l="l" t="t" r="r" b="b"/>
            <a:pathLst>
              <a:path w="1885315" h="1884045">
                <a:moveTo>
                  <a:pt x="942594" y="0"/>
                </a:moveTo>
                <a:lnTo>
                  <a:pt x="894088" y="1225"/>
                </a:lnTo>
                <a:lnTo>
                  <a:pt x="846220" y="4862"/>
                </a:lnTo>
                <a:lnTo>
                  <a:pt x="799047" y="10851"/>
                </a:lnTo>
                <a:lnTo>
                  <a:pt x="752630" y="19133"/>
                </a:lnTo>
                <a:lnTo>
                  <a:pt x="707027" y="29649"/>
                </a:lnTo>
                <a:lnTo>
                  <a:pt x="662298" y="42340"/>
                </a:lnTo>
                <a:lnTo>
                  <a:pt x="618501" y="57146"/>
                </a:lnTo>
                <a:lnTo>
                  <a:pt x="575696" y="74009"/>
                </a:lnTo>
                <a:lnTo>
                  <a:pt x="533943" y="92869"/>
                </a:lnTo>
                <a:lnTo>
                  <a:pt x="493300" y="113667"/>
                </a:lnTo>
                <a:lnTo>
                  <a:pt x="453827" y="136344"/>
                </a:lnTo>
                <a:lnTo>
                  <a:pt x="415583" y="160841"/>
                </a:lnTo>
                <a:lnTo>
                  <a:pt x="378628" y="187099"/>
                </a:lnTo>
                <a:lnTo>
                  <a:pt x="343019" y="215058"/>
                </a:lnTo>
                <a:lnTo>
                  <a:pt x="308817" y="244659"/>
                </a:lnTo>
                <a:lnTo>
                  <a:pt x="276082" y="275844"/>
                </a:lnTo>
                <a:lnTo>
                  <a:pt x="244871" y="308552"/>
                </a:lnTo>
                <a:lnTo>
                  <a:pt x="215245" y="342725"/>
                </a:lnTo>
                <a:lnTo>
                  <a:pt x="187262" y="378304"/>
                </a:lnTo>
                <a:lnTo>
                  <a:pt x="160982" y="415230"/>
                </a:lnTo>
                <a:lnTo>
                  <a:pt x="136464" y="453443"/>
                </a:lnTo>
                <a:lnTo>
                  <a:pt x="113767" y="492884"/>
                </a:lnTo>
                <a:lnTo>
                  <a:pt x="92951" y="533494"/>
                </a:lnTo>
                <a:lnTo>
                  <a:pt x="74074" y="575214"/>
                </a:lnTo>
                <a:lnTo>
                  <a:pt x="57197" y="617985"/>
                </a:lnTo>
                <a:lnTo>
                  <a:pt x="42377" y="661747"/>
                </a:lnTo>
                <a:lnTo>
                  <a:pt x="29675" y="706442"/>
                </a:lnTo>
                <a:lnTo>
                  <a:pt x="19150" y="752010"/>
                </a:lnTo>
                <a:lnTo>
                  <a:pt x="10860" y="798392"/>
                </a:lnTo>
                <a:lnTo>
                  <a:pt x="4866" y="845529"/>
                </a:lnTo>
                <a:lnTo>
                  <a:pt x="1226" y="893362"/>
                </a:lnTo>
                <a:lnTo>
                  <a:pt x="0" y="941831"/>
                </a:lnTo>
                <a:lnTo>
                  <a:pt x="1226" y="990301"/>
                </a:lnTo>
                <a:lnTo>
                  <a:pt x="4866" y="1038134"/>
                </a:lnTo>
                <a:lnTo>
                  <a:pt x="10860" y="1085271"/>
                </a:lnTo>
                <a:lnTo>
                  <a:pt x="19150" y="1131653"/>
                </a:lnTo>
                <a:lnTo>
                  <a:pt x="29675" y="1177221"/>
                </a:lnTo>
                <a:lnTo>
                  <a:pt x="42377" y="1221916"/>
                </a:lnTo>
                <a:lnTo>
                  <a:pt x="57197" y="1265678"/>
                </a:lnTo>
                <a:lnTo>
                  <a:pt x="74074" y="1308449"/>
                </a:lnTo>
                <a:lnTo>
                  <a:pt x="92951" y="1350169"/>
                </a:lnTo>
                <a:lnTo>
                  <a:pt x="113767" y="1390779"/>
                </a:lnTo>
                <a:lnTo>
                  <a:pt x="136464" y="1430220"/>
                </a:lnTo>
                <a:lnTo>
                  <a:pt x="160982" y="1468433"/>
                </a:lnTo>
                <a:lnTo>
                  <a:pt x="187262" y="1505359"/>
                </a:lnTo>
                <a:lnTo>
                  <a:pt x="215245" y="1540938"/>
                </a:lnTo>
                <a:lnTo>
                  <a:pt x="244871" y="1575111"/>
                </a:lnTo>
                <a:lnTo>
                  <a:pt x="276082" y="1607820"/>
                </a:lnTo>
                <a:lnTo>
                  <a:pt x="308817" y="1639004"/>
                </a:lnTo>
                <a:lnTo>
                  <a:pt x="343019" y="1668605"/>
                </a:lnTo>
                <a:lnTo>
                  <a:pt x="378628" y="1696564"/>
                </a:lnTo>
                <a:lnTo>
                  <a:pt x="415583" y="1722822"/>
                </a:lnTo>
                <a:lnTo>
                  <a:pt x="453827" y="1747319"/>
                </a:lnTo>
                <a:lnTo>
                  <a:pt x="493300" y="1769996"/>
                </a:lnTo>
                <a:lnTo>
                  <a:pt x="533943" y="1790794"/>
                </a:lnTo>
                <a:lnTo>
                  <a:pt x="575696" y="1809654"/>
                </a:lnTo>
                <a:lnTo>
                  <a:pt x="618501" y="1826517"/>
                </a:lnTo>
                <a:lnTo>
                  <a:pt x="662298" y="1841323"/>
                </a:lnTo>
                <a:lnTo>
                  <a:pt x="707027" y="1854014"/>
                </a:lnTo>
                <a:lnTo>
                  <a:pt x="752630" y="1864530"/>
                </a:lnTo>
                <a:lnTo>
                  <a:pt x="799047" y="1872812"/>
                </a:lnTo>
                <a:lnTo>
                  <a:pt x="846220" y="1878801"/>
                </a:lnTo>
                <a:lnTo>
                  <a:pt x="894088" y="1882438"/>
                </a:lnTo>
                <a:lnTo>
                  <a:pt x="942594" y="1883663"/>
                </a:lnTo>
                <a:lnTo>
                  <a:pt x="991099" y="1882438"/>
                </a:lnTo>
                <a:lnTo>
                  <a:pt x="1038967" y="1878801"/>
                </a:lnTo>
                <a:lnTo>
                  <a:pt x="1086140" y="1872812"/>
                </a:lnTo>
                <a:lnTo>
                  <a:pt x="1132557" y="1864530"/>
                </a:lnTo>
                <a:lnTo>
                  <a:pt x="1178160" y="1854014"/>
                </a:lnTo>
                <a:lnTo>
                  <a:pt x="1222889" y="1841323"/>
                </a:lnTo>
                <a:lnTo>
                  <a:pt x="1266686" y="1826517"/>
                </a:lnTo>
                <a:lnTo>
                  <a:pt x="1309491" y="1809654"/>
                </a:lnTo>
                <a:lnTo>
                  <a:pt x="1351244" y="1790794"/>
                </a:lnTo>
                <a:lnTo>
                  <a:pt x="1391887" y="1769996"/>
                </a:lnTo>
                <a:lnTo>
                  <a:pt x="1431360" y="1747319"/>
                </a:lnTo>
                <a:lnTo>
                  <a:pt x="1469604" y="1722822"/>
                </a:lnTo>
                <a:lnTo>
                  <a:pt x="1506559" y="1696564"/>
                </a:lnTo>
                <a:lnTo>
                  <a:pt x="1542168" y="1668605"/>
                </a:lnTo>
                <a:lnTo>
                  <a:pt x="1576370" y="1639004"/>
                </a:lnTo>
                <a:lnTo>
                  <a:pt x="1609105" y="1607820"/>
                </a:lnTo>
                <a:lnTo>
                  <a:pt x="1640316" y="1575111"/>
                </a:lnTo>
                <a:lnTo>
                  <a:pt x="1669942" y="1540938"/>
                </a:lnTo>
                <a:lnTo>
                  <a:pt x="1697925" y="1505359"/>
                </a:lnTo>
                <a:lnTo>
                  <a:pt x="1724205" y="1468433"/>
                </a:lnTo>
                <a:lnTo>
                  <a:pt x="1748723" y="1430220"/>
                </a:lnTo>
                <a:lnTo>
                  <a:pt x="1771420" y="1390779"/>
                </a:lnTo>
                <a:lnTo>
                  <a:pt x="1792236" y="1350169"/>
                </a:lnTo>
                <a:lnTo>
                  <a:pt x="1811113" y="1308449"/>
                </a:lnTo>
                <a:lnTo>
                  <a:pt x="1827990" y="1265678"/>
                </a:lnTo>
                <a:lnTo>
                  <a:pt x="1842810" y="1221916"/>
                </a:lnTo>
                <a:lnTo>
                  <a:pt x="1855512" y="1177221"/>
                </a:lnTo>
                <a:lnTo>
                  <a:pt x="1866037" y="1131653"/>
                </a:lnTo>
                <a:lnTo>
                  <a:pt x="1874327" y="1085271"/>
                </a:lnTo>
                <a:lnTo>
                  <a:pt x="1880321" y="1038134"/>
                </a:lnTo>
                <a:lnTo>
                  <a:pt x="1883961" y="990301"/>
                </a:lnTo>
                <a:lnTo>
                  <a:pt x="1885188" y="941831"/>
                </a:lnTo>
                <a:lnTo>
                  <a:pt x="1883961" y="893362"/>
                </a:lnTo>
                <a:lnTo>
                  <a:pt x="1880321" y="845529"/>
                </a:lnTo>
                <a:lnTo>
                  <a:pt x="1874327" y="798392"/>
                </a:lnTo>
                <a:lnTo>
                  <a:pt x="1866037" y="752010"/>
                </a:lnTo>
                <a:lnTo>
                  <a:pt x="1855512" y="706442"/>
                </a:lnTo>
                <a:lnTo>
                  <a:pt x="1842810" y="661747"/>
                </a:lnTo>
                <a:lnTo>
                  <a:pt x="1827990" y="617985"/>
                </a:lnTo>
                <a:lnTo>
                  <a:pt x="1811113" y="575214"/>
                </a:lnTo>
                <a:lnTo>
                  <a:pt x="1792236" y="533494"/>
                </a:lnTo>
                <a:lnTo>
                  <a:pt x="1771420" y="492884"/>
                </a:lnTo>
                <a:lnTo>
                  <a:pt x="1748723" y="453443"/>
                </a:lnTo>
                <a:lnTo>
                  <a:pt x="1724205" y="415230"/>
                </a:lnTo>
                <a:lnTo>
                  <a:pt x="1697925" y="378304"/>
                </a:lnTo>
                <a:lnTo>
                  <a:pt x="1669942" y="342725"/>
                </a:lnTo>
                <a:lnTo>
                  <a:pt x="1640316" y="308552"/>
                </a:lnTo>
                <a:lnTo>
                  <a:pt x="1609105" y="275844"/>
                </a:lnTo>
                <a:lnTo>
                  <a:pt x="1576370" y="244659"/>
                </a:lnTo>
                <a:lnTo>
                  <a:pt x="1542168" y="215058"/>
                </a:lnTo>
                <a:lnTo>
                  <a:pt x="1506559" y="187099"/>
                </a:lnTo>
                <a:lnTo>
                  <a:pt x="1469604" y="160841"/>
                </a:lnTo>
                <a:lnTo>
                  <a:pt x="1431360" y="136344"/>
                </a:lnTo>
                <a:lnTo>
                  <a:pt x="1391887" y="113667"/>
                </a:lnTo>
                <a:lnTo>
                  <a:pt x="1351244" y="92869"/>
                </a:lnTo>
                <a:lnTo>
                  <a:pt x="1309491" y="74009"/>
                </a:lnTo>
                <a:lnTo>
                  <a:pt x="1266686" y="57146"/>
                </a:lnTo>
                <a:lnTo>
                  <a:pt x="1222889" y="42340"/>
                </a:lnTo>
                <a:lnTo>
                  <a:pt x="1178160" y="29649"/>
                </a:lnTo>
                <a:lnTo>
                  <a:pt x="1132557" y="19133"/>
                </a:lnTo>
                <a:lnTo>
                  <a:pt x="1086140" y="10851"/>
                </a:lnTo>
                <a:lnTo>
                  <a:pt x="1038967" y="4862"/>
                </a:lnTo>
                <a:lnTo>
                  <a:pt x="991099" y="1225"/>
                </a:lnTo>
                <a:lnTo>
                  <a:pt x="942594" y="0"/>
                </a:lnTo>
                <a:close/>
              </a:path>
            </a:pathLst>
          </a:custGeom>
          <a:solidFill>
            <a:srgbClr val="003900"/>
          </a:solidFill>
        </p:spPr>
        <p:txBody>
          <a:bodyPr wrap="square" lIns="0" tIns="0" rIns="0" bIns="0" rtlCol="0"/>
          <a:lstStyle/>
          <a:p>
            <a:endParaRPr>
              <a:solidFill>
                <a:prstClr val="black"/>
              </a:solidFill>
            </a:endParaRPr>
          </a:p>
        </p:txBody>
      </p:sp>
      <p:sp>
        <p:nvSpPr>
          <p:cNvPr id="12" name="object 12"/>
          <p:cNvSpPr/>
          <p:nvPr/>
        </p:nvSpPr>
        <p:spPr>
          <a:xfrm>
            <a:off x="11393423" y="6118859"/>
            <a:ext cx="1472565" cy="1475740"/>
          </a:xfrm>
          <a:custGeom>
            <a:avLst/>
            <a:gdLst/>
            <a:ahLst/>
            <a:cxnLst/>
            <a:rect l="l" t="t" r="r" b="b"/>
            <a:pathLst>
              <a:path w="1472565" h="1475740">
                <a:moveTo>
                  <a:pt x="736092" y="0"/>
                </a:moveTo>
                <a:lnTo>
                  <a:pt x="687694" y="1568"/>
                </a:lnTo>
                <a:lnTo>
                  <a:pt x="640132" y="6210"/>
                </a:lnTo>
                <a:lnTo>
                  <a:pt x="593503" y="13827"/>
                </a:lnTo>
                <a:lnTo>
                  <a:pt x="547904" y="24323"/>
                </a:lnTo>
                <a:lnTo>
                  <a:pt x="503432" y="37600"/>
                </a:lnTo>
                <a:lnTo>
                  <a:pt x="460183" y="53561"/>
                </a:lnTo>
                <a:lnTo>
                  <a:pt x="418255" y="72109"/>
                </a:lnTo>
                <a:lnTo>
                  <a:pt x="377746" y="93147"/>
                </a:lnTo>
                <a:lnTo>
                  <a:pt x="338751" y="116578"/>
                </a:lnTo>
                <a:lnTo>
                  <a:pt x="301367" y="142305"/>
                </a:lnTo>
                <a:lnTo>
                  <a:pt x="265693" y="170229"/>
                </a:lnTo>
                <a:lnTo>
                  <a:pt x="231825" y="200256"/>
                </a:lnTo>
                <a:lnTo>
                  <a:pt x="199859" y="232286"/>
                </a:lnTo>
                <a:lnTo>
                  <a:pt x="169893" y="266224"/>
                </a:lnTo>
                <a:lnTo>
                  <a:pt x="142024" y="301971"/>
                </a:lnTo>
                <a:lnTo>
                  <a:pt x="116349" y="339431"/>
                </a:lnTo>
                <a:lnTo>
                  <a:pt x="92965" y="378507"/>
                </a:lnTo>
                <a:lnTo>
                  <a:pt x="71968" y="419101"/>
                </a:lnTo>
                <a:lnTo>
                  <a:pt x="53456" y="461116"/>
                </a:lnTo>
                <a:lnTo>
                  <a:pt x="37526" y="504456"/>
                </a:lnTo>
                <a:lnTo>
                  <a:pt x="24275" y="549022"/>
                </a:lnTo>
                <a:lnTo>
                  <a:pt x="13800" y="594719"/>
                </a:lnTo>
                <a:lnTo>
                  <a:pt x="6198" y="641448"/>
                </a:lnTo>
                <a:lnTo>
                  <a:pt x="1565" y="689112"/>
                </a:lnTo>
                <a:lnTo>
                  <a:pt x="0" y="737615"/>
                </a:lnTo>
                <a:lnTo>
                  <a:pt x="1565" y="786119"/>
                </a:lnTo>
                <a:lnTo>
                  <a:pt x="6198" y="833783"/>
                </a:lnTo>
                <a:lnTo>
                  <a:pt x="13800" y="880512"/>
                </a:lnTo>
                <a:lnTo>
                  <a:pt x="24275" y="926209"/>
                </a:lnTo>
                <a:lnTo>
                  <a:pt x="37526" y="970775"/>
                </a:lnTo>
                <a:lnTo>
                  <a:pt x="53456" y="1014115"/>
                </a:lnTo>
                <a:lnTo>
                  <a:pt x="71968" y="1056130"/>
                </a:lnTo>
                <a:lnTo>
                  <a:pt x="92965" y="1096724"/>
                </a:lnTo>
                <a:lnTo>
                  <a:pt x="116349" y="1135800"/>
                </a:lnTo>
                <a:lnTo>
                  <a:pt x="142024" y="1173260"/>
                </a:lnTo>
                <a:lnTo>
                  <a:pt x="169893" y="1209007"/>
                </a:lnTo>
                <a:lnTo>
                  <a:pt x="199859" y="1242945"/>
                </a:lnTo>
                <a:lnTo>
                  <a:pt x="231825" y="1274975"/>
                </a:lnTo>
                <a:lnTo>
                  <a:pt x="265693" y="1305002"/>
                </a:lnTo>
                <a:lnTo>
                  <a:pt x="301367" y="1332926"/>
                </a:lnTo>
                <a:lnTo>
                  <a:pt x="338751" y="1358653"/>
                </a:lnTo>
                <a:lnTo>
                  <a:pt x="377746" y="1382084"/>
                </a:lnTo>
                <a:lnTo>
                  <a:pt x="418255" y="1403122"/>
                </a:lnTo>
                <a:lnTo>
                  <a:pt x="460183" y="1421670"/>
                </a:lnTo>
                <a:lnTo>
                  <a:pt x="503432" y="1437631"/>
                </a:lnTo>
                <a:lnTo>
                  <a:pt x="547904" y="1450908"/>
                </a:lnTo>
                <a:lnTo>
                  <a:pt x="593503" y="1461404"/>
                </a:lnTo>
                <a:lnTo>
                  <a:pt x="640132" y="1469021"/>
                </a:lnTo>
                <a:lnTo>
                  <a:pt x="687694" y="1473663"/>
                </a:lnTo>
                <a:lnTo>
                  <a:pt x="736092" y="1475232"/>
                </a:lnTo>
                <a:lnTo>
                  <a:pt x="784489" y="1473663"/>
                </a:lnTo>
                <a:lnTo>
                  <a:pt x="832051" y="1469021"/>
                </a:lnTo>
                <a:lnTo>
                  <a:pt x="878680" y="1461404"/>
                </a:lnTo>
                <a:lnTo>
                  <a:pt x="924279" y="1450908"/>
                </a:lnTo>
                <a:lnTo>
                  <a:pt x="968751" y="1437631"/>
                </a:lnTo>
                <a:lnTo>
                  <a:pt x="1012000" y="1421670"/>
                </a:lnTo>
                <a:lnTo>
                  <a:pt x="1053928" y="1403122"/>
                </a:lnTo>
                <a:lnTo>
                  <a:pt x="1094437" y="1382084"/>
                </a:lnTo>
                <a:lnTo>
                  <a:pt x="1133432" y="1358653"/>
                </a:lnTo>
                <a:lnTo>
                  <a:pt x="1170816" y="1332926"/>
                </a:lnTo>
                <a:lnTo>
                  <a:pt x="1206490" y="1305002"/>
                </a:lnTo>
                <a:lnTo>
                  <a:pt x="1240358" y="1274975"/>
                </a:lnTo>
                <a:lnTo>
                  <a:pt x="1272324" y="1242945"/>
                </a:lnTo>
                <a:lnTo>
                  <a:pt x="1302290" y="1209007"/>
                </a:lnTo>
                <a:lnTo>
                  <a:pt x="1330159" y="1173260"/>
                </a:lnTo>
                <a:lnTo>
                  <a:pt x="1355834" y="1135800"/>
                </a:lnTo>
                <a:lnTo>
                  <a:pt x="1379218" y="1096724"/>
                </a:lnTo>
                <a:lnTo>
                  <a:pt x="1400215" y="1056130"/>
                </a:lnTo>
                <a:lnTo>
                  <a:pt x="1418727" y="1014115"/>
                </a:lnTo>
                <a:lnTo>
                  <a:pt x="1434657" y="970775"/>
                </a:lnTo>
                <a:lnTo>
                  <a:pt x="1447908" y="926209"/>
                </a:lnTo>
                <a:lnTo>
                  <a:pt x="1458383" y="880512"/>
                </a:lnTo>
                <a:lnTo>
                  <a:pt x="1465985" y="833783"/>
                </a:lnTo>
                <a:lnTo>
                  <a:pt x="1470618" y="786119"/>
                </a:lnTo>
                <a:lnTo>
                  <a:pt x="1472183" y="737615"/>
                </a:lnTo>
                <a:lnTo>
                  <a:pt x="1470618" y="689112"/>
                </a:lnTo>
                <a:lnTo>
                  <a:pt x="1465985" y="641448"/>
                </a:lnTo>
                <a:lnTo>
                  <a:pt x="1458383" y="594719"/>
                </a:lnTo>
                <a:lnTo>
                  <a:pt x="1447908" y="549022"/>
                </a:lnTo>
                <a:lnTo>
                  <a:pt x="1434657" y="504456"/>
                </a:lnTo>
                <a:lnTo>
                  <a:pt x="1418727" y="461116"/>
                </a:lnTo>
                <a:lnTo>
                  <a:pt x="1400215" y="419101"/>
                </a:lnTo>
                <a:lnTo>
                  <a:pt x="1379218" y="378507"/>
                </a:lnTo>
                <a:lnTo>
                  <a:pt x="1355834" y="339431"/>
                </a:lnTo>
                <a:lnTo>
                  <a:pt x="1330159" y="301971"/>
                </a:lnTo>
                <a:lnTo>
                  <a:pt x="1302290" y="266224"/>
                </a:lnTo>
                <a:lnTo>
                  <a:pt x="1272324" y="232286"/>
                </a:lnTo>
                <a:lnTo>
                  <a:pt x="1240358" y="200256"/>
                </a:lnTo>
                <a:lnTo>
                  <a:pt x="1206490" y="170229"/>
                </a:lnTo>
                <a:lnTo>
                  <a:pt x="1170816" y="142305"/>
                </a:lnTo>
                <a:lnTo>
                  <a:pt x="1133432" y="116578"/>
                </a:lnTo>
                <a:lnTo>
                  <a:pt x="1094437" y="93147"/>
                </a:lnTo>
                <a:lnTo>
                  <a:pt x="1053928" y="72109"/>
                </a:lnTo>
                <a:lnTo>
                  <a:pt x="1012000" y="53561"/>
                </a:lnTo>
                <a:lnTo>
                  <a:pt x="968751" y="37600"/>
                </a:lnTo>
                <a:lnTo>
                  <a:pt x="924279" y="24323"/>
                </a:lnTo>
                <a:lnTo>
                  <a:pt x="878680" y="13827"/>
                </a:lnTo>
                <a:lnTo>
                  <a:pt x="832051" y="6210"/>
                </a:lnTo>
                <a:lnTo>
                  <a:pt x="784489" y="1568"/>
                </a:lnTo>
                <a:lnTo>
                  <a:pt x="736092" y="0"/>
                </a:lnTo>
                <a:close/>
              </a:path>
            </a:pathLst>
          </a:custGeom>
          <a:solidFill>
            <a:srgbClr val="2D892D"/>
          </a:solidFill>
        </p:spPr>
        <p:txBody>
          <a:bodyPr wrap="square" lIns="0" tIns="0" rIns="0" bIns="0" rtlCol="0"/>
          <a:lstStyle/>
          <a:p>
            <a:endParaRPr>
              <a:solidFill>
                <a:prstClr val="black"/>
              </a:solidFill>
            </a:endParaRPr>
          </a:p>
        </p:txBody>
      </p:sp>
      <p:sp>
        <p:nvSpPr>
          <p:cNvPr id="13" name="object 13"/>
          <p:cNvSpPr txBox="1"/>
          <p:nvPr/>
        </p:nvSpPr>
        <p:spPr>
          <a:xfrm>
            <a:off x="11963527" y="6641972"/>
            <a:ext cx="333375" cy="391160"/>
          </a:xfrm>
          <a:prstGeom prst="rect">
            <a:avLst/>
          </a:prstGeom>
        </p:spPr>
        <p:txBody>
          <a:bodyPr vert="horz" wrap="square" lIns="0" tIns="12700" rIns="0" bIns="0" rtlCol="0">
            <a:spAutoFit/>
          </a:bodyPr>
          <a:lstStyle/>
          <a:p>
            <a:pPr marL="12700">
              <a:spcBef>
                <a:spcPts val="100"/>
              </a:spcBef>
            </a:pPr>
            <a:r>
              <a:rPr sz="2400" spc="-5" dirty="0">
                <a:solidFill>
                  <a:srgbClr val="FFFFFF"/>
                </a:solidFill>
                <a:cs typeface="Calibri"/>
              </a:rPr>
              <a:t>03</a:t>
            </a:r>
            <a:endParaRPr sz="2400">
              <a:solidFill>
                <a:prstClr val="black"/>
              </a:solidFill>
              <a:cs typeface="Calibri"/>
            </a:endParaRPr>
          </a:p>
        </p:txBody>
      </p:sp>
      <p:sp>
        <p:nvSpPr>
          <p:cNvPr id="14" name="object 14"/>
          <p:cNvSpPr/>
          <p:nvPr/>
        </p:nvSpPr>
        <p:spPr>
          <a:xfrm>
            <a:off x="7237476" y="5905500"/>
            <a:ext cx="1884045" cy="1884045"/>
          </a:xfrm>
          <a:custGeom>
            <a:avLst/>
            <a:gdLst/>
            <a:ahLst/>
            <a:cxnLst/>
            <a:rect l="l" t="t" r="r" b="b"/>
            <a:pathLst>
              <a:path w="1884045" h="1884045">
                <a:moveTo>
                  <a:pt x="941831" y="0"/>
                </a:moveTo>
                <a:lnTo>
                  <a:pt x="893362" y="1225"/>
                </a:lnTo>
                <a:lnTo>
                  <a:pt x="845529" y="4862"/>
                </a:lnTo>
                <a:lnTo>
                  <a:pt x="798392" y="10851"/>
                </a:lnTo>
                <a:lnTo>
                  <a:pt x="752010" y="19133"/>
                </a:lnTo>
                <a:lnTo>
                  <a:pt x="706442" y="29649"/>
                </a:lnTo>
                <a:lnTo>
                  <a:pt x="661747" y="42340"/>
                </a:lnTo>
                <a:lnTo>
                  <a:pt x="617985" y="57146"/>
                </a:lnTo>
                <a:lnTo>
                  <a:pt x="575214" y="74009"/>
                </a:lnTo>
                <a:lnTo>
                  <a:pt x="533494" y="92869"/>
                </a:lnTo>
                <a:lnTo>
                  <a:pt x="492884" y="113667"/>
                </a:lnTo>
                <a:lnTo>
                  <a:pt x="453443" y="136344"/>
                </a:lnTo>
                <a:lnTo>
                  <a:pt x="415230" y="160841"/>
                </a:lnTo>
                <a:lnTo>
                  <a:pt x="378304" y="187099"/>
                </a:lnTo>
                <a:lnTo>
                  <a:pt x="342725" y="215058"/>
                </a:lnTo>
                <a:lnTo>
                  <a:pt x="308552" y="244659"/>
                </a:lnTo>
                <a:lnTo>
                  <a:pt x="275844" y="275844"/>
                </a:lnTo>
                <a:lnTo>
                  <a:pt x="244659" y="308552"/>
                </a:lnTo>
                <a:lnTo>
                  <a:pt x="215058" y="342725"/>
                </a:lnTo>
                <a:lnTo>
                  <a:pt x="187099" y="378304"/>
                </a:lnTo>
                <a:lnTo>
                  <a:pt x="160841" y="415230"/>
                </a:lnTo>
                <a:lnTo>
                  <a:pt x="136344" y="453443"/>
                </a:lnTo>
                <a:lnTo>
                  <a:pt x="113667" y="492884"/>
                </a:lnTo>
                <a:lnTo>
                  <a:pt x="92869" y="533494"/>
                </a:lnTo>
                <a:lnTo>
                  <a:pt x="74009" y="575214"/>
                </a:lnTo>
                <a:lnTo>
                  <a:pt x="57146" y="617985"/>
                </a:lnTo>
                <a:lnTo>
                  <a:pt x="42340" y="661747"/>
                </a:lnTo>
                <a:lnTo>
                  <a:pt x="29649" y="706442"/>
                </a:lnTo>
                <a:lnTo>
                  <a:pt x="19133" y="752010"/>
                </a:lnTo>
                <a:lnTo>
                  <a:pt x="10851" y="798392"/>
                </a:lnTo>
                <a:lnTo>
                  <a:pt x="4862" y="845529"/>
                </a:lnTo>
                <a:lnTo>
                  <a:pt x="1225" y="893362"/>
                </a:lnTo>
                <a:lnTo>
                  <a:pt x="0" y="941832"/>
                </a:lnTo>
                <a:lnTo>
                  <a:pt x="1225" y="990301"/>
                </a:lnTo>
                <a:lnTo>
                  <a:pt x="4862" y="1038134"/>
                </a:lnTo>
                <a:lnTo>
                  <a:pt x="10851" y="1085271"/>
                </a:lnTo>
                <a:lnTo>
                  <a:pt x="19133" y="1131653"/>
                </a:lnTo>
                <a:lnTo>
                  <a:pt x="29649" y="1177221"/>
                </a:lnTo>
                <a:lnTo>
                  <a:pt x="42340" y="1221916"/>
                </a:lnTo>
                <a:lnTo>
                  <a:pt x="57146" y="1265678"/>
                </a:lnTo>
                <a:lnTo>
                  <a:pt x="74009" y="1308449"/>
                </a:lnTo>
                <a:lnTo>
                  <a:pt x="92869" y="1350169"/>
                </a:lnTo>
                <a:lnTo>
                  <a:pt x="113667" y="1390779"/>
                </a:lnTo>
                <a:lnTo>
                  <a:pt x="136344" y="1430220"/>
                </a:lnTo>
                <a:lnTo>
                  <a:pt x="160841" y="1468433"/>
                </a:lnTo>
                <a:lnTo>
                  <a:pt x="187099" y="1505359"/>
                </a:lnTo>
                <a:lnTo>
                  <a:pt x="215058" y="1540938"/>
                </a:lnTo>
                <a:lnTo>
                  <a:pt x="244659" y="1575111"/>
                </a:lnTo>
                <a:lnTo>
                  <a:pt x="275843" y="1607820"/>
                </a:lnTo>
                <a:lnTo>
                  <a:pt x="308552" y="1639004"/>
                </a:lnTo>
                <a:lnTo>
                  <a:pt x="342725" y="1668605"/>
                </a:lnTo>
                <a:lnTo>
                  <a:pt x="378304" y="1696564"/>
                </a:lnTo>
                <a:lnTo>
                  <a:pt x="415230" y="1722822"/>
                </a:lnTo>
                <a:lnTo>
                  <a:pt x="453443" y="1747319"/>
                </a:lnTo>
                <a:lnTo>
                  <a:pt x="492884" y="1769996"/>
                </a:lnTo>
                <a:lnTo>
                  <a:pt x="533494" y="1790794"/>
                </a:lnTo>
                <a:lnTo>
                  <a:pt x="575214" y="1809654"/>
                </a:lnTo>
                <a:lnTo>
                  <a:pt x="617985" y="1826517"/>
                </a:lnTo>
                <a:lnTo>
                  <a:pt x="661747" y="1841323"/>
                </a:lnTo>
                <a:lnTo>
                  <a:pt x="706442" y="1854014"/>
                </a:lnTo>
                <a:lnTo>
                  <a:pt x="752010" y="1864530"/>
                </a:lnTo>
                <a:lnTo>
                  <a:pt x="798392" y="1872812"/>
                </a:lnTo>
                <a:lnTo>
                  <a:pt x="845529" y="1878801"/>
                </a:lnTo>
                <a:lnTo>
                  <a:pt x="893362" y="1882438"/>
                </a:lnTo>
                <a:lnTo>
                  <a:pt x="941831" y="1883664"/>
                </a:lnTo>
                <a:lnTo>
                  <a:pt x="990301" y="1882438"/>
                </a:lnTo>
                <a:lnTo>
                  <a:pt x="1038134" y="1878801"/>
                </a:lnTo>
                <a:lnTo>
                  <a:pt x="1085271" y="1872812"/>
                </a:lnTo>
                <a:lnTo>
                  <a:pt x="1131653" y="1864530"/>
                </a:lnTo>
                <a:lnTo>
                  <a:pt x="1177221" y="1854014"/>
                </a:lnTo>
                <a:lnTo>
                  <a:pt x="1221916" y="1841323"/>
                </a:lnTo>
                <a:lnTo>
                  <a:pt x="1265678" y="1826517"/>
                </a:lnTo>
                <a:lnTo>
                  <a:pt x="1308449" y="1809654"/>
                </a:lnTo>
                <a:lnTo>
                  <a:pt x="1350169" y="1790794"/>
                </a:lnTo>
                <a:lnTo>
                  <a:pt x="1390779" y="1769996"/>
                </a:lnTo>
                <a:lnTo>
                  <a:pt x="1430220" y="1747319"/>
                </a:lnTo>
                <a:lnTo>
                  <a:pt x="1468433" y="1722822"/>
                </a:lnTo>
                <a:lnTo>
                  <a:pt x="1505359" y="1696564"/>
                </a:lnTo>
                <a:lnTo>
                  <a:pt x="1540938" y="1668605"/>
                </a:lnTo>
                <a:lnTo>
                  <a:pt x="1575111" y="1639004"/>
                </a:lnTo>
                <a:lnTo>
                  <a:pt x="1607819" y="1607820"/>
                </a:lnTo>
                <a:lnTo>
                  <a:pt x="1639004" y="1575111"/>
                </a:lnTo>
                <a:lnTo>
                  <a:pt x="1668605" y="1540938"/>
                </a:lnTo>
                <a:lnTo>
                  <a:pt x="1696564" y="1505359"/>
                </a:lnTo>
                <a:lnTo>
                  <a:pt x="1722822" y="1468433"/>
                </a:lnTo>
                <a:lnTo>
                  <a:pt x="1747319" y="1430220"/>
                </a:lnTo>
                <a:lnTo>
                  <a:pt x="1769996" y="1390779"/>
                </a:lnTo>
                <a:lnTo>
                  <a:pt x="1790794" y="1350169"/>
                </a:lnTo>
                <a:lnTo>
                  <a:pt x="1809654" y="1308449"/>
                </a:lnTo>
                <a:lnTo>
                  <a:pt x="1826517" y="1265678"/>
                </a:lnTo>
                <a:lnTo>
                  <a:pt x="1841323" y="1221916"/>
                </a:lnTo>
                <a:lnTo>
                  <a:pt x="1854014" y="1177221"/>
                </a:lnTo>
                <a:lnTo>
                  <a:pt x="1864530" y="1131653"/>
                </a:lnTo>
                <a:lnTo>
                  <a:pt x="1872812" y="1085271"/>
                </a:lnTo>
                <a:lnTo>
                  <a:pt x="1878801" y="1038134"/>
                </a:lnTo>
                <a:lnTo>
                  <a:pt x="1882438" y="990301"/>
                </a:lnTo>
                <a:lnTo>
                  <a:pt x="1883664" y="941832"/>
                </a:lnTo>
                <a:lnTo>
                  <a:pt x="1882438" y="893362"/>
                </a:lnTo>
                <a:lnTo>
                  <a:pt x="1878801" y="845529"/>
                </a:lnTo>
                <a:lnTo>
                  <a:pt x="1872812" y="798392"/>
                </a:lnTo>
                <a:lnTo>
                  <a:pt x="1864530" y="752010"/>
                </a:lnTo>
                <a:lnTo>
                  <a:pt x="1854014" y="706442"/>
                </a:lnTo>
                <a:lnTo>
                  <a:pt x="1841323" y="661747"/>
                </a:lnTo>
                <a:lnTo>
                  <a:pt x="1826517" y="617985"/>
                </a:lnTo>
                <a:lnTo>
                  <a:pt x="1809654" y="575214"/>
                </a:lnTo>
                <a:lnTo>
                  <a:pt x="1790794" y="533494"/>
                </a:lnTo>
                <a:lnTo>
                  <a:pt x="1769996" y="492884"/>
                </a:lnTo>
                <a:lnTo>
                  <a:pt x="1747319" y="453443"/>
                </a:lnTo>
                <a:lnTo>
                  <a:pt x="1722822" y="415230"/>
                </a:lnTo>
                <a:lnTo>
                  <a:pt x="1696564" y="378304"/>
                </a:lnTo>
                <a:lnTo>
                  <a:pt x="1668605" y="342725"/>
                </a:lnTo>
                <a:lnTo>
                  <a:pt x="1639004" y="308552"/>
                </a:lnTo>
                <a:lnTo>
                  <a:pt x="1607820" y="275844"/>
                </a:lnTo>
                <a:lnTo>
                  <a:pt x="1575111" y="244659"/>
                </a:lnTo>
                <a:lnTo>
                  <a:pt x="1540938" y="215058"/>
                </a:lnTo>
                <a:lnTo>
                  <a:pt x="1505359" y="187099"/>
                </a:lnTo>
                <a:lnTo>
                  <a:pt x="1468433" y="160841"/>
                </a:lnTo>
                <a:lnTo>
                  <a:pt x="1430220" y="136344"/>
                </a:lnTo>
                <a:lnTo>
                  <a:pt x="1390779" y="113667"/>
                </a:lnTo>
                <a:lnTo>
                  <a:pt x="1350169" y="92869"/>
                </a:lnTo>
                <a:lnTo>
                  <a:pt x="1308449" y="74009"/>
                </a:lnTo>
                <a:lnTo>
                  <a:pt x="1265678" y="57146"/>
                </a:lnTo>
                <a:lnTo>
                  <a:pt x="1221916" y="42340"/>
                </a:lnTo>
                <a:lnTo>
                  <a:pt x="1177221" y="29649"/>
                </a:lnTo>
                <a:lnTo>
                  <a:pt x="1131653" y="19133"/>
                </a:lnTo>
                <a:lnTo>
                  <a:pt x="1085271" y="10851"/>
                </a:lnTo>
                <a:lnTo>
                  <a:pt x="1038134" y="4862"/>
                </a:lnTo>
                <a:lnTo>
                  <a:pt x="990301" y="1225"/>
                </a:lnTo>
                <a:lnTo>
                  <a:pt x="941831" y="0"/>
                </a:lnTo>
                <a:close/>
              </a:path>
            </a:pathLst>
          </a:custGeom>
          <a:solidFill>
            <a:srgbClr val="4F6027"/>
          </a:solidFill>
        </p:spPr>
        <p:txBody>
          <a:bodyPr wrap="square" lIns="0" tIns="0" rIns="0" bIns="0" rtlCol="0"/>
          <a:lstStyle/>
          <a:p>
            <a:endParaRPr>
              <a:solidFill>
                <a:prstClr val="black"/>
              </a:solidFill>
            </a:endParaRPr>
          </a:p>
        </p:txBody>
      </p:sp>
      <p:sp>
        <p:nvSpPr>
          <p:cNvPr id="15" name="object 15"/>
          <p:cNvSpPr/>
          <p:nvPr/>
        </p:nvSpPr>
        <p:spPr>
          <a:xfrm>
            <a:off x="7446264" y="6109715"/>
            <a:ext cx="1466215" cy="1475740"/>
          </a:xfrm>
          <a:custGeom>
            <a:avLst/>
            <a:gdLst/>
            <a:ahLst/>
            <a:cxnLst/>
            <a:rect l="l" t="t" r="r" b="b"/>
            <a:pathLst>
              <a:path w="1466215" h="1475740">
                <a:moveTo>
                  <a:pt x="733043" y="0"/>
                </a:moveTo>
                <a:lnTo>
                  <a:pt x="684843" y="1568"/>
                </a:lnTo>
                <a:lnTo>
                  <a:pt x="637475" y="6210"/>
                </a:lnTo>
                <a:lnTo>
                  <a:pt x="591036" y="13827"/>
                </a:lnTo>
                <a:lnTo>
                  <a:pt x="545624" y="24323"/>
                </a:lnTo>
                <a:lnTo>
                  <a:pt x="501335" y="37600"/>
                </a:lnTo>
                <a:lnTo>
                  <a:pt x="458264" y="53561"/>
                </a:lnTo>
                <a:lnTo>
                  <a:pt x="416509" y="72109"/>
                </a:lnTo>
                <a:lnTo>
                  <a:pt x="376167" y="93147"/>
                </a:lnTo>
                <a:lnTo>
                  <a:pt x="337334" y="116578"/>
                </a:lnTo>
                <a:lnTo>
                  <a:pt x="300106" y="142305"/>
                </a:lnTo>
                <a:lnTo>
                  <a:pt x="264580" y="170229"/>
                </a:lnTo>
                <a:lnTo>
                  <a:pt x="230852" y="200256"/>
                </a:lnTo>
                <a:lnTo>
                  <a:pt x="199020" y="232286"/>
                </a:lnTo>
                <a:lnTo>
                  <a:pt x="169179" y="266224"/>
                </a:lnTo>
                <a:lnTo>
                  <a:pt x="141427" y="301971"/>
                </a:lnTo>
                <a:lnTo>
                  <a:pt x="115859" y="339431"/>
                </a:lnTo>
                <a:lnTo>
                  <a:pt x="92573" y="378507"/>
                </a:lnTo>
                <a:lnTo>
                  <a:pt x="71665" y="419101"/>
                </a:lnTo>
                <a:lnTo>
                  <a:pt x="53231" y="461116"/>
                </a:lnTo>
                <a:lnTo>
                  <a:pt x="37368" y="504456"/>
                </a:lnTo>
                <a:lnTo>
                  <a:pt x="24173" y="549022"/>
                </a:lnTo>
                <a:lnTo>
                  <a:pt x="13742" y="594719"/>
                </a:lnTo>
                <a:lnTo>
                  <a:pt x="6172" y="641448"/>
                </a:lnTo>
                <a:lnTo>
                  <a:pt x="1559" y="689112"/>
                </a:lnTo>
                <a:lnTo>
                  <a:pt x="0" y="737616"/>
                </a:lnTo>
                <a:lnTo>
                  <a:pt x="1559" y="786119"/>
                </a:lnTo>
                <a:lnTo>
                  <a:pt x="6172" y="833783"/>
                </a:lnTo>
                <a:lnTo>
                  <a:pt x="13742" y="880512"/>
                </a:lnTo>
                <a:lnTo>
                  <a:pt x="24173" y="926209"/>
                </a:lnTo>
                <a:lnTo>
                  <a:pt x="37368" y="970775"/>
                </a:lnTo>
                <a:lnTo>
                  <a:pt x="53231" y="1014115"/>
                </a:lnTo>
                <a:lnTo>
                  <a:pt x="71665" y="1056130"/>
                </a:lnTo>
                <a:lnTo>
                  <a:pt x="92573" y="1096724"/>
                </a:lnTo>
                <a:lnTo>
                  <a:pt x="115859" y="1135800"/>
                </a:lnTo>
                <a:lnTo>
                  <a:pt x="141427" y="1173260"/>
                </a:lnTo>
                <a:lnTo>
                  <a:pt x="169179" y="1209007"/>
                </a:lnTo>
                <a:lnTo>
                  <a:pt x="199020" y="1242945"/>
                </a:lnTo>
                <a:lnTo>
                  <a:pt x="230852" y="1274975"/>
                </a:lnTo>
                <a:lnTo>
                  <a:pt x="264580" y="1305002"/>
                </a:lnTo>
                <a:lnTo>
                  <a:pt x="300106" y="1332926"/>
                </a:lnTo>
                <a:lnTo>
                  <a:pt x="337334" y="1358653"/>
                </a:lnTo>
                <a:lnTo>
                  <a:pt x="376167" y="1382084"/>
                </a:lnTo>
                <a:lnTo>
                  <a:pt x="416509" y="1403122"/>
                </a:lnTo>
                <a:lnTo>
                  <a:pt x="458264" y="1421670"/>
                </a:lnTo>
                <a:lnTo>
                  <a:pt x="501335" y="1437631"/>
                </a:lnTo>
                <a:lnTo>
                  <a:pt x="545624" y="1450908"/>
                </a:lnTo>
                <a:lnTo>
                  <a:pt x="591036" y="1461404"/>
                </a:lnTo>
                <a:lnTo>
                  <a:pt x="637475" y="1469021"/>
                </a:lnTo>
                <a:lnTo>
                  <a:pt x="684843" y="1473663"/>
                </a:lnTo>
                <a:lnTo>
                  <a:pt x="733043" y="1475232"/>
                </a:lnTo>
                <a:lnTo>
                  <a:pt x="781244" y="1473663"/>
                </a:lnTo>
                <a:lnTo>
                  <a:pt x="828612" y="1469021"/>
                </a:lnTo>
                <a:lnTo>
                  <a:pt x="875051" y="1461404"/>
                </a:lnTo>
                <a:lnTo>
                  <a:pt x="920463" y="1450908"/>
                </a:lnTo>
                <a:lnTo>
                  <a:pt x="964752" y="1437631"/>
                </a:lnTo>
                <a:lnTo>
                  <a:pt x="1007823" y="1421670"/>
                </a:lnTo>
                <a:lnTo>
                  <a:pt x="1049578" y="1403122"/>
                </a:lnTo>
                <a:lnTo>
                  <a:pt x="1089920" y="1382084"/>
                </a:lnTo>
                <a:lnTo>
                  <a:pt x="1128753" y="1358653"/>
                </a:lnTo>
                <a:lnTo>
                  <a:pt x="1165981" y="1332926"/>
                </a:lnTo>
                <a:lnTo>
                  <a:pt x="1201507" y="1305002"/>
                </a:lnTo>
                <a:lnTo>
                  <a:pt x="1235235" y="1274975"/>
                </a:lnTo>
                <a:lnTo>
                  <a:pt x="1267067" y="1242945"/>
                </a:lnTo>
                <a:lnTo>
                  <a:pt x="1296908" y="1209007"/>
                </a:lnTo>
                <a:lnTo>
                  <a:pt x="1324660" y="1173260"/>
                </a:lnTo>
                <a:lnTo>
                  <a:pt x="1350228" y="1135800"/>
                </a:lnTo>
                <a:lnTo>
                  <a:pt x="1373514" y="1096724"/>
                </a:lnTo>
                <a:lnTo>
                  <a:pt x="1394422" y="1056130"/>
                </a:lnTo>
                <a:lnTo>
                  <a:pt x="1412856" y="1014115"/>
                </a:lnTo>
                <a:lnTo>
                  <a:pt x="1428719" y="970775"/>
                </a:lnTo>
                <a:lnTo>
                  <a:pt x="1441914" y="926209"/>
                </a:lnTo>
                <a:lnTo>
                  <a:pt x="1452345" y="880512"/>
                </a:lnTo>
                <a:lnTo>
                  <a:pt x="1459915" y="833783"/>
                </a:lnTo>
                <a:lnTo>
                  <a:pt x="1464528" y="786119"/>
                </a:lnTo>
                <a:lnTo>
                  <a:pt x="1466087" y="737616"/>
                </a:lnTo>
                <a:lnTo>
                  <a:pt x="1464528" y="689112"/>
                </a:lnTo>
                <a:lnTo>
                  <a:pt x="1459915" y="641448"/>
                </a:lnTo>
                <a:lnTo>
                  <a:pt x="1452345" y="594719"/>
                </a:lnTo>
                <a:lnTo>
                  <a:pt x="1441914" y="549022"/>
                </a:lnTo>
                <a:lnTo>
                  <a:pt x="1428719" y="504456"/>
                </a:lnTo>
                <a:lnTo>
                  <a:pt x="1412856" y="461116"/>
                </a:lnTo>
                <a:lnTo>
                  <a:pt x="1394422" y="419101"/>
                </a:lnTo>
                <a:lnTo>
                  <a:pt x="1373514" y="378507"/>
                </a:lnTo>
                <a:lnTo>
                  <a:pt x="1350228" y="339431"/>
                </a:lnTo>
                <a:lnTo>
                  <a:pt x="1324660" y="301971"/>
                </a:lnTo>
                <a:lnTo>
                  <a:pt x="1296908" y="266224"/>
                </a:lnTo>
                <a:lnTo>
                  <a:pt x="1267067" y="232286"/>
                </a:lnTo>
                <a:lnTo>
                  <a:pt x="1235235" y="200256"/>
                </a:lnTo>
                <a:lnTo>
                  <a:pt x="1201507" y="170229"/>
                </a:lnTo>
                <a:lnTo>
                  <a:pt x="1165981" y="142305"/>
                </a:lnTo>
                <a:lnTo>
                  <a:pt x="1128753" y="116578"/>
                </a:lnTo>
                <a:lnTo>
                  <a:pt x="1089920" y="93147"/>
                </a:lnTo>
                <a:lnTo>
                  <a:pt x="1049578" y="72109"/>
                </a:lnTo>
                <a:lnTo>
                  <a:pt x="1007823" y="53561"/>
                </a:lnTo>
                <a:lnTo>
                  <a:pt x="964752" y="37600"/>
                </a:lnTo>
                <a:lnTo>
                  <a:pt x="920463" y="24323"/>
                </a:lnTo>
                <a:lnTo>
                  <a:pt x="875051" y="13827"/>
                </a:lnTo>
                <a:lnTo>
                  <a:pt x="828612" y="6210"/>
                </a:lnTo>
                <a:lnTo>
                  <a:pt x="781244" y="1568"/>
                </a:lnTo>
                <a:lnTo>
                  <a:pt x="733043" y="0"/>
                </a:lnTo>
                <a:close/>
              </a:path>
            </a:pathLst>
          </a:custGeom>
          <a:solidFill>
            <a:srgbClr val="77913A"/>
          </a:solidFill>
        </p:spPr>
        <p:txBody>
          <a:bodyPr wrap="square" lIns="0" tIns="0" rIns="0" bIns="0" rtlCol="0"/>
          <a:lstStyle/>
          <a:p>
            <a:endParaRPr>
              <a:solidFill>
                <a:prstClr val="black"/>
              </a:solidFill>
            </a:endParaRPr>
          </a:p>
        </p:txBody>
      </p:sp>
      <p:sp>
        <p:nvSpPr>
          <p:cNvPr id="16" name="object 16"/>
          <p:cNvSpPr txBox="1"/>
          <p:nvPr/>
        </p:nvSpPr>
        <p:spPr>
          <a:xfrm>
            <a:off x="7986141" y="6599046"/>
            <a:ext cx="385445" cy="452120"/>
          </a:xfrm>
          <a:prstGeom prst="rect">
            <a:avLst/>
          </a:prstGeom>
        </p:spPr>
        <p:txBody>
          <a:bodyPr vert="horz" wrap="square" lIns="0" tIns="12065" rIns="0" bIns="0" rtlCol="0">
            <a:spAutoFit/>
          </a:bodyPr>
          <a:lstStyle/>
          <a:p>
            <a:pPr marL="12700">
              <a:spcBef>
                <a:spcPts val="95"/>
              </a:spcBef>
            </a:pPr>
            <a:r>
              <a:rPr sz="2800" spc="-10" dirty="0">
                <a:solidFill>
                  <a:srgbClr val="FFFFFF"/>
                </a:solidFill>
                <a:cs typeface="Calibri"/>
              </a:rPr>
              <a:t>02</a:t>
            </a:r>
            <a:endParaRPr sz="2800">
              <a:solidFill>
                <a:prstClr val="black"/>
              </a:solidFill>
              <a:cs typeface="Calibri"/>
            </a:endParaRPr>
          </a:p>
        </p:txBody>
      </p:sp>
      <p:sp>
        <p:nvSpPr>
          <p:cNvPr id="17" name="object 17"/>
          <p:cNvSpPr/>
          <p:nvPr/>
        </p:nvSpPr>
        <p:spPr>
          <a:xfrm>
            <a:off x="9217152" y="2488692"/>
            <a:ext cx="1879600" cy="1880870"/>
          </a:xfrm>
          <a:custGeom>
            <a:avLst/>
            <a:gdLst/>
            <a:ahLst/>
            <a:cxnLst/>
            <a:rect l="l" t="t" r="r" b="b"/>
            <a:pathLst>
              <a:path w="1879600" h="1880870">
                <a:moveTo>
                  <a:pt x="939546" y="0"/>
                </a:moveTo>
                <a:lnTo>
                  <a:pt x="891194" y="1223"/>
                </a:lnTo>
                <a:lnTo>
                  <a:pt x="843478" y="4854"/>
                </a:lnTo>
                <a:lnTo>
                  <a:pt x="796456" y="10834"/>
                </a:lnTo>
                <a:lnTo>
                  <a:pt x="750187" y="19104"/>
                </a:lnTo>
                <a:lnTo>
                  <a:pt x="704730" y="29604"/>
                </a:lnTo>
                <a:lnTo>
                  <a:pt x="660144" y="42275"/>
                </a:lnTo>
                <a:lnTo>
                  <a:pt x="616488" y="57059"/>
                </a:lnTo>
                <a:lnTo>
                  <a:pt x="573821" y="73896"/>
                </a:lnTo>
                <a:lnTo>
                  <a:pt x="532203" y="92727"/>
                </a:lnTo>
                <a:lnTo>
                  <a:pt x="491691" y="113493"/>
                </a:lnTo>
                <a:lnTo>
                  <a:pt x="452346" y="136134"/>
                </a:lnTo>
                <a:lnTo>
                  <a:pt x="414225" y="160593"/>
                </a:lnTo>
                <a:lnTo>
                  <a:pt x="377389" y="186810"/>
                </a:lnTo>
                <a:lnTo>
                  <a:pt x="341897" y="214725"/>
                </a:lnTo>
                <a:lnTo>
                  <a:pt x="307806" y="244280"/>
                </a:lnTo>
                <a:lnTo>
                  <a:pt x="275177" y="275415"/>
                </a:lnTo>
                <a:lnTo>
                  <a:pt x="244068" y="308071"/>
                </a:lnTo>
                <a:lnTo>
                  <a:pt x="214538" y="342190"/>
                </a:lnTo>
                <a:lnTo>
                  <a:pt x="186647" y="377713"/>
                </a:lnTo>
                <a:lnTo>
                  <a:pt x="160453" y="414579"/>
                </a:lnTo>
                <a:lnTo>
                  <a:pt x="136015" y="452730"/>
                </a:lnTo>
                <a:lnTo>
                  <a:pt x="113393" y="492107"/>
                </a:lnTo>
                <a:lnTo>
                  <a:pt x="92645" y="532652"/>
                </a:lnTo>
                <a:lnTo>
                  <a:pt x="73830" y="574303"/>
                </a:lnTo>
                <a:lnTo>
                  <a:pt x="57008" y="617004"/>
                </a:lnTo>
                <a:lnTo>
                  <a:pt x="42237" y="660694"/>
                </a:lnTo>
                <a:lnTo>
                  <a:pt x="29577" y="705315"/>
                </a:lnTo>
                <a:lnTo>
                  <a:pt x="19087" y="750807"/>
                </a:lnTo>
                <a:lnTo>
                  <a:pt x="10825" y="797111"/>
                </a:lnTo>
                <a:lnTo>
                  <a:pt x="4850" y="844169"/>
                </a:lnTo>
                <a:lnTo>
                  <a:pt x="1222" y="891921"/>
                </a:lnTo>
                <a:lnTo>
                  <a:pt x="0" y="940307"/>
                </a:lnTo>
                <a:lnTo>
                  <a:pt x="1222" y="988694"/>
                </a:lnTo>
                <a:lnTo>
                  <a:pt x="4850" y="1036446"/>
                </a:lnTo>
                <a:lnTo>
                  <a:pt x="10825" y="1083504"/>
                </a:lnTo>
                <a:lnTo>
                  <a:pt x="19087" y="1129808"/>
                </a:lnTo>
                <a:lnTo>
                  <a:pt x="29577" y="1175300"/>
                </a:lnTo>
                <a:lnTo>
                  <a:pt x="42237" y="1219921"/>
                </a:lnTo>
                <a:lnTo>
                  <a:pt x="57008" y="1263611"/>
                </a:lnTo>
                <a:lnTo>
                  <a:pt x="73830" y="1306312"/>
                </a:lnTo>
                <a:lnTo>
                  <a:pt x="92645" y="1347963"/>
                </a:lnTo>
                <a:lnTo>
                  <a:pt x="113393" y="1388508"/>
                </a:lnTo>
                <a:lnTo>
                  <a:pt x="136015" y="1427885"/>
                </a:lnTo>
                <a:lnTo>
                  <a:pt x="160453" y="1466036"/>
                </a:lnTo>
                <a:lnTo>
                  <a:pt x="186647" y="1502902"/>
                </a:lnTo>
                <a:lnTo>
                  <a:pt x="214538" y="1538425"/>
                </a:lnTo>
                <a:lnTo>
                  <a:pt x="244068" y="1572544"/>
                </a:lnTo>
                <a:lnTo>
                  <a:pt x="275177" y="1605200"/>
                </a:lnTo>
                <a:lnTo>
                  <a:pt x="307806" y="1636335"/>
                </a:lnTo>
                <a:lnTo>
                  <a:pt x="341897" y="1665890"/>
                </a:lnTo>
                <a:lnTo>
                  <a:pt x="377389" y="1693805"/>
                </a:lnTo>
                <a:lnTo>
                  <a:pt x="414225" y="1720022"/>
                </a:lnTo>
                <a:lnTo>
                  <a:pt x="452346" y="1744481"/>
                </a:lnTo>
                <a:lnTo>
                  <a:pt x="491691" y="1767122"/>
                </a:lnTo>
                <a:lnTo>
                  <a:pt x="532203" y="1787888"/>
                </a:lnTo>
                <a:lnTo>
                  <a:pt x="573821" y="1806719"/>
                </a:lnTo>
                <a:lnTo>
                  <a:pt x="616488" y="1823556"/>
                </a:lnTo>
                <a:lnTo>
                  <a:pt x="660144" y="1838340"/>
                </a:lnTo>
                <a:lnTo>
                  <a:pt x="704730" y="1851011"/>
                </a:lnTo>
                <a:lnTo>
                  <a:pt x="750187" y="1861511"/>
                </a:lnTo>
                <a:lnTo>
                  <a:pt x="796456" y="1869781"/>
                </a:lnTo>
                <a:lnTo>
                  <a:pt x="843478" y="1875761"/>
                </a:lnTo>
                <a:lnTo>
                  <a:pt x="891194" y="1879392"/>
                </a:lnTo>
                <a:lnTo>
                  <a:pt x="939546" y="1880615"/>
                </a:lnTo>
                <a:lnTo>
                  <a:pt x="987897" y="1879392"/>
                </a:lnTo>
                <a:lnTo>
                  <a:pt x="1035613" y="1875761"/>
                </a:lnTo>
                <a:lnTo>
                  <a:pt x="1082635" y="1869781"/>
                </a:lnTo>
                <a:lnTo>
                  <a:pt x="1128904" y="1861511"/>
                </a:lnTo>
                <a:lnTo>
                  <a:pt x="1174361" y="1851011"/>
                </a:lnTo>
                <a:lnTo>
                  <a:pt x="1218947" y="1838340"/>
                </a:lnTo>
                <a:lnTo>
                  <a:pt x="1262603" y="1823556"/>
                </a:lnTo>
                <a:lnTo>
                  <a:pt x="1305270" y="1806719"/>
                </a:lnTo>
                <a:lnTo>
                  <a:pt x="1346888" y="1787888"/>
                </a:lnTo>
                <a:lnTo>
                  <a:pt x="1387400" y="1767122"/>
                </a:lnTo>
                <a:lnTo>
                  <a:pt x="1426745" y="1744481"/>
                </a:lnTo>
                <a:lnTo>
                  <a:pt x="1464866" y="1720022"/>
                </a:lnTo>
                <a:lnTo>
                  <a:pt x="1501702" y="1693805"/>
                </a:lnTo>
                <a:lnTo>
                  <a:pt x="1537194" y="1665890"/>
                </a:lnTo>
                <a:lnTo>
                  <a:pt x="1571285" y="1636335"/>
                </a:lnTo>
                <a:lnTo>
                  <a:pt x="1603914" y="1605200"/>
                </a:lnTo>
                <a:lnTo>
                  <a:pt x="1635023" y="1572544"/>
                </a:lnTo>
                <a:lnTo>
                  <a:pt x="1664553" y="1538425"/>
                </a:lnTo>
                <a:lnTo>
                  <a:pt x="1692444" y="1502902"/>
                </a:lnTo>
                <a:lnTo>
                  <a:pt x="1718638" y="1466036"/>
                </a:lnTo>
                <a:lnTo>
                  <a:pt x="1743076" y="1427885"/>
                </a:lnTo>
                <a:lnTo>
                  <a:pt x="1765698" y="1388508"/>
                </a:lnTo>
                <a:lnTo>
                  <a:pt x="1786446" y="1347963"/>
                </a:lnTo>
                <a:lnTo>
                  <a:pt x="1805261" y="1306312"/>
                </a:lnTo>
                <a:lnTo>
                  <a:pt x="1822083" y="1263611"/>
                </a:lnTo>
                <a:lnTo>
                  <a:pt x="1836854" y="1219921"/>
                </a:lnTo>
                <a:lnTo>
                  <a:pt x="1849514" y="1175300"/>
                </a:lnTo>
                <a:lnTo>
                  <a:pt x="1860004" y="1129808"/>
                </a:lnTo>
                <a:lnTo>
                  <a:pt x="1868266" y="1083504"/>
                </a:lnTo>
                <a:lnTo>
                  <a:pt x="1874241" y="1036446"/>
                </a:lnTo>
                <a:lnTo>
                  <a:pt x="1877869" y="988694"/>
                </a:lnTo>
                <a:lnTo>
                  <a:pt x="1879092" y="940307"/>
                </a:lnTo>
                <a:lnTo>
                  <a:pt x="1877869" y="891921"/>
                </a:lnTo>
                <a:lnTo>
                  <a:pt x="1874241" y="844169"/>
                </a:lnTo>
                <a:lnTo>
                  <a:pt x="1868266" y="797111"/>
                </a:lnTo>
                <a:lnTo>
                  <a:pt x="1860004" y="750807"/>
                </a:lnTo>
                <a:lnTo>
                  <a:pt x="1849514" y="705315"/>
                </a:lnTo>
                <a:lnTo>
                  <a:pt x="1836854" y="660694"/>
                </a:lnTo>
                <a:lnTo>
                  <a:pt x="1822083" y="617004"/>
                </a:lnTo>
                <a:lnTo>
                  <a:pt x="1805261" y="574303"/>
                </a:lnTo>
                <a:lnTo>
                  <a:pt x="1786446" y="532652"/>
                </a:lnTo>
                <a:lnTo>
                  <a:pt x="1765698" y="492107"/>
                </a:lnTo>
                <a:lnTo>
                  <a:pt x="1743076" y="452730"/>
                </a:lnTo>
                <a:lnTo>
                  <a:pt x="1718638" y="414579"/>
                </a:lnTo>
                <a:lnTo>
                  <a:pt x="1692444" y="377713"/>
                </a:lnTo>
                <a:lnTo>
                  <a:pt x="1664553" y="342190"/>
                </a:lnTo>
                <a:lnTo>
                  <a:pt x="1635023" y="308071"/>
                </a:lnTo>
                <a:lnTo>
                  <a:pt x="1603914" y="275415"/>
                </a:lnTo>
                <a:lnTo>
                  <a:pt x="1571285" y="244280"/>
                </a:lnTo>
                <a:lnTo>
                  <a:pt x="1537194" y="214725"/>
                </a:lnTo>
                <a:lnTo>
                  <a:pt x="1501702" y="186810"/>
                </a:lnTo>
                <a:lnTo>
                  <a:pt x="1464866" y="160593"/>
                </a:lnTo>
                <a:lnTo>
                  <a:pt x="1426745" y="136134"/>
                </a:lnTo>
                <a:lnTo>
                  <a:pt x="1387400" y="113493"/>
                </a:lnTo>
                <a:lnTo>
                  <a:pt x="1346888" y="92727"/>
                </a:lnTo>
                <a:lnTo>
                  <a:pt x="1305270" y="73896"/>
                </a:lnTo>
                <a:lnTo>
                  <a:pt x="1262603" y="57059"/>
                </a:lnTo>
                <a:lnTo>
                  <a:pt x="1218947" y="42275"/>
                </a:lnTo>
                <a:lnTo>
                  <a:pt x="1174361" y="29604"/>
                </a:lnTo>
                <a:lnTo>
                  <a:pt x="1128904" y="19104"/>
                </a:lnTo>
                <a:lnTo>
                  <a:pt x="1082635" y="10834"/>
                </a:lnTo>
                <a:lnTo>
                  <a:pt x="1035613" y="4854"/>
                </a:lnTo>
                <a:lnTo>
                  <a:pt x="987897" y="1223"/>
                </a:lnTo>
                <a:lnTo>
                  <a:pt x="939546" y="0"/>
                </a:lnTo>
                <a:close/>
              </a:path>
            </a:pathLst>
          </a:custGeom>
          <a:solidFill>
            <a:srgbClr val="0A544A"/>
          </a:solidFill>
        </p:spPr>
        <p:txBody>
          <a:bodyPr wrap="square" lIns="0" tIns="0" rIns="0" bIns="0" rtlCol="0"/>
          <a:lstStyle/>
          <a:p>
            <a:endParaRPr>
              <a:solidFill>
                <a:prstClr val="black"/>
              </a:solidFill>
            </a:endParaRPr>
          </a:p>
        </p:txBody>
      </p:sp>
      <p:sp>
        <p:nvSpPr>
          <p:cNvPr id="18" name="object 18"/>
          <p:cNvSpPr/>
          <p:nvPr/>
        </p:nvSpPr>
        <p:spPr>
          <a:xfrm>
            <a:off x="9424416" y="2695955"/>
            <a:ext cx="1466215" cy="1466215"/>
          </a:xfrm>
          <a:custGeom>
            <a:avLst/>
            <a:gdLst/>
            <a:ahLst/>
            <a:cxnLst/>
            <a:rect l="l" t="t" r="r" b="b"/>
            <a:pathLst>
              <a:path w="1466215" h="1466214">
                <a:moveTo>
                  <a:pt x="733043" y="0"/>
                </a:moveTo>
                <a:lnTo>
                  <a:pt x="684843" y="1559"/>
                </a:lnTo>
                <a:lnTo>
                  <a:pt x="637475" y="6172"/>
                </a:lnTo>
                <a:lnTo>
                  <a:pt x="591036" y="13742"/>
                </a:lnTo>
                <a:lnTo>
                  <a:pt x="545624" y="24173"/>
                </a:lnTo>
                <a:lnTo>
                  <a:pt x="501335" y="37368"/>
                </a:lnTo>
                <a:lnTo>
                  <a:pt x="458264" y="53231"/>
                </a:lnTo>
                <a:lnTo>
                  <a:pt x="416509" y="71665"/>
                </a:lnTo>
                <a:lnTo>
                  <a:pt x="376167" y="92573"/>
                </a:lnTo>
                <a:lnTo>
                  <a:pt x="337334" y="115859"/>
                </a:lnTo>
                <a:lnTo>
                  <a:pt x="300106" y="141427"/>
                </a:lnTo>
                <a:lnTo>
                  <a:pt x="264580" y="169179"/>
                </a:lnTo>
                <a:lnTo>
                  <a:pt x="230852" y="199020"/>
                </a:lnTo>
                <a:lnTo>
                  <a:pt x="199020" y="230852"/>
                </a:lnTo>
                <a:lnTo>
                  <a:pt x="169179" y="264580"/>
                </a:lnTo>
                <a:lnTo>
                  <a:pt x="141427" y="300106"/>
                </a:lnTo>
                <a:lnTo>
                  <a:pt x="115859" y="337334"/>
                </a:lnTo>
                <a:lnTo>
                  <a:pt x="92573" y="376167"/>
                </a:lnTo>
                <a:lnTo>
                  <a:pt x="71665" y="416509"/>
                </a:lnTo>
                <a:lnTo>
                  <a:pt x="53231" y="458264"/>
                </a:lnTo>
                <a:lnTo>
                  <a:pt x="37368" y="501335"/>
                </a:lnTo>
                <a:lnTo>
                  <a:pt x="24173" y="545624"/>
                </a:lnTo>
                <a:lnTo>
                  <a:pt x="13742" y="591036"/>
                </a:lnTo>
                <a:lnTo>
                  <a:pt x="6172" y="637475"/>
                </a:lnTo>
                <a:lnTo>
                  <a:pt x="1559" y="684843"/>
                </a:lnTo>
                <a:lnTo>
                  <a:pt x="0" y="733044"/>
                </a:lnTo>
                <a:lnTo>
                  <a:pt x="1559" y="781244"/>
                </a:lnTo>
                <a:lnTo>
                  <a:pt x="6172" y="828612"/>
                </a:lnTo>
                <a:lnTo>
                  <a:pt x="13742" y="875051"/>
                </a:lnTo>
                <a:lnTo>
                  <a:pt x="24173" y="920463"/>
                </a:lnTo>
                <a:lnTo>
                  <a:pt x="37368" y="964752"/>
                </a:lnTo>
                <a:lnTo>
                  <a:pt x="53231" y="1007823"/>
                </a:lnTo>
                <a:lnTo>
                  <a:pt x="71665" y="1049578"/>
                </a:lnTo>
                <a:lnTo>
                  <a:pt x="92573" y="1089920"/>
                </a:lnTo>
                <a:lnTo>
                  <a:pt x="115859" y="1128753"/>
                </a:lnTo>
                <a:lnTo>
                  <a:pt x="141427" y="1165981"/>
                </a:lnTo>
                <a:lnTo>
                  <a:pt x="169179" y="1201507"/>
                </a:lnTo>
                <a:lnTo>
                  <a:pt x="199020" y="1235235"/>
                </a:lnTo>
                <a:lnTo>
                  <a:pt x="230852" y="1267067"/>
                </a:lnTo>
                <a:lnTo>
                  <a:pt x="264580" y="1296908"/>
                </a:lnTo>
                <a:lnTo>
                  <a:pt x="300106" y="1324660"/>
                </a:lnTo>
                <a:lnTo>
                  <a:pt x="337334" y="1350228"/>
                </a:lnTo>
                <a:lnTo>
                  <a:pt x="376167" y="1373514"/>
                </a:lnTo>
                <a:lnTo>
                  <a:pt x="416509" y="1394422"/>
                </a:lnTo>
                <a:lnTo>
                  <a:pt x="458264" y="1412856"/>
                </a:lnTo>
                <a:lnTo>
                  <a:pt x="501335" y="1428719"/>
                </a:lnTo>
                <a:lnTo>
                  <a:pt x="545624" y="1441914"/>
                </a:lnTo>
                <a:lnTo>
                  <a:pt x="591036" y="1452345"/>
                </a:lnTo>
                <a:lnTo>
                  <a:pt x="637475" y="1459915"/>
                </a:lnTo>
                <a:lnTo>
                  <a:pt x="684843" y="1464528"/>
                </a:lnTo>
                <a:lnTo>
                  <a:pt x="733043" y="1466088"/>
                </a:lnTo>
                <a:lnTo>
                  <a:pt x="781244" y="1464528"/>
                </a:lnTo>
                <a:lnTo>
                  <a:pt x="828612" y="1459915"/>
                </a:lnTo>
                <a:lnTo>
                  <a:pt x="875051" y="1452345"/>
                </a:lnTo>
                <a:lnTo>
                  <a:pt x="920463" y="1441914"/>
                </a:lnTo>
                <a:lnTo>
                  <a:pt x="964752" y="1428719"/>
                </a:lnTo>
                <a:lnTo>
                  <a:pt x="1007823" y="1412856"/>
                </a:lnTo>
                <a:lnTo>
                  <a:pt x="1049578" y="1394422"/>
                </a:lnTo>
                <a:lnTo>
                  <a:pt x="1089920" y="1373514"/>
                </a:lnTo>
                <a:lnTo>
                  <a:pt x="1128753" y="1350228"/>
                </a:lnTo>
                <a:lnTo>
                  <a:pt x="1165981" y="1324660"/>
                </a:lnTo>
                <a:lnTo>
                  <a:pt x="1201507" y="1296908"/>
                </a:lnTo>
                <a:lnTo>
                  <a:pt x="1235235" y="1267067"/>
                </a:lnTo>
                <a:lnTo>
                  <a:pt x="1267067" y="1235235"/>
                </a:lnTo>
                <a:lnTo>
                  <a:pt x="1296908" y="1201507"/>
                </a:lnTo>
                <a:lnTo>
                  <a:pt x="1324660" y="1165981"/>
                </a:lnTo>
                <a:lnTo>
                  <a:pt x="1350228" y="1128753"/>
                </a:lnTo>
                <a:lnTo>
                  <a:pt x="1373514" y="1089920"/>
                </a:lnTo>
                <a:lnTo>
                  <a:pt x="1394422" y="1049578"/>
                </a:lnTo>
                <a:lnTo>
                  <a:pt x="1412856" y="1007823"/>
                </a:lnTo>
                <a:lnTo>
                  <a:pt x="1428719" y="964752"/>
                </a:lnTo>
                <a:lnTo>
                  <a:pt x="1441914" y="920463"/>
                </a:lnTo>
                <a:lnTo>
                  <a:pt x="1452345" y="875051"/>
                </a:lnTo>
                <a:lnTo>
                  <a:pt x="1459915" y="828612"/>
                </a:lnTo>
                <a:lnTo>
                  <a:pt x="1464528" y="781244"/>
                </a:lnTo>
                <a:lnTo>
                  <a:pt x="1466087" y="733044"/>
                </a:lnTo>
                <a:lnTo>
                  <a:pt x="1464528" y="684843"/>
                </a:lnTo>
                <a:lnTo>
                  <a:pt x="1459915" y="637475"/>
                </a:lnTo>
                <a:lnTo>
                  <a:pt x="1452345" y="591036"/>
                </a:lnTo>
                <a:lnTo>
                  <a:pt x="1441914" y="545624"/>
                </a:lnTo>
                <a:lnTo>
                  <a:pt x="1428719" y="501335"/>
                </a:lnTo>
                <a:lnTo>
                  <a:pt x="1412856" y="458264"/>
                </a:lnTo>
                <a:lnTo>
                  <a:pt x="1394422" y="416509"/>
                </a:lnTo>
                <a:lnTo>
                  <a:pt x="1373514" y="376167"/>
                </a:lnTo>
                <a:lnTo>
                  <a:pt x="1350228" y="337334"/>
                </a:lnTo>
                <a:lnTo>
                  <a:pt x="1324660" y="300106"/>
                </a:lnTo>
                <a:lnTo>
                  <a:pt x="1296908" y="264580"/>
                </a:lnTo>
                <a:lnTo>
                  <a:pt x="1267067" y="230852"/>
                </a:lnTo>
                <a:lnTo>
                  <a:pt x="1235235" y="199020"/>
                </a:lnTo>
                <a:lnTo>
                  <a:pt x="1201507" y="169179"/>
                </a:lnTo>
                <a:lnTo>
                  <a:pt x="1165981" y="141427"/>
                </a:lnTo>
                <a:lnTo>
                  <a:pt x="1128753" y="115859"/>
                </a:lnTo>
                <a:lnTo>
                  <a:pt x="1089920" y="92573"/>
                </a:lnTo>
                <a:lnTo>
                  <a:pt x="1049578" y="71665"/>
                </a:lnTo>
                <a:lnTo>
                  <a:pt x="1007823" y="53231"/>
                </a:lnTo>
                <a:lnTo>
                  <a:pt x="964752" y="37368"/>
                </a:lnTo>
                <a:lnTo>
                  <a:pt x="920463" y="24173"/>
                </a:lnTo>
                <a:lnTo>
                  <a:pt x="875051" y="13742"/>
                </a:lnTo>
                <a:lnTo>
                  <a:pt x="828612" y="6172"/>
                </a:lnTo>
                <a:lnTo>
                  <a:pt x="781244" y="1559"/>
                </a:lnTo>
                <a:lnTo>
                  <a:pt x="733043" y="0"/>
                </a:lnTo>
                <a:close/>
              </a:path>
            </a:pathLst>
          </a:custGeom>
          <a:solidFill>
            <a:srgbClr val="0F7E70"/>
          </a:solidFill>
        </p:spPr>
        <p:txBody>
          <a:bodyPr wrap="square" lIns="0" tIns="0" rIns="0" bIns="0" rtlCol="0"/>
          <a:lstStyle/>
          <a:p>
            <a:endParaRPr>
              <a:solidFill>
                <a:prstClr val="black"/>
              </a:solidFill>
            </a:endParaRPr>
          </a:p>
        </p:txBody>
      </p:sp>
      <p:sp>
        <p:nvSpPr>
          <p:cNvPr id="19" name="object 19"/>
          <p:cNvSpPr txBox="1"/>
          <p:nvPr/>
        </p:nvSpPr>
        <p:spPr>
          <a:xfrm>
            <a:off x="9992106" y="3214496"/>
            <a:ext cx="333375" cy="391160"/>
          </a:xfrm>
          <a:prstGeom prst="rect">
            <a:avLst/>
          </a:prstGeom>
        </p:spPr>
        <p:txBody>
          <a:bodyPr vert="horz" wrap="square" lIns="0" tIns="12700" rIns="0" bIns="0" rtlCol="0">
            <a:spAutoFit/>
          </a:bodyPr>
          <a:lstStyle/>
          <a:p>
            <a:pPr marL="12700">
              <a:spcBef>
                <a:spcPts val="100"/>
              </a:spcBef>
            </a:pPr>
            <a:r>
              <a:rPr sz="2400" spc="-5" dirty="0">
                <a:solidFill>
                  <a:srgbClr val="FFFFFF"/>
                </a:solidFill>
                <a:cs typeface="Calibri"/>
              </a:rPr>
              <a:t>01</a:t>
            </a:r>
            <a:endParaRPr sz="2400">
              <a:solidFill>
                <a:prstClr val="black"/>
              </a:solidFill>
              <a:cs typeface="Calibri"/>
            </a:endParaRPr>
          </a:p>
        </p:txBody>
      </p:sp>
      <p:sp>
        <p:nvSpPr>
          <p:cNvPr id="20" name="object 20"/>
          <p:cNvSpPr txBox="1"/>
          <p:nvPr/>
        </p:nvSpPr>
        <p:spPr>
          <a:xfrm>
            <a:off x="13261086" y="6533133"/>
            <a:ext cx="3151505" cy="452120"/>
          </a:xfrm>
          <a:prstGeom prst="rect">
            <a:avLst/>
          </a:prstGeom>
        </p:spPr>
        <p:txBody>
          <a:bodyPr vert="horz" wrap="square" lIns="0" tIns="12065" rIns="0" bIns="0" rtlCol="0">
            <a:spAutoFit/>
          </a:bodyPr>
          <a:lstStyle/>
          <a:p>
            <a:pPr marL="12700">
              <a:spcBef>
                <a:spcPts val="95"/>
              </a:spcBef>
            </a:pPr>
            <a:r>
              <a:rPr sz="2800" b="1" spc="-5" dirty="0">
                <a:solidFill>
                  <a:srgbClr val="2D892D"/>
                </a:solidFill>
                <a:cs typeface="Calibri"/>
              </a:rPr>
              <a:t>Uses </a:t>
            </a:r>
            <a:r>
              <a:rPr sz="2800" b="1" spc="-20" dirty="0">
                <a:solidFill>
                  <a:srgbClr val="2D892D"/>
                </a:solidFill>
                <a:cs typeface="Calibri"/>
              </a:rPr>
              <a:t>fewer </a:t>
            </a:r>
            <a:r>
              <a:rPr sz="2800" b="1" spc="-15" dirty="0">
                <a:solidFill>
                  <a:srgbClr val="2D892D"/>
                </a:solidFill>
                <a:cs typeface="Calibri"/>
              </a:rPr>
              <a:t>resources</a:t>
            </a:r>
            <a:endParaRPr sz="2800">
              <a:solidFill>
                <a:prstClr val="black"/>
              </a:solidFill>
              <a:cs typeface="Calibri"/>
            </a:endParaRPr>
          </a:p>
        </p:txBody>
      </p:sp>
      <p:sp>
        <p:nvSpPr>
          <p:cNvPr id="21" name="object 21"/>
          <p:cNvSpPr txBox="1"/>
          <p:nvPr/>
        </p:nvSpPr>
        <p:spPr>
          <a:xfrm>
            <a:off x="1601469" y="6431102"/>
            <a:ext cx="5454650" cy="878840"/>
          </a:xfrm>
          <a:prstGeom prst="rect">
            <a:avLst/>
          </a:prstGeom>
        </p:spPr>
        <p:txBody>
          <a:bodyPr vert="horz" wrap="square" lIns="0" tIns="12065" rIns="0" bIns="0" rtlCol="0">
            <a:spAutoFit/>
          </a:bodyPr>
          <a:lstStyle/>
          <a:p>
            <a:pPr marL="597535" marR="5080" indent="-585470">
              <a:spcBef>
                <a:spcPts val="95"/>
              </a:spcBef>
            </a:pPr>
            <a:r>
              <a:rPr sz="2800" b="1" spc="-25" dirty="0">
                <a:solidFill>
                  <a:srgbClr val="77913A"/>
                </a:solidFill>
                <a:cs typeface="Calibri"/>
              </a:rPr>
              <a:t>Easy </a:t>
            </a:r>
            <a:r>
              <a:rPr sz="2800" b="1" spc="-15" dirty="0">
                <a:solidFill>
                  <a:srgbClr val="77913A"/>
                </a:solidFill>
                <a:cs typeface="Calibri"/>
              </a:rPr>
              <a:t>to </a:t>
            </a:r>
            <a:r>
              <a:rPr sz="2800" b="1" spc="-10" dirty="0">
                <a:solidFill>
                  <a:srgbClr val="77913A"/>
                </a:solidFill>
                <a:cs typeface="Calibri"/>
              </a:rPr>
              <a:t>verify </a:t>
            </a:r>
            <a:r>
              <a:rPr sz="2800" b="1" spc="-5" dirty="0">
                <a:solidFill>
                  <a:srgbClr val="77913A"/>
                </a:solidFill>
                <a:cs typeface="Calibri"/>
              </a:rPr>
              <a:t>if a specific </a:t>
            </a:r>
            <a:r>
              <a:rPr sz="2800" b="1" spc="-10" dirty="0">
                <a:solidFill>
                  <a:srgbClr val="77913A"/>
                </a:solidFill>
                <a:cs typeface="Calibri"/>
              </a:rPr>
              <a:t>transaction  </a:t>
            </a:r>
            <a:r>
              <a:rPr sz="2800" b="1" spc="-5" dirty="0">
                <a:solidFill>
                  <a:srgbClr val="77913A"/>
                </a:solidFill>
                <a:cs typeface="Calibri"/>
              </a:rPr>
              <a:t>has been added </a:t>
            </a:r>
            <a:r>
              <a:rPr sz="2800" b="1" spc="-10" dirty="0">
                <a:solidFill>
                  <a:srgbClr val="77913A"/>
                </a:solidFill>
                <a:cs typeface="Calibri"/>
              </a:rPr>
              <a:t>to </a:t>
            </a:r>
            <a:r>
              <a:rPr sz="2800" b="1" spc="-5" dirty="0">
                <a:solidFill>
                  <a:srgbClr val="77913A"/>
                </a:solidFill>
                <a:cs typeface="Calibri"/>
              </a:rPr>
              <a:t>a block or</a:t>
            </a:r>
            <a:r>
              <a:rPr sz="2800" b="1" spc="55" dirty="0">
                <a:solidFill>
                  <a:srgbClr val="77913A"/>
                </a:solidFill>
                <a:cs typeface="Calibri"/>
              </a:rPr>
              <a:t> </a:t>
            </a:r>
            <a:r>
              <a:rPr sz="2800" b="1" spc="-5" dirty="0">
                <a:solidFill>
                  <a:srgbClr val="77913A"/>
                </a:solidFill>
                <a:cs typeface="Calibri"/>
              </a:rPr>
              <a:t>not</a:t>
            </a:r>
            <a:endParaRPr sz="2800">
              <a:solidFill>
                <a:prstClr val="black"/>
              </a:solidFill>
              <a:cs typeface="Calibri"/>
            </a:endParaRPr>
          </a:p>
        </p:txBody>
      </p:sp>
      <p:sp>
        <p:nvSpPr>
          <p:cNvPr id="22" name="object 22"/>
          <p:cNvSpPr txBox="1"/>
          <p:nvPr/>
        </p:nvSpPr>
        <p:spPr>
          <a:xfrm>
            <a:off x="11348084" y="2770124"/>
            <a:ext cx="4733925" cy="878840"/>
          </a:xfrm>
          <a:prstGeom prst="rect">
            <a:avLst/>
          </a:prstGeom>
        </p:spPr>
        <p:txBody>
          <a:bodyPr vert="horz" wrap="square" lIns="0" tIns="12065" rIns="0" bIns="0" rtlCol="0">
            <a:spAutoFit/>
          </a:bodyPr>
          <a:lstStyle/>
          <a:p>
            <a:pPr marL="12700" marR="5080">
              <a:spcBef>
                <a:spcPts val="95"/>
              </a:spcBef>
            </a:pPr>
            <a:r>
              <a:rPr sz="2800" b="1" spc="-25" dirty="0">
                <a:solidFill>
                  <a:srgbClr val="0F7E70"/>
                </a:solidFill>
                <a:cs typeface="Calibri"/>
              </a:rPr>
              <a:t>Easy </a:t>
            </a:r>
            <a:r>
              <a:rPr sz="2800" b="1" spc="-15" dirty="0">
                <a:solidFill>
                  <a:srgbClr val="0F7E70"/>
                </a:solidFill>
                <a:cs typeface="Calibri"/>
              </a:rPr>
              <a:t>to </a:t>
            </a:r>
            <a:r>
              <a:rPr sz="2800" b="1" spc="-5" dirty="0">
                <a:solidFill>
                  <a:srgbClr val="0F7E70"/>
                </a:solidFill>
                <a:cs typeface="Calibri"/>
              </a:rPr>
              <a:t>check if the </a:t>
            </a:r>
            <a:r>
              <a:rPr sz="2800" b="1" spc="-10" dirty="0">
                <a:solidFill>
                  <a:srgbClr val="0F7E70"/>
                </a:solidFill>
                <a:cs typeface="Calibri"/>
              </a:rPr>
              <a:t>transactions  </a:t>
            </a:r>
            <a:r>
              <a:rPr sz="2800" b="1" spc="-20" dirty="0">
                <a:solidFill>
                  <a:srgbClr val="0F7E70"/>
                </a:solidFill>
                <a:cs typeface="Calibri"/>
              </a:rPr>
              <a:t>have </a:t>
            </a:r>
            <a:r>
              <a:rPr sz="2800" b="1" spc="-5" dirty="0">
                <a:solidFill>
                  <a:srgbClr val="0F7E70"/>
                </a:solidFill>
                <a:cs typeface="Calibri"/>
              </a:rPr>
              <a:t>been </a:t>
            </a:r>
            <a:r>
              <a:rPr sz="2800" b="1" spc="-10" dirty="0">
                <a:solidFill>
                  <a:srgbClr val="0F7E70"/>
                </a:solidFill>
                <a:cs typeface="Calibri"/>
              </a:rPr>
              <a:t>tampered</a:t>
            </a:r>
            <a:r>
              <a:rPr sz="2800" b="1" spc="45" dirty="0">
                <a:solidFill>
                  <a:srgbClr val="0F7E70"/>
                </a:solidFill>
                <a:cs typeface="Calibri"/>
              </a:rPr>
              <a:t> </a:t>
            </a:r>
            <a:r>
              <a:rPr sz="2800" b="1" spc="-10" dirty="0">
                <a:solidFill>
                  <a:srgbClr val="0F7E70"/>
                </a:solidFill>
                <a:cs typeface="Calibri"/>
              </a:rPr>
              <a:t>with</a:t>
            </a:r>
            <a:endParaRPr sz="2800">
              <a:solidFill>
                <a:prstClr val="black"/>
              </a:solidFill>
              <a:cs typeface="Calibri"/>
            </a:endParaRPr>
          </a:p>
        </p:txBody>
      </p:sp>
    </p:spTree>
    <p:extLst>
      <p:ext uri="{BB962C8B-B14F-4D97-AF65-F5344CB8AC3E}">
        <p14:creationId xmlns:p14="http://schemas.microsoft.com/office/powerpoint/2010/main" val="582795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p:nvPr/>
        </p:nvSpPr>
        <p:spPr>
          <a:xfrm>
            <a:off x="10224516" y="1828800"/>
            <a:ext cx="6437376" cy="590702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title"/>
          </p:nvPr>
        </p:nvSpPr>
        <p:spPr>
          <a:xfrm>
            <a:off x="937666" y="644093"/>
            <a:ext cx="3901440"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Merkle</a:t>
            </a:r>
            <a:r>
              <a:rPr sz="5600" spc="-60" dirty="0">
                <a:solidFill>
                  <a:srgbClr val="095A82"/>
                </a:solidFill>
              </a:rPr>
              <a:t> </a:t>
            </a:r>
            <a:r>
              <a:rPr sz="5600" spc="-5" dirty="0">
                <a:solidFill>
                  <a:srgbClr val="095A82"/>
                </a:solidFill>
              </a:rPr>
              <a:t>Trees</a:t>
            </a:r>
            <a:endParaRPr sz="5600"/>
          </a:p>
        </p:txBody>
      </p:sp>
      <p:sp>
        <p:nvSpPr>
          <p:cNvPr id="8" name="object 8"/>
          <p:cNvSpPr txBox="1"/>
          <p:nvPr/>
        </p:nvSpPr>
        <p:spPr>
          <a:xfrm>
            <a:off x="937666" y="1647728"/>
            <a:ext cx="8645525" cy="5798381"/>
          </a:xfrm>
          <a:prstGeom prst="rect">
            <a:avLst/>
          </a:prstGeom>
        </p:spPr>
        <p:txBody>
          <a:bodyPr vert="horz" wrap="square" lIns="0" tIns="255904" rIns="0" bIns="0" rtlCol="0">
            <a:spAutoFit/>
          </a:bodyPr>
          <a:lstStyle/>
          <a:p>
            <a:pPr marL="581025" indent="-568325">
              <a:lnSpc>
                <a:spcPct val="200000"/>
              </a:lnSpc>
              <a:buClr>
                <a:srgbClr val="095A82"/>
              </a:buClr>
              <a:buFont typeface="Wingdings"/>
              <a:buChar char=""/>
              <a:tabLst>
                <a:tab pos="581025" algn="l"/>
                <a:tab pos="581660" algn="l"/>
              </a:tabLst>
            </a:pPr>
            <a:r>
              <a:rPr sz="2000" spc="-5" dirty="0">
                <a:latin typeface="Arial Rounded MT Bold" panose="020F0704030504030204" pitchFamily="34" charset="0"/>
                <a:cs typeface="Calibri"/>
              </a:rPr>
              <a:t>Also known as </a:t>
            </a:r>
            <a:r>
              <a:rPr sz="2000" spc="-5" dirty="0" smtClean="0">
                <a:solidFill>
                  <a:srgbClr val="0070C0"/>
                </a:solidFill>
                <a:latin typeface="Arial Rounded MT Bold" panose="020F0704030504030204" pitchFamily="34" charset="0"/>
                <a:cs typeface="Calibri"/>
              </a:rPr>
              <a:t>Binary Hash</a:t>
            </a:r>
            <a:r>
              <a:rPr sz="2000" spc="45" dirty="0" smtClean="0">
                <a:solidFill>
                  <a:srgbClr val="0070C0"/>
                </a:solidFill>
                <a:latin typeface="Arial Rounded MT Bold" panose="020F0704030504030204" pitchFamily="34" charset="0"/>
                <a:cs typeface="Calibri"/>
              </a:rPr>
              <a:t> </a:t>
            </a:r>
            <a:r>
              <a:rPr sz="2000" spc="-10" dirty="0" smtClean="0">
                <a:solidFill>
                  <a:srgbClr val="0070C0"/>
                </a:solidFill>
                <a:latin typeface="Arial Rounded MT Bold" panose="020F0704030504030204" pitchFamily="34" charset="0"/>
                <a:cs typeface="Calibri"/>
              </a:rPr>
              <a:t>Tree</a:t>
            </a:r>
            <a:endParaRPr lang="en-IN" sz="2000" spc="-10" dirty="0" smtClean="0">
              <a:solidFill>
                <a:srgbClr val="0070C0"/>
              </a:solidFill>
              <a:latin typeface="Arial Rounded MT Bold" panose="020F0704030504030204" pitchFamily="34" charset="0"/>
              <a:cs typeface="Calibri"/>
            </a:endParaRPr>
          </a:p>
          <a:p>
            <a:pPr marL="581025" indent="-568325">
              <a:lnSpc>
                <a:spcPct val="200000"/>
              </a:lnSpc>
              <a:buClr>
                <a:srgbClr val="095A82"/>
              </a:buClr>
              <a:buFont typeface="Wingdings"/>
              <a:buChar char=""/>
              <a:tabLst>
                <a:tab pos="581025" algn="l"/>
                <a:tab pos="581660" algn="l"/>
              </a:tabLst>
            </a:pPr>
            <a:endParaRPr sz="2000" dirty="0">
              <a:latin typeface="Arial Rounded MT Bold" panose="020F0704030504030204" pitchFamily="34" charset="0"/>
              <a:cs typeface="Calibri"/>
            </a:endParaRPr>
          </a:p>
          <a:p>
            <a:pPr marL="581025" marR="5080" indent="-568325">
              <a:lnSpc>
                <a:spcPct val="200000"/>
              </a:lnSpc>
              <a:buClr>
                <a:srgbClr val="095A82"/>
              </a:buClr>
              <a:buFont typeface="Wingdings"/>
              <a:buChar char=""/>
              <a:tabLst>
                <a:tab pos="581025" algn="l"/>
                <a:tab pos="581660" algn="l"/>
              </a:tabLst>
            </a:pPr>
            <a:r>
              <a:rPr sz="2000" spc="-5" dirty="0">
                <a:latin typeface="Arial Rounded MT Bold" panose="020F0704030504030204" pitchFamily="34" charset="0"/>
                <a:cs typeface="Calibri"/>
              </a:rPr>
              <a:t>A data structure </a:t>
            </a:r>
            <a:r>
              <a:rPr sz="2000" spc="-10" dirty="0">
                <a:latin typeface="Arial Rounded MT Bold" panose="020F0704030504030204" pitchFamily="34" charset="0"/>
                <a:cs typeface="Calibri"/>
              </a:rPr>
              <a:t>used </a:t>
            </a:r>
            <a:r>
              <a:rPr sz="2000" spc="-5" dirty="0">
                <a:latin typeface="Arial Rounded MT Bold" panose="020F0704030504030204" pitchFamily="34" charset="0"/>
                <a:cs typeface="Calibri"/>
              </a:rPr>
              <a:t>for </a:t>
            </a:r>
            <a:r>
              <a:rPr sz="2000" spc="-10" dirty="0">
                <a:latin typeface="Arial Rounded MT Bold" panose="020F0704030504030204" pitchFamily="34" charset="0"/>
                <a:cs typeface="Calibri"/>
              </a:rPr>
              <a:t>summarizing </a:t>
            </a:r>
            <a:r>
              <a:rPr sz="2000" spc="-5" dirty="0">
                <a:latin typeface="Arial Rounded MT Bold" panose="020F0704030504030204" pitchFamily="34" charset="0"/>
                <a:cs typeface="Calibri"/>
              </a:rPr>
              <a:t>and </a:t>
            </a:r>
            <a:r>
              <a:rPr sz="2000" spc="-10" dirty="0">
                <a:latin typeface="Arial Rounded MT Bold" panose="020F0704030504030204" pitchFamily="34" charset="0"/>
                <a:cs typeface="Calibri"/>
              </a:rPr>
              <a:t>verifying </a:t>
            </a:r>
            <a:r>
              <a:rPr sz="2000" spc="-5" dirty="0">
                <a:latin typeface="Arial Rounded MT Bold" panose="020F0704030504030204" pitchFamily="34" charset="0"/>
                <a:cs typeface="Calibri"/>
              </a:rPr>
              <a:t>the  integrity of large </a:t>
            </a:r>
            <a:r>
              <a:rPr sz="2000" spc="-10" dirty="0">
                <a:latin typeface="Arial Rounded MT Bold" panose="020F0704030504030204" pitchFamily="34" charset="0"/>
                <a:cs typeface="Calibri"/>
              </a:rPr>
              <a:t>sets </a:t>
            </a:r>
            <a:r>
              <a:rPr sz="2000" spc="-5" dirty="0">
                <a:latin typeface="Arial Rounded MT Bold" panose="020F0704030504030204" pitchFamily="34" charset="0"/>
                <a:cs typeface="Calibri"/>
              </a:rPr>
              <a:t>of</a:t>
            </a:r>
            <a:r>
              <a:rPr sz="2000" spc="10" dirty="0">
                <a:latin typeface="Arial Rounded MT Bold" panose="020F0704030504030204" pitchFamily="34" charset="0"/>
                <a:cs typeface="Calibri"/>
              </a:rPr>
              <a:t> </a:t>
            </a:r>
            <a:r>
              <a:rPr sz="2000" spc="-10" dirty="0">
                <a:latin typeface="Arial Rounded MT Bold" panose="020F0704030504030204" pitchFamily="34" charset="0"/>
                <a:cs typeface="Calibri"/>
              </a:rPr>
              <a:t>data</a:t>
            </a:r>
            <a:endParaRPr sz="2000" dirty="0">
              <a:latin typeface="Arial Rounded MT Bold" panose="020F0704030504030204" pitchFamily="34" charset="0"/>
              <a:cs typeface="Calibri"/>
            </a:endParaRPr>
          </a:p>
          <a:p>
            <a:pPr>
              <a:lnSpc>
                <a:spcPct val="200000"/>
              </a:lnSpc>
              <a:buClr>
                <a:srgbClr val="095A82"/>
              </a:buClr>
              <a:buFont typeface="Wingdings"/>
              <a:buChar char=""/>
            </a:pPr>
            <a:endParaRPr sz="2000" dirty="0">
              <a:latin typeface="Arial Rounded MT Bold" panose="020F0704030504030204" pitchFamily="34" charset="0"/>
              <a:cs typeface="Times New Roman"/>
            </a:endParaRPr>
          </a:p>
          <a:p>
            <a:pPr marL="581025" indent="-568325">
              <a:lnSpc>
                <a:spcPct val="200000"/>
              </a:lnSpc>
              <a:buClr>
                <a:srgbClr val="095A82"/>
              </a:buClr>
              <a:buFont typeface="Wingdings"/>
              <a:buChar char=""/>
              <a:tabLst>
                <a:tab pos="581025" algn="l"/>
                <a:tab pos="581660" algn="l"/>
              </a:tabLst>
            </a:pPr>
            <a:r>
              <a:rPr sz="2000" spc="-5" dirty="0">
                <a:latin typeface="Arial Rounded MT Bold" panose="020F0704030504030204" pitchFamily="34" charset="0"/>
                <a:cs typeface="Calibri"/>
              </a:rPr>
              <a:t>It contains cryptographic</a:t>
            </a:r>
            <a:r>
              <a:rPr sz="2000" spc="40" dirty="0">
                <a:latin typeface="Arial Rounded MT Bold" panose="020F0704030504030204" pitchFamily="34" charset="0"/>
                <a:cs typeface="Calibri"/>
              </a:rPr>
              <a:t> </a:t>
            </a:r>
            <a:r>
              <a:rPr sz="2000" spc="-10" dirty="0" smtClean="0">
                <a:latin typeface="Arial Rounded MT Bold" panose="020F0704030504030204" pitchFamily="34" charset="0"/>
                <a:cs typeface="Calibri"/>
              </a:rPr>
              <a:t>hashes</a:t>
            </a:r>
            <a:endParaRPr lang="en-IN" sz="2000" spc="-10" dirty="0" smtClean="0">
              <a:latin typeface="Arial Rounded MT Bold" panose="020F0704030504030204" pitchFamily="34" charset="0"/>
              <a:cs typeface="Calibri"/>
            </a:endParaRPr>
          </a:p>
          <a:p>
            <a:pPr marL="581025" indent="-568325">
              <a:lnSpc>
                <a:spcPct val="200000"/>
              </a:lnSpc>
              <a:buClr>
                <a:srgbClr val="095A82"/>
              </a:buClr>
              <a:buFont typeface="Wingdings"/>
              <a:buChar char=""/>
              <a:tabLst>
                <a:tab pos="581025" algn="l"/>
                <a:tab pos="581660" algn="l"/>
              </a:tabLst>
            </a:pPr>
            <a:endParaRPr sz="2000" dirty="0">
              <a:latin typeface="Arial Rounded MT Bold" panose="020F0704030504030204" pitchFamily="34" charset="0"/>
              <a:cs typeface="Calibri"/>
            </a:endParaRPr>
          </a:p>
          <a:p>
            <a:pPr marL="581025" indent="-568325">
              <a:lnSpc>
                <a:spcPct val="200000"/>
              </a:lnSpc>
              <a:buClr>
                <a:srgbClr val="095A82"/>
              </a:buClr>
              <a:buFont typeface="Wingdings"/>
              <a:buChar char=""/>
              <a:tabLst>
                <a:tab pos="581025" algn="l"/>
                <a:tab pos="581660" algn="l"/>
              </a:tabLst>
            </a:pPr>
            <a:r>
              <a:rPr sz="2000" spc="-10" dirty="0">
                <a:latin typeface="Arial Rounded MT Bold" panose="020F0704030504030204" pitchFamily="34" charset="0"/>
                <a:cs typeface="Calibri"/>
              </a:rPr>
              <a:t>Displayed upside down </a:t>
            </a:r>
            <a:r>
              <a:rPr sz="2000" spc="-5" dirty="0">
                <a:latin typeface="Arial Rounded MT Bold" panose="020F0704030504030204" pitchFamily="34" charset="0"/>
                <a:cs typeface="Calibri"/>
              </a:rPr>
              <a:t>with the </a:t>
            </a:r>
            <a:r>
              <a:rPr sz="2000" spc="-10" dirty="0">
                <a:solidFill>
                  <a:srgbClr val="0070C0"/>
                </a:solidFill>
                <a:latin typeface="Arial Rounded MT Bold" panose="020F0704030504030204" pitchFamily="34" charset="0"/>
                <a:cs typeface="Calibri"/>
              </a:rPr>
              <a:t>root</a:t>
            </a:r>
            <a:r>
              <a:rPr sz="2000" b="1" spc="-10" dirty="0">
                <a:latin typeface="Arial Rounded MT Bold" panose="020F0704030504030204" pitchFamily="34" charset="0"/>
                <a:cs typeface="Calibri"/>
              </a:rPr>
              <a:t> </a:t>
            </a:r>
            <a:r>
              <a:rPr sz="2000" spc="-5" dirty="0">
                <a:latin typeface="Arial Rounded MT Bold" panose="020F0704030504030204" pitchFamily="34" charset="0"/>
                <a:cs typeface="Calibri"/>
              </a:rPr>
              <a:t>at top and</a:t>
            </a:r>
            <a:r>
              <a:rPr sz="2000" spc="204" dirty="0">
                <a:latin typeface="Arial Rounded MT Bold" panose="020F0704030504030204" pitchFamily="34" charset="0"/>
                <a:cs typeface="Calibri"/>
              </a:rPr>
              <a:t> </a:t>
            </a:r>
            <a:r>
              <a:rPr sz="2000" spc="-5" dirty="0">
                <a:latin typeface="Arial Rounded MT Bold" panose="020F0704030504030204" pitchFamily="34" charset="0"/>
                <a:cs typeface="Calibri"/>
              </a:rPr>
              <a:t>the</a:t>
            </a:r>
            <a:endParaRPr sz="2000" dirty="0">
              <a:latin typeface="Arial Rounded MT Bold" panose="020F0704030504030204" pitchFamily="34" charset="0"/>
              <a:cs typeface="Calibri"/>
            </a:endParaRPr>
          </a:p>
          <a:p>
            <a:pPr marL="581025">
              <a:lnSpc>
                <a:spcPct val="200000"/>
              </a:lnSpc>
            </a:pPr>
            <a:r>
              <a:rPr sz="2000" spc="-10" dirty="0">
                <a:solidFill>
                  <a:srgbClr val="0070C0"/>
                </a:solidFill>
                <a:latin typeface="Arial Rounded MT Bold" panose="020F0704030504030204" pitchFamily="34" charset="0"/>
                <a:cs typeface="Calibri"/>
              </a:rPr>
              <a:t>leaves</a:t>
            </a:r>
            <a:r>
              <a:rPr sz="2000" b="1" spc="-10" dirty="0">
                <a:latin typeface="Arial Rounded MT Bold" panose="020F0704030504030204" pitchFamily="34" charset="0"/>
                <a:cs typeface="Calibri"/>
              </a:rPr>
              <a:t> </a:t>
            </a:r>
            <a:r>
              <a:rPr sz="2000" spc="-5" dirty="0">
                <a:latin typeface="Arial Rounded MT Bold" panose="020F0704030504030204" pitchFamily="34" charset="0"/>
                <a:cs typeface="Calibri"/>
              </a:rPr>
              <a:t>at </a:t>
            </a:r>
            <a:r>
              <a:rPr sz="2000" spc="-10" dirty="0">
                <a:latin typeface="Arial Rounded MT Bold" panose="020F0704030504030204" pitchFamily="34" charset="0"/>
                <a:cs typeface="Calibri"/>
              </a:rPr>
              <a:t>the</a:t>
            </a:r>
            <a:r>
              <a:rPr sz="2000" spc="50" dirty="0">
                <a:latin typeface="Arial Rounded MT Bold" panose="020F0704030504030204" pitchFamily="34" charset="0"/>
                <a:cs typeface="Calibri"/>
              </a:rPr>
              <a:t> </a:t>
            </a:r>
            <a:r>
              <a:rPr sz="2000" spc="-10" dirty="0">
                <a:latin typeface="Arial Rounded MT Bold" panose="020F0704030504030204" pitchFamily="34" charset="0"/>
                <a:cs typeface="Calibri"/>
              </a:rPr>
              <a:t>bottom</a:t>
            </a:r>
            <a:endParaRPr sz="2000" dirty="0">
              <a:latin typeface="Arial Rounded MT Bold" panose="020F0704030504030204" pitchFamily="34" charset="0"/>
              <a:cs typeface="Calibri"/>
            </a:endParaRPr>
          </a:p>
        </p:txBody>
      </p:sp>
      <p:sp>
        <p:nvSpPr>
          <p:cNvPr id="9" name="object 9"/>
          <p:cNvSpPr/>
          <p:nvPr/>
        </p:nvSpPr>
        <p:spPr>
          <a:xfrm>
            <a:off x="903732" y="7755635"/>
            <a:ext cx="16111728" cy="158800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876300" y="7744980"/>
            <a:ext cx="16163544" cy="17023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1" name="object 11"/>
          <p:cNvSpPr txBox="1"/>
          <p:nvPr/>
        </p:nvSpPr>
        <p:spPr>
          <a:xfrm>
            <a:off x="934211" y="7786116"/>
            <a:ext cx="16000730" cy="1477010"/>
          </a:xfrm>
          <a:prstGeom prst="rect">
            <a:avLst/>
          </a:prstGeom>
          <a:solidFill>
            <a:srgbClr val="16A995"/>
          </a:solidFill>
          <a:ln w="9143">
            <a:solidFill>
              <a:srgbClr val="C4D59A"/>
            </a:solidFill>
          </a:ln>
        </p:spPr>
        <p:txBody>
          <a:bodyPr vert="horz" wrap="square" lIns="0" tIns="69215" rIns="0" bIns="0" rtlCol="0">
            <a:spAutoFit/>
          </a:bodyPr>
          <a:lstStyle/>
          <a:p>
            <a:pPr marL="182245" marR="174625">
              <a:spcBef>
                <a:spcPts val="545"/>
              </a:spcBef>
            </a:pPr>
            <a:r>
              <a:rPr sz="2800" spc="-5" dirty="0">
                <a:solidFill>
                  <a:srgbClr val="FFFFFF"/>
                </a:solidFill>
                <a:cs typeface="Calibri"/>
              </a:rPr>
              <a:t>A block of </a:t>
            </a:r>
            <a:r>
              <a:rPr sz="2800" spc="-10" dirty="0">
                <a:solidFill>
                  <a:srgbClr val="FFFFFF"/>
                </a:solidFill>
                <a:cs typeface="Calibri"/>
              </a:rPr>
              <a:t>one </a:t>
            </a:r>
            <a:r>
              <a:rPr sz="2800" spc="-5" dirty="0">
                <a:solidFill>
                  <a:srgbClr val="FFFFFF"/>
                </a:solidFill>
                <a:cs typeface="Calibri"/>
              </a:rPr>
              <a:t>or </a:t>
            </a:r>
            <a:r>
              <a:rPr sz="2800" spc="-15" dirty="0">
                <a:solidFill>
                  <a:srgbClr val="FFFFFF"/>
                </a:solidFill>
                <a:cs typeface="Calibri"/>
              </a:rPr>
              <a:t>more new </a:t>
            </a:r>
            <a:r>
              <a:rPr sz="2800" spc="-20" dirty="0">
                <a:solidFill>
                  <a:srgbClr val="FFFFFF"/>
                </a:solidFill>
                <a:cs typeface="Calibri"/>
              </a:rPr>
              <a:t>records </a:t>
            </a:r>
            <a:r>
              <a:rPr sz="2800" spc="-10" dirty="0">
                <a:solidFill>
                  <a:srgbClr val="FFFFFF"/>
                </a:solidFill>
                <a:cs typeface="Calibri"/>
              </a:rPr>
              <a:t>is collected </a:t>
            </a:r>
            <a:r>
              <a:rPr sz="2800" spc="-5" dirty="0">
                <a:solidFill>
                  <a:srgbClr val="FFFFFF"/>
                </a:solidFill>
                <a:cs typeface="Calibri"/>
              </a:rPr>
              <a:t>and such </a:t>
            </a:r>
            <a:r>
              <a:rPr sz="2800" spc="-20" dirty="0">
                <a:solidFill>
                  <a:srgbClr val="FFFFFF"/>
                </a:solidFill>
                <a:cs typeface="Calibri"/>
              </a:rPr>
              <a:t>records are </a:t>
            </a:r>
            <a:r>
              <a:rPr sz="2800" spc="-5" dirty="0">
                <a:solidFill>
                  <a:srgbClr val="FFFFFF"/>
                </a:solidFill>
                <a:cs typeface="Calibri"/>
              </a:rPr>
              <a:t>then hashed, and the hashes </a:t>
            </a:r>
            <a:r>
              <a:rPr sz="2800" spc="-20" dirty="0">
                <a:solidFill>
                  <a:srgbClr val="FFFFFF"/>
                </a:solidFill>
                <a:cs typeface="Calibri"/>
              </a:rPr>
              <a:t>are </a:t>
            </a:r>
            <a:r>
              <a:rPr sz="2800" spc="-5" dirty="0">
                <a:solidFill>
                  <a:srgbClr val="FFFFFF"/>
                </a:solidFill>
                <a:cs typeface="Calibri"/>
              </a:rPr>
              <a:t>then  </a:t>
            </a:r>
            <a:r>
              <a:rPr sz="2800" spc="-15" dirty="0">
                <a:solidFill>
                  <a:srgbClr val="FFFFFF"/>
                </a:solidFill>
                <a:cs typeface="Calibri"/>
              </a:rPr>
              <a:t>paired, </a:t>
            </a:r>
            <a:r>
              <a:rPr sz="2800" spc="-10" dirty="0">
                <a:solidFill>
                  <a:srgbClr val="FFFFFF"/>
                </a:solidFill>
                <a:cs typeface="Calibri"/>
              </a:rPr>
              <a:t>hashed, </a:t>
            </a:r>
            <a:r>
              <a:rPr sz="2800" spc="-15" dirty="0">
                <a:solidFill>
                  <a:srgbClr val="FFFFFF"/>
                </a:solidFill>
                <a:cs typeface="Calibri"/>
              </a:rPr>
              <a:t>paired </a:t>
            </a:r>
            <a:r>
              <a:rPr sz="2800" spc="-10" dirty="0">
                <a:solidFill>
                  <a:srgbClr val="FFFFFF"/>
                </a:solidFill>
                <a:cs typeface="Calibri"/>
              </a:rPr>
              <a:t>again, </a:t>
            </a:r>
            <a:r>
              <a:rPr sz="2800" spc="-5" dirty="0">
                <a:solidFill>
                  <a:srgbClr val="FFFFFF"/>
                </a:solidFill>
                <a:cs typeface="Calibri"/>
              </a:rPr>
              <a:t>and </a:t>
            </a:r>
            <a:r>
              <a:rPr sz="2800" spc="-10" dirty="0">
                <a:solidFill>
                  <a:srgbClr val="FFFFFF"/>
                </a:solidFill>
                <a:cs typeface="Calibri"/>
              </a:rPr>
              <a:t>hashed again until </a:t>
            </a:r>
            <a:r>
              <a:rPr sz="2800" spc="-5" dirty="0">
                <a:solidFill>
                  <a:srgbClr val="FFFFFF"/>
                </a:solidFill>
                <a:cs typeface="Calibri"/>
              </a:rPr>
              <a:t>a </a:t>
            </a:r>
            <a:r>
              <a:rPr sz="2800" spc="-10" dirty="0">
                <a:solidFill>
                  <a:srgbClr val="FFFFFF"/>
                </a:solidFill>
                <a:cs typeface="Calibri"/>
              </a:rPr>
              <a:t>single hash</a:t>
            </a:r>
            <a:r>
              <a:rPr sz="2800" spc="225" dirty="0">
                <a:solidFill>
                  <a:srgbClr val="FFFFFF"/>
                </a:solidFill>
                <a:cs typeface="Calibri"/>
              </a:rPr>
              <a:t> </a:t>
            </a:r>
            <a:r>
              <a:rPr sz="2800" spc="-10" dirty="0">
                <a:solidFill>
                  <a:srgbClr val="FFFFFF"/>
                </a:solidFill>
                <a:cs typeface="Calibri"/>
              </a:rPr>
              <a:t>remains.</a:t>
            </a:r>
            <a:endParaRPr sz="2800">
              <a:solidFill>
                <a:prstClr val="black"/>
              </a:solidFill>
              <a:cs typeface="Calibri"/>
            </a:endParaRPr>
          </a:p>
          <a:p>
            <a:pPr marL="182245"/>
            <a:r>
              <a:rPr sz="2800" b="1" spc="-15" dirty="0">
                <a:solidFill>
                  <a:srgbClr val="FFFFFF"/>
                </a:solidFill>
                <a:cs typeface="Calibri"/>
              </a:rPr>
              <a:t>That </a:t>
            </a:r>
            <a:r>
              <a:rPr sz="2800" b="1" spc="-5" dirty="0">
                <a:solidFill>
                  <a:srgbClr val="FFFFFF"/>
                </a:solidFill>
                <a:cs typeface="Calibri"/>
              </a:rPr>
              <a:t>single hash is called the </a:t>
            </a:r>
            <a:r>
              <a:rPr sz="2800" b="1" spc="-10" dirty="0">
                <a:solidFill>
                  <a:srgbClr val="FFFFFF"/>
                </a:solidFill>
                <a:cs typeface="Calibri"/>
              </a:rPr>
              <a:t>Merkle </a:t>
            </a:r>
            <a:r>
              <a:rPr sz="2800" b="1" spc="-15" dirty="0">
                <a:solidFill>
                  <a:srgbClr val="FFFFFF"/>
                </a:solidFill>
                <a:cs typeface="Calibri"/>
              </a:rPr>
              <a:t>root </a:t>
            </a:r>
            <a:r>
              <a:rPr sz="2800" b="1" spc="-5" dirty="0">
                <a:solidFill>
                  <a:srgbClr val="FFFFFF"/>
                </a:solidFill>
                <a:cs typeface="Calibri"/>
              </a:rPr>
              <a:t>of a merkle</a:t>
            </a:r>
            <a:r>
              <a:rPr sz="2800" b="1" spc="229" dirty="0">
                <a:solidFill>
                  <a:srgbClr val="FFFFFF"/>
                </a:solidFill>
                <a:cs typeface="Calibri"/>
              </a:rPr>
              <a:t> </a:t>
            </a:r>
            <a:r>
              <a:rPr sz="2800" b="1" spc="-15" dirty="0">
                <a:solidFill>
                  <a:srgbClr val="FFFFFF"/>
                </a:solidFill>
                <a:cs typeface="Calibri"/>
              </a:rPr>
              <a:t>tree.</a:t>
            </a:r>
            <a:endParaRPr sz="2800">
              <a:solidFill>
                <a:prstClr val="black"/>
              </a:solidFill>
              <a:cs typeface="Calibri"/>
            </a:endParaRPr>
          </a:p>
        </p:txBody>
      </p:sp>
    </p:spTree>
    <p:extLst>
      <p:ext uri="{BB962C8B-B14F-4D97-AF65-F5344CB8AC3E}">
        <p14:creationId xmlns:p14="http://schemas.microsoft.com/office/powerpoint/2010/main" val="1758510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13421994"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Merkle Tree </a:t>
            </a:r>
            <a:r>
              <a:rPr sz="5600" dirty="0">
                <a:solidFill>
                  <a:srgbClr val="095A82"/>
                </a:solidFill>
              </a:rPr>
              <a:t>Of Even Number Of</a:t>
            </a:r>
            <a:r>
              <a:rPr sz="5600" spc="-35" dirty="0">
                <a:solidFill>
                  <a:srgbClr val="095A82"/>
                </a:solidFill>
              </a:rPr>
              <a:t> </a:t>
            </a:r>
            <a:r>
              <a:rPr sz="5600" spc="-5" dirty="0">
                <a:solidFill>
                  <a:srgbClr val="095A82"/>
                </a:solidFill>
              </a:rPr>
              <a:t>Transactions</a:t>
            </a:r>
            <a:endParaRPr sz="5600"/>
          </a:p>
        </p:txBody>
      </p:sp>
      <p:sp>
        <p:nvSpPr>
          <p:cNvPr id="7" name="object 7"/>
          <p:cNvSpPr/>
          <p:nvPr/>
        </p:nvSpPr>
        <p:spPr>
          <a:xfrm>
            <a:off x="909827" y="6879323"/>
            <a:ext cx="4929378" cy="111329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1100734" y="6906259"/>
            <a:ext cx="3690620" cy="1031240"/>
          </a:xfrm>
          <a:prstGeom prst="rect">
            <a:avLst/>
          </a:prstGeom>
        </p:spPr>
        <p:txBody>
          <a:bodyPr vert="horz" wrap="square" lIns="0" tIns="12065" rIns="0" bIns="0" rtlCol="0">
            <a:spAutoFit/>
          </a:bodyPr>
          <a:lstStyle/>
          <a:p>
            <a:pPr marL="12700">
              <a:spcBef>
                <a:spcPts val="95"/>
              </a:spcBef>
            </a:pPr>
            <a:r>
              <a:rPr sz="2200" spc="-5" dirty="0">
                <a:solidFill>
                  <a:srgbClr val="464646"/>
                </a:solidFill>
                <a:cs typeface="Calibri"/>
              </a:rPr>
              <a:t>In </a:t>
            </a:r>
            <a:r>
              <a:rPr sz="2200" spc="-10" dirty="0">
                <a:solidFill>
                  <a:srgbClr val="464646"/>
                </a:solidFill>
                <a:cs typeface="Calibri"/>
              </a:rPr>
              <a:t>the </a:t>
            </a:r>
            <a:r>
              <a:rPr sz="2200" spc="-15" dirty="0">
                <a:solidFill>
                  <a:srgbClr val="464646"/>
                </a:solidFill>
                <a:cs typeface="Calibri"/>
              </a:rPr>
              <a:t>example</a:t>
            </a:r>
            <a:r>
              <a:rPr sz="2200" spc="20" dirty="0">
                <a:solidFill>
                  <a:srgbClr val="464646"/>
                </a:solidFill>
                <a:cs typeface="Calibri"/>
              </a:rPr>
              <a:t> </a:t>
            </a:r>
            <a:r>
              <a:rPr sz="2200" spc="-10" dirty="0">
                <a:solidFill>
                  <a:srgbClr val="464646"/>
                </a:solidFill>
                <a:cs typeface="Calibri"/>
              </a:rPr>
              <a:t>shown:</a:t>
            </a:r>
            <a:endParaRPr sz="2200">
              <a:solidFill>
                <a:prstClr val="black"/>
              </a:solidFill>
              <a:cs typeface="Calibri"/>
            </a:endParaRPr>
          </a:p>
          <a:p>
            <a:pPr marL="12700" marR="5080"/>
            <a:r>
              <a:rPr sz="2200" spc="-10" dirty="0">
                <a:solidFill>
                  <a:srgbClr val="464646"/>
                </a:solidFill>
                <a:cs typeface="Calibri"/>
              </a:rPr>
              <a:t>The </a:t>
            </a:r>
            <a:r>
              <a:rPr sz="2200" spc="-5" dirty="0">
                <a:solidFill>
                  <a:srgbClr val="464646"/>
                </a:solidFill>
                <a:cs typeface="Calibri"/>
              </a:rPr>
              <a:t>merkle </a:t>
            </a:r>
            <a:r>
              <a:rPr sz="2200" spc="-10" dirty="0">
                <a:solidFill>
                  <a:srgbClr val="464646"/>
                </a:solidFill>
                <a:cs typeface="Calibri"/>
              </a:rPr>
              <a:t>tree consists </a:t>
            </a:r>
            <a:r>
              <a:rPr sz="2200" spc="-5" dirty="0">
                <a:solidFill>
                  <a:srgbClr val="464646"/>
                </a:solidFill>
                <a:cs typeface="Calibri"/>
              </a:rPr>
              <a:t>of </a:t>
            </a:r>
            <a:r>
              <a:rPr sz="2200" spc="-15" dirty="0">
                <a:solidFill>
                  <a:srgbClr val="464646"/>
                </a:solidFill>
                <a:cs typeface="Calibri"/>
              </a:rPr>
              <a:t>even  </a:t>
            </a:r>
            <a:r>
              <a:rPr sz="2200" spc="-10" dirty="0">
                <a:solidFill>
                  <a:srgbClr val="464646"/>
                </a:solidFill>
                <a:cs typeface="Calibri"/>
              </a:rPr>
              <a:t>number </a:t>
            </a:r>
            <a:r>
              <a:rPr sz="2200" spc="-5" dirty="0">
                <a:solidFill>
                  <a:srgbClr val="464646"/>
                </a:solidFill>
                <a:cs typeface="Calibri"/>
              </a:rPr>
              <a:t>of</a:t>
            </a:r>
            <a:r>
              <a:rPr sz="2200" spc="15" dirty="0">
                <a:solidFill>
                  <a:srgbClr val="464646"/>
                </a:solidFill>
                <a:cs typeface="Calibri"/>
              </a:rPr>
              <a:t> </a:t>
            </a:r>
            <a:r>
              <a:rPr sz="2200" spc="-10" dirty="0">
                <a:solidFill>
                  <a:srgbClr val="464646"/>
                </a:solidFill>
                <a:cs typeface="Calibri"/>
              </a:rPr>
              <a:t>transactions</a:t>
            </a:r>
            <a:endParaRPr sz="2200">
              <a:solidFill>
                <a:prstClr val="black"/>
              </a:solidFill>
              <a:cs typeface="Calibri"/>
            </a:endParaRPr>
          </a:p>
        </p:txBody>
      </p:sp>
      <p:sp>
        <p:nvSpPr>
          <p:cNvPr id="9" name="object 9"/>
          <p:cNvSpPr txBox="1"/>
          <p:nvPr/>
        </p:nvSpPr>
        <p:spPr>
          <a:xfrm>
            <a:off x="3352291" y="4426077"/>
            <a:ext cx="1607185" cy="452120"/>
          </a:xfrm>
          <a:prstGeom prst="rect">
            <a:avLst/>
          </a:prstGeom>
        </p:spPr>
        <p:txBody>
          <a:bodyPr vert="horz" wrap="square" lIns="0" tIns="12065" rIns="0" bIns="0" rtlCol="0">
            <a:spAutoFit/>
          </a:bodyPr>
          <a:lstStyle/>
          <a:p>
            <a:pPr marL="12700">
              <a:spcBef>
                <a:spcPts val="95"/>
              </a:spcBef>
            </a:pPr>
            <a:r>
              <a:rPr sz="2800" b="1" spc="-5" dirty="0">
                <a:solidFill>
                  <a:srgbClr val="B97609"/>
                </a:solidFill>
                <a:cs typeface="Calibri"/>
              </a:rPr>
              <a:t>Bloc</a:t>
            </a:r>
            <a:r>
              <a:rPr sz="2800" b="1" spc="-60" dirty="0">
                <a:solidFill>
                  <a:srgbClr val="B97609"/>
                </a:solidFill>
                <a:cs typeface="Calibri"/>
              </a:rPr>
              <a:t>k</a:t>
            </a:r>
            <a:r>
              <a:rPr sz="2800" b="1" spc="-10" dirty="0">
                <a:solidFill>
                  <a:srgbClr val="B97609"/>
                </a:solidFill>
                <a:cs typeface="Calibri"/>
              </a:rPr>
              <a:t>chain</a:t>
            </a:r>
            <a:endParaRPr sz="2800">
              <a:solidFill>
                <a:prstClr val="black"/>
              </a:solidFill>
              <a:cs typeface="Calibri"/>
            </a:endParaRPr>
          </a:p>
        </p:txBody>
      </p:sp>
      <p:sp>
        <p:nvSpPr>
          <p:cNvPr id="10" name="object 10"/>
          <p:cNvSpPr txBox="1"/>
          <p:nvPr/>
        </p:nvSpPr>
        <p:spPr>
          <a:xfrm>
            <a:off x="1284477" y="2895726"/>
            <a:ext cx="4443730" cy="452120"/>
          </a:xfrm>
          <a:prstGeom prst="rect">
            <a:avLst/>
          </a:prstGeom>
        </p:spPr>
        <p:txBody>
          <a:bodyPr vert="horz" wrap="square" lIns="0" tIns="12065" rIns="0" bIns="0" rtlCol="0">
            <a:spAutoFit/>
          </a:bodyPr>
          <a:lstStyle/>
          <a:p>
            <a:pPr marL="12700">
              <a:spcBef>
                <a:spcPts val="95"/>
              </a:spcBef>
              <a:tabLst>
                <a:tab pos="678815" algn="l"/>
                <a:tab pos="1424940" algn="l"/>
                <a:tab pos="2171065" algn="l"/>
                <a:tab pos="2837180" algn="l"/>
                <a:tab pos="3502025" algn="l"/>
                <a:tab pos="4250055" algn="l"/>
              </a:tabLst>
            </a:pPr>
            <a:r>
              <a:rPr sz="2800" b="1" spc="-5" dirty="0">
                <a:solidFill>
                  <a:srgbClr val="B97609"/>
                </a:solidFill>
                <a:cs typeface="Calibri"/>
              </a:rPr>
              <a:t>0	1	2	3	4	5	6</a:t>
            </a:r>
            <a:endParaRPr sz="2800">
              <a:solidFill>
                <a:prstClr val="black"/>
              </a:solidFill>
              <a:cs typeface="Calibri"/>
            </a:endParaRPr>
          </a:p>
        </p:txBody>
      </p:sp>
      <p:sp>
        <p:nvSpPr>
          <p:cNvPr id="11" name="object 11"/>
          <p:cNvSpPr txBox="1"/>
          <p:nvPr/>
        </p:nvSpPr>
        <p:spPr>
          <a:xfrm>
            <a:off x="6430169" y="2895726"/>
            <a:ext cx="205740" cy="452120"/>
          </a:xfrm>
          <a:prstGeom prst="rect">
            <a:avLst/>
          </a:prstGeom>
        </p:spPr>
        <p:txBody>
          <a:bodyPr vert="horz" wrap="square" lIns="0" tIns="12065" rIns="0" bIns="0" rtlCol="0">
            <a:spAutoFit/>
          </a:bodyPr>
          <a:lstStyle/>
          <a:p>
            <a:pPr marL="12700">
              <a:spcBef>
                <a:spcPts val="95"/>
              </a:spcBef>
            </a:pPr>
            <a:r>
              <a:rPr sz="2800" b="1" spc="-5" dirty="0">
                <a:solidFill>
                  <a:srgbClr val="B97609"/>
                </a:solidFill>
                <a:cs typeface="Calibri"/>
              </a:rPr>
              <a:t>7</a:t>
            </a:r>
            <a:endParaRPr sz="2800">
              <a:solidFill>
                <a:prstClr val="black"/>
              </a:solidFill>
              <a:cs typeface="Calibri"/>
            </a:endParaRPr>
          </a:p>
        </p:txBody>
      </p:sp>
      <p:sp>
        <p:nvSpPr>
          <p:cNvPr id="12" name="object 12"/>
          <p:cNvSpPr/>
          <p:nvPr/>
        </p:nvSpPr>
        <p:spPr>
          <a:xfrm>
            <a:off x="6747256" y="3041142"/>
            <a:ext cx="672465" cy="572770"/>
          </a:xfrm>
          <a:custGeom>
            <a:avLst/>
            <a:gdLst/>
            <a:ahLst/>
            <a:cxnLst/>
            <a:rect l="l" t="t" r="r" b="b"/>
            <a:pathLst>
              <a:path w="672465" h="572770">
                <a:moveTo>
                  <a:pt x="596398" y="45042"/>
                </a:moveTo>
                <a:lnTo>
                  <a:pt x="0" y="550290"/>
                </a:lnTo>
                <a:lnTo>
                  <a:pt x="18796" y="572388"/>
                </a:lnTo>
                <a:lnTo>
                  <a:pt x="615144" y="67181"/>
                </a:lnTo>
                <a:lnTo>
                  <a:pt x="596398" y="45042"/>
                </a:lnTo>
                <a:close/>
              </a:path>
              <a:path w="672465" h="572770">
                <a:moveTo>
                  <a:pt x="656804" y="35686"/>
                </a:moveTo>
                <a:lnTo>
                  <a:pt x="607441" y="35686"/>
                </a:lnTo>
                <a:lnTo>
                  <a:pt x="626237" y="57784"/>
                </a:lnTo>
                <a:lnTo>
                  <a:pt x="615144" y="67181"/>
                </a:lnTo>
                <a:lnTo>
                  <a:pt x="633857" y="89280"/>
                </a:lnTo>
                <a:lnTo>
                  <a:pt x="656804" y="35686"/>
                </a:lnTo>
                <a:close/>
              </a:path>
              <a:path w="672465" h="572770">
                <a:moveTo>
                  <a:pt x="607441" y="35686"/>
                </a:moveTo>
                <a:lnTo>
                  <a:pt x="596398" y="45042"/>
                </a:lnTo>
                <a:lnTo>
                  <a:pt x="615144" y="67181"/>
                </a:lnTo>
                <a:lnTo>
                  <a:pt x="626237" y="57784"/>
                </a:lnTo>
                <a:lnTo>
                  <a:pt x="607441" y="35686"/>
                </a:lnTo>
                <a:close/>
              </a:path>
              <a:path w="672465" h="572770">
                <a:moveTo>
                  <a:pt x="672084" y="0"/>
                </a:moveTo>
                <a:lnTo>
                  <a:pt x="577723" y="22986"/>
                </a:lnTo>
                <a:lnTo>
                  <a:pt x="596398" y="45042"/>
                </a:lnTo>
                <a:lnTo>
                  <a:pt x="607441" y="35686"/>
                </a:lnTo>
                <a:lnTo>
                  <a:pt x="656804" y="35686"/>
                </a:lnTo>
                <a:lnTo>
                  <a:pt x="672084" y="0"/>
                </a:lnTo>
                <a:close/>
              </a:path>
            </a:pathLst>
          </a:custGeom>
          <a:solidFill>
            <a:srgbClr val="85540C"/>
          </a:solidFill>
        </p:spPr>
        <p:txBody>
          <a:bodyPr wrap="square" lIns="0" tIns="0" rIns="0" bIns="0" rtlCol="0"/>
          <a:lstStyle/>
          <a:p>
            <a:endParaRPr>
              <a:solidFill>
                <a:prstClr val="black"/>
              </a:solidFill>
            </a:endParaRPr>
          </a:p>
        </p:txBody>
      </p:sp>
      <p:sp>
        <p:nvSpPr>
          <p:cNvPr id="13" name="object 13"/>
          <p:cNvSpPr/>
          <p:nvPr/>
        </p:nvSpPr>
        <p:spPr>
          <a:xfrm>
            <a:off x="979932" y="3444240"/>
            <a:ext cx="819912" cy="827531"/>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4" name="object 14"/>
          <p:cNvSpPr/>
          <p:nvPr/>
        </p:nvSpPr>
        <p:spPr>
          <a:xfrm>
            <a:off x="1703832" y="3451859"/>
            <a:ext cx="819912" cy="827532"/>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5" name="object 15"/>
          <p:cNvSpPr/>
          <p:nvPr/>
        </p:nvSpPr>
        <p:spPr>
          <a:xfrm>
            <a:off x="2409444" y="3444240"/>
            <a:ext cx="819912" cy="827531"/>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6" name="object 16"/>
          <p:cNvSpPr/>
          <p:nvPr/>
        </p:nvSpPr>
        <p:spPr>
          <a:xfrm>
            <a:off x="3134867" y="3450335"/>
            <a:ext cx="819911" cy="82905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7" name="object 17"/>
          <p:cNvSpPr/>
          <p:nvPr/>
        </p:nvSpPr>
        <p:spPr>
          <a:xfrm>
            <a:off x="3846576" y="3450335"/>
            <a:ext cx="819912" cy="829056"/>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8" name="object 18"/>
          <p:cNvSpPr/>
          <p:nvPr/>
        </p:nvSpPr>
        <p:spPr>
          <a:xfrm>
            <a:off x="6214871" y="3439667"/>
            <a:ext cx="819912" cy="827531"/>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9" name="object 19"/>
          <p:cNvSpPr/>
          <p:nvPr/>
        </p:nvSpPr>
        <p:spPr>
          <a:xfrm>
            <a:off x="4572000" y="3456432"/>
            <a:ext cx="819912" cy="827532"/>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20" name="object 20"/>
          <p:cNvSpPr/>
          <p:nvPr/>
        </p:nvSpPr>
        <p:spPr>
          <a:xfrm>
            <a:off x="5277611" y="3450335"/>
            <a:ext cx="819912" cy="827532"/>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21" name="object 21"/>
          <p:cNvSpPr/>
          <p:nvPr/>
        </p:nvSpPr>
        <p:spPr>
          <a:xfrm>
            <a:off x="6131052" y="2342388"/>
            <a:ext cx="11237975" cy="6263639"/>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29209526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13519150"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Merkle Trees </a:t>
            </a:r>
            <a:r>
              <a:rPr sz="5600" dirty="0">
                <a:solidFill>
                  <a:srgbClr val="095A82"/>
                </a:solidFill>
              </a:rPr>
              <a:t>Of Odd Number Of</a:t>
            </a:r>
            <a:r>
              <a:rPr sz="5600" spc="-95" dirty="0">
                <a:solidFill>
                  <a:srgbClr val="095A82"/>
                </a:solidFill>
              </a:rPr>
              <a:t> </a:t>
            </a:r>
            <a:r>
              <a:rPr sz="5600" spc="-5" dirty="0">
                <a:solidFill>
                  <a:srgbClr val="095A82"/>
                </a:solidFill>
              </a:rPr>
              <a:t>Transactions</a:t>
            </a:r>
            <a:endParaRPr sz="5600"/>
          </a:p>
        </p:txBody>
      </p:sp>
      <p:sp>
        <p:nvSpPr>
          <p:cNvPr id="7" name="object 7"/>
          <p:cNvSpPr txBox="1"/>
          <p:nvPr/>
        </p:nvSpPr>
        <p:spPr>
          <a:xfrm>
            <a:off x="970280" y="1977415"/>
            <a:ext cx="5998845" cy="3825240"/>
          </a:xfrm>
          <a:prstGeom prst="rect">
            <a:avLst/>
          </a:prstGeom>
        </p:spPr>
        <p:txBody>
          <a:bodyPr vert="horz" wrap="square" lIns="0" tIns="226060" rIns="0" bIns="0" rtlCol="0">
            <a:spAutoFit/>
          </a:bodyPr>
          <a:lstStyle/>
          <a:p>
            <a:pPr marL="12700">
              <a:spcBef>
                <a:spcPts val="1780"/>
              </a:spcBef>
            </a:pPr>
            <a:r>
              <a:rPr sz="2800" spc="-25" dirty="0">
                <a:solidFill>
                  <a:srgbClr val="2F2F2F"/>
                </a:solidFill>
                <a:cs typeface="Calibri"/>
              </a:rPr>
              <a:t>Let’s </a:t>
            </a:r>
            <a:r>
              <a:rPr sz="2800" spc="-10" dirty="0">
                <a:solidFill>
                  <a:srgbClr val="2F2F2F"/>
                </a:solidFill>
                <a:cs typeface="Calibri"/>
              </a:rPr>
              <a:t>suppose </a:t>
            </a:r>
            <a:r>
              <a:rPr sz="2800" spc="-15" dirty="0">
                <a:solidFill>
                  <a:srgbClr val="2F2F2F"/>
                </a:solidFill>
                <a:cs typeface="Calibri"/>
              </a:rPr>
              <a:t>there </a:t>
            </a:r>
            <a:r>
              <a:rPr sz="2800" spc="-20" dirty="0">
                <a:solidFill>
                  <a:srgbClr val="2F2F2F"/>
                </a:solidFill>
                <a:cs typeface="Calibri"/>
              </a:rPr>
              <a:t>are </a:t>
            </a:r>
            <a:r>
              <a:rPr sz="2800" spc="-10" dirty="0">
                <a:solidFill>
                  <a:srgbClr val="2F2F2F"/>
                </a:solidFill>
                <a:cs typeface="Calibri"/>
              </a:rPr>
              <a:t>odd number</a:t>
            </a:r>
            <a:r>
              <a:rPr sz="2800" spc="165" dirty="0">
                <a:solidFill>
                  <a:srgbClr val="2F2F2F"/>
                </a:solidFill>
                <a:cs typeface="Calibri"/>
              </a:rPr>
              <a:t> </a:t>
            </a:r>
            <a:r>
              <a:rPr sz="2800" spc="-10" dirty="0">
                <a:solidFill>
                  <a:srgbClr val="2F2F2F"/>
                </a:solidFill>
                <a:cs typeface="Calibri"/>
              </a:rPr>
              <a:t>of</a:t>
            </a:r>
            <a:endParaRPr sz="2800">
              <a:solidFill>
                <a:prstClr val="black"/>
              </a:solidFill>
              <a:cs typeface="Calibri"/>
            </a:endParaRPr>
          </a:p>
          <a:p>
            <a:pPr marL="12700">
              <a:spcBef>
                <a:spcPts val="1685"/>
              </a:spcBef>
            </a:pPr>
            <a:r>
              <a:rPr sz="2800" spc="-10" dirty="0">
                <a:solidFill>
                  <a:srgbClr val="2F2F2F"/>
                </a:solidFill>
                <a:cs typeface="Calibri"/>
              </a:rPr>
              <a:t>transactions </a:t>
            </a:r>
            <a:r>
              <a:rPr sz="2800" spc="-5" dirty="0">
                <a:solidFill>
                  <a:srgbClr val="2F2F2F"/>
                </a:solidFill>
                <a:cs typeface="Calibri"/>
              </a:rPr>
              <a:t>in a</a:t>
            </a:r>
            <a:r>
              <a:rPr sz="2800" spc="40" dirty="0">
                <a:solidFill>
                  <a:srgbClr val="2F2F2F"/>
                </a:solidFill>
                <a:cs typeface="Calibri"/>
              </a:rPr>
              <a:t> </a:t>
            </a:r>
            <a:r>
              <a:rPr sz="2800" spc="-10" dirty="0">
                <a:solidFill>
                  <a:srgbClr val="2F2F2F"/>
                </a:solidFill>
                <a:cs typeface="Calibri"/>
              </a:rPr>
              <a:t>block.</a:t>
            </a:r>
            <a:endParaRPr sz="2800">
              <a:solidFill>
                <a:prstClr val="black"/>
              </a:solidFill>
              <a:cs typeface="Calibri"/>
            </a:endParaRPr>
          </a:p>
          <a:p>
            <a:pPr marL="12700" marR="5080">
              <a:lnSpc>
                <a:spcPct val="150000"/>
              </a:lnSpc>
            </a:pPr>
            <a:r>
              <a:rPr sz="2800" spc="-5" dirty="0">
                <a:solidFill>
                  <a:srgbClr val="2F2F2F"/>
                </a:solidFill>
                <a:cs typeface="Calibri"/>
              </a:rPr>
              <a:t>In this </a:t>
            </a:r>
            <a:r>
              <a:rPr sz="2800" spc="-10" dirty="0">
                <a:solidFill>
                  <a:srgbClr val="2F2F2F"/>
                </a:solidFill>
                <a:cs typeface="Calibri"/>
              </a:rPr>
              <a:t>case, </a:t>
            </a:r>
            <a:r>
              <a:rPr sz="2800" spc="-5" dirty="0">
                <a:solidFill>
                  <a:srgbClr val="2F2F2F"/>
                </a:solidFill>
                <a:cs typeface="Calibri"/>
              </a:rPr>
              <a:t>the </a:t>
            </a:r>
            <a:r>
              <a:rPr sz="2800" spc="-15" dirty="0">
                <a:solidFill>
                  <a:srgbClr val="2F2F2F"/>
                </a:solidFill>
                <a:cs typeface="Calibri"/>
              </a:rPr>
              <a:t>last </a:t>
            </a:r>
            <a:r>
              <a:rPr sz="2800" spc="-10" dirty="0">
                <a:solidFill>
                  <a:srgbClr val="2F2F2F"/>
                </a:solidFill>
                <a:cs typeface="Calibri"/>
              </a:rPr>
              <a:t>transaction </a:t>
            </a:r>
            <a:r>
              <a:rPr sz="2800" spc="-5" dirty="0">
                <a:solidFill>
                  <a:srgbClr val="2F2F2F"/>
                </a:solidFill>
                <a:cs typeface="Calibri"/>
              </a:rPr>
              <a:t>is </a:t>
            </a:r>
            <a:r>
              <a:rPr sz="2800" spc="-10" dirty="0">
                <a:solidFill>
                  <a:srgbClr val="2F2F2F"/>
                </a:solidFill>
                <a:cs typeface="Calibri"/>
              </a:rPr>
              <a:t>hashed  </a:t>
            </a:r>
            <a:r>
              <a:rPr sz="2800" spc="-5" dirty="0">
                <a:solidFill>
                  <a:srgbClr val="2F2F2F"/>
                </a:solidFill>
                <a:cs typeface="Calibri"/>
              </a:rPr>
              <a:t>with</a:t>
            </a:r>
            <a:r>
              <a:rPr sz="2800" dirty="0">
                <a:solidFill>
                  <a:srgbClr val="2F2F2F"/>
                </a:solidFill>
                <a:cs typeface="Calibri"/>
              </a:rPr>
              <a:t> </a:t>
            </a:r>
            <a:r>
              <a:rPr sz="2800" spc="-30" dirty="0">
                <a:solidFill>
                  <a:srgbClr val="2F2F2F"/>
                </a:solidFill>
                <a:cs typeface="Calibri"/>
              </a:rPr>
              <a:t>itself.</a:t>
            </a:r>
            <a:endParaRPr sz="2800">
              <a:solidFill>
                <a:prstClr val="black"/>
              </a:solidFill>
              <a:cs typeface="Calibri"/>
            </a:endParaRPr>
          </a:p>
          <a:p>
            <a:endParaRPr sz="2800">
              <a:solidFill>
                <a:prstClr val="black"/>
              </a:solidFill>
              <a:latin typeface="Times New Roman"/>
              <a:cs typeface="Times New Roman"/>
            </a:endParaRPr>
          </a:p>
          <a:p>
            <a:pPr>
              <a:spcBef>
                <a:spcPts val="10"/>
              </a:spcBef>
            </a:pPr>
            <a:endParaRPr sz="2850">
              <a:solidFill>
                <a:prstClr val="black"/>
              </a:solidFill>
              <a:latin typeface="Times New Roman"/>
              <a:cs typeface="Times New Roman"/>
            </a:endParaRPr>
          </a:p>
          <a:p>
            <a:pPr marL="12700"/>
            <a:r>
              <a:rPr sz="2700" spc="-30" dirty="0">
                <a:solidFill>
                  <a:srgbClr val="2F2F2F"/>
                </a:solidFill>
                <a:cs typeface="Calibri"/>
              </a:rPr>
              <a:t>Refer </a:t>
            </a:r>
            <a:r>
              <a:rPr sz="2700" dirty="0">
                <a:solidFill>
                  <a:srgbClr val="2F2F2F"/>
                </a:solidFill>
                <a:cs typeface="Calibri"/>
              </a:rPr>
              <a:t>the </a:t>
            </a:r>
            <a:r>
              <a:rPr sz="2700" spc="-5" dirty="0">
                <a:solidFill>
                  <a:srgbClr val="2F2F2F"/>
                </a:solidFill>
                <a:cs typeface="Calibri"/>
              </a:rPr>
              <a:t>shown</a:t>
            </a:r>
            <a:r>
              <a:rPr sz="2700" spc="-30" dirty="0">
                <a:solidFill>
                  <a:srgbClr val="2F2F2F"/>
                </a:solidFill>
                <a:cs typeface="Calibri"/>
              </a:rPr>
              <a:t> </a:t>
            </a:r>
            <a:r>
              <a:rPr sz="2700" spc="-15" dirty="0">
                <a:solidFill>
                  <a:srgbClr val="2F2F2F"/>
                </a:solidFill>
                <a:cs typeface="Calibri"/>
              </a:rPr>
              <a:t>infographic</a:t>
            </a:r>
            <a:endParaRPr sz="2700">
              <a:solidFill>
                <a:prstClr val="black"/>
              </a:solidFill>
              <a:cs typeface="Calibri"/>
            </a:endParaRPr>
          </a:p>
        </p:txBody>
      </p:sp>
      <p:sp>
        <p:nvSpPr>
          <p:cNvPr id="8" name="object 8"/>
          <p:cNvSpPr/>
          <p:nvPr/>
        </p:nvSpPr>
        <p:spPr>
          <a:xfrm>
            <a:off x="6192011" y="1987295"/>
            <a:ext cx="11006328" cy="70576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39252972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6" name="object 6"/>
          <p:cNvSpPr/>
          <p:nvPr/>
        </p:nvSpPr>
        <p:spPr>
          <a:xfrm>
            <a:off x="3249167" y="1758695"/>
            <a:ext cx="11789664" cy="74889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title"/>
          </p:nvPr>
        </p:nvSpPr>
        <p:spPr>
          <a:xfrm>
            <a:off x="937666" y="644093"/>
            <a:ext cx="3617595"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Merkle</a:t>
            </a:r>
            <a:r>
              <a:rPr sz="5600" spc="-60" dirty="0">
                <a:solidFill>
                  <a:srgbClr val="095A82"/>
                </a:solidFill>
              </a:rPr>
              <a:t> </a:t>
            </a:r>
            <a:r>
              <a:rPr sz="5600" spc="-5" dirty="0">
                <a:solidFill>
                  <a:srgbClr val="095A82"/>
                </a:solidFill>
              </a:rPr>
              <a:t>Tree</a:t>
            </a:r>
            <a:endParaRPr sz="5600"/>
          </a:p>
        </p:txBody>
      </p:sp>
      <p:sp>
        <p:nvSpPr>
          <p:cNvPr id="8" name="object 8"/>
          <p:cNvSpPr/>
          <p:nvPr/>
        </p:nvSpPr>
        <p:spPr>
          <a:xfrm>
            <a:off x="3528821" y="4613147"/>
            <a:ext cx="2280920" cy="86995"/>
          </a:xfrm>
          <a:custGeom>
            <a:avLst/>
            <a:gdLst/>
            <a:ahLst/>
            <a:cxnLst/>
            <a:rect l="l" t="t" r="r" b="b"/>
            <a:pathLst>
              <a:path w="2280920" h="86995">
                <a:moveTo>
                  <a:pt x="2194052" y="0"/>
                </a:moveTo>
                <a:lnTo>
                  <a:pt x="2194052" y="86867"/>
                </a:lnTo>
                <a:lnTo>
                  <a:pt x="2251964" y="57912"/>
                </a:lnTo>
                <a:lnTo>
                  <a:pt x="2208529" y="57912"/>
                </a:lnTo>
                <a:lnTo>
                  <a:pt x="2208529" y="28955"/>
                </a:lnTo>
                <a:lnTo>
                  <a:pt x="2251963" y="28955"/>
                </a:lnTo>
                <a:lnTo>
                  <a:pt x="2194052" y="0"/>
                </a:lnTo>
                <a:close/>
              </a:path>
              <a:path w="2280920" h="86995">
                <a:moveTo>
                  <a:pt x="2194052" y="28955"/>
                </a:moveTo>
                <a:lnTo>
                  <a:pt x="0" y="28955"/>
                </a:lnTo>
                <a:lnTo>
                  <a:pt x="0" y="57912"/>
                </a:lnTo>
                <a:lnTo>
                  <a:pt x="2194052" y="57912"/>
                </a:lnTo>
                <a:lnTo>
                  <a:pt x="2194052" y="28955"/>
                </a:lnTo>
                <a:close/>
              </a:path>
              <a:path w="2280920" h="86995">
                <a:moveTo>
                  <a:pt x="2251963" y="28955"/>
                </a:moveTo>
                <a:lnTo>
                  <a:pt x="2208529" y="28955"/>
                </a:lnTo>
                <a:lnTo>
                  <a:pt x="2208529" y="57912"/>
                </a:lnTo>
                <a:lnTo>
                  <a:pt x="2251964" y="57912"/>
                </a:lnTo>
                <a:lnTo>
                  <a:pt x="2280919" y="43434"/>
                </a:lnTo>
                <a:lnTo>
                  <a:pt x="2251963" y="28955"/>
                </a:lnTo>
                <a:close/>
              </a:path>
            </a:pathLst>
          </a:custGeom>
          <a:solidFill>
            <a:srgbClr val="5F5F5F"/>
          </a:solidFill>
        </p:spPr>
        <p:txBody>
          <a:bodyPr wrap="square" lIns="0" tIns="0" rIns="0" bIns="0" rtlCol="0"/>
          <a:lstStyle/>
          <a:p>
            <a:endParaRPr>
              <a:solidFill>
                <a:prstClr val="black"/>
              </a:solidFill>
            </a:endParaRPr>
          </a:p>
        </p:txBody>
      </p:sp>
      <p:sp>
        <p:nvSpPr>
          <p:cNvPr id="9" name="object 9"/>
          <p:cNvSpPr/>
          <p:nvPr/>
        </p:nvSpPr>
        <p:spPr>
          <a:xfrm>
            <a:off x="14686026" y="5247894"/>
            <a:ext cx="708660" cy="4036060"/>
          </a:xfrm>
          <a:custGeom>
            <a:avLst/>
            <a:gdLst/>
            <a:ahLst/>
            <a:cxnLst/>
            <a:rect l="l" t="t" r="r" b="b"/>
            <a:pathLst>
              <a:path w="708659" h="4036059">
                <a:moveTo>
                  <a:pt x="0" y="0"/>
                </a:moveTo>
                <a:lnTo>
                  <a:pt x="71414" y="11767"/>
                </a:lnTo>
                <a:lnTo>
                  <a:pt x="137927" y="45517"/>
                </a:lnTo>
                <a:lnTo>
                  <a:pt x="168901" y="69907"/>
                </a:lnTo>
                <a:lnTo>
                  <a:pt x="198116" y="98918"/>
                </a:lnTo>
                <a:lnTo>
                  <a:pt x="225393" y="132260"/>
                </a:lnTo>
                <a:lnTo>
                  <a:pt x="250555" y="169640"/>
                </a:lnTo>
                <a:lnTo>
                  <a:pt x="273423" y="210767"/>
                </a:lnTo>
                <a:lnTo>
                  <a:pt x="293820" y="255351"/>
                </a:lnTo>
                <a:lnTo>
                  <a:pt x="311567" y="303100"/>
                </a:lnTo>
                <a:lnTo>
                  <a:pt x="326487" y="353722"/>
                </a:lnTo>
                <a:lnTo>
                  <a:pt x="338401" y="406927"/>
                </a:lnTo>
                <a:lnTo>
                  <a:pt x="347131" y="462422"/>
                </a:lnTo>
                <a:lnTo>
                  <a:pt x="352500" y="519917"/>
                </a:lnTo>
                <a:lnTo>
                  <a:pt x="354329" y="579119"/>
                </a:lnTo>
                <a:lnTo>
                  <a:pt x="354329" y="1333880"/>
                </a:lnTo>
                <a:lnTo>
                  <a:pt x="356159" y="1393083"/>
                </a:lnTo>
                <a:lnTo>
                  <a:pt x="361528" y="1450578"/>
                </a:lnTo>
                <a:lnTo>
                  <a:pt x="370258" y="1506073"/>
                </a:lnTo>
                <a:lnTo>
                  <a:pt x="382172" y="1559278"/>
                </a:lnTo>
                <a:lnTo>
                  <a:pt x="397092" y="1609900"/>
                </a:lnTo>
                <a:lnTo>
                  <a:pt x="414839" y="1657649"/>
                </a:lnTo>
                <a:lnTo>
                  <a:pt x="435236" y="1702233"/>
                </a:lnTo>
                <a:lnTo>
                  <a:pt x="458104" y="1743360"/>
                </a:lnTo>
                <a:lnTo>
                  <a:pt x="483266" y="1780740"/>
                </a:lnTo>
                <a:lnTo>
                  <a:pt x="510543" y="1814082"/>
                </a:lnTo>
                <a:lnTo>
                  <a:pt x="539758" y="1843093"/>
                </a:lnTo>
                <a:lnTo>
                  <a:pt x="570732" y="1867483"/>
                </a:lnTo>
                <a:lnTo>
                  <a:pt x="637245" y="1901233"/>
                </a:lnTo>
                <a:lnTo>
                  <a:pt x="708659" y="1913000"/>
                </a:lnTo>
                <a:lnTo>
                  <a:pt x="672429" y="1915990"/>
                </a:lnTo>
                <a:lnTo>
                  <a:pt x="603287" y="1939030"/>
                </a:lnTo>
                <a:lnTo>
                  <a:pt x="539758" y="1982882"/>
                </a:lnTo>
                <a:lnTo>
                  <a:pt x="510543" y="2011886"/>
                </a:lnTo>
                <a:lnTo>
                  <a:pt x="483266" y="2045219"/>
                </a:lnTo>
                <a:lnTo>
                  <a:pt x="458104" y="2082593"/>
                </a:lnTo>
                <a:lnTo>
                  <a:pt x="435236" y="2123716"/>
                </a:lnTo>
                <a:lnTo>
                  <a:pt x="414839" y="2168297"/>
                </a:lnTo>
                <a:lnTo>
                  <a:pt x="397092" y="2216045"/>
                </a:lnTo>
                <a:lnTo>
                  <a:pt x="382172" y="2266670"/>
                </a:lnTo>
                <a:lnTo>
                  <a:pt x="370258" y="2319881"/>
                </a:lnTo>
                <a:lnTo>
                  <a:pt x="361528" y="2375386"/>
                </a:lnTo>
                <a:lnTo>
                  <a:pt x="356159" y="2432897"/>
                </a:lnTo>
                <a:lnTo>
                  <a:pt x="354329" y="2492120"/>
                </a:lnTo>
                <a:lnTo>
                  <a:pt x="354329" y="3456431"/>
                </a:lnTo>
                <a:lnTo>
                  <a:pt x="352500" y="3515643"/>
                </a:lnTo>
                <a:lnTo>
                  <a:pt x="347131" y="3573144"/>
                </a:lnTo>
                <a:lnTo>
                  <a:pt x="338401" y="3628643"/>
                </a:lnTo>
                <a:lnTo>
                  <a:pt x="326487" y="3681850"/>
                </a:lnTo>
                <a:lnTo>
                  <a:pt x="311567" y="3732473"/>
                </a:lnTo>
                <a:lnTo>
                  <a:pt x="293820" y="3780222"/>
                </a:lnTo>
                <a:lnTo>
                  <a:pt x="273423" y="3824805"/>
                </a:lnTo>
                <a:lnTo>
                  <a:pt x="250555" y="3865930"/>
                </a:lnTo>
                <a:lnTo>
                  <a:pt x="225393" y="3903308"/>
                </a:lnTo>
                <a:lnTo>
                  <a:pt x="198116" y="3936646"/>
                </a:lnTo>
                <a:lnTo>
                  <a:pt x="168901" y="3965654"/>
                </a:lnTo>
                <a:lnTo>
                  <a:pt x="137927" y="3990041"/>
                </a:lnTo>
                <a:lnTo>
                  <a:pt x="71414" y="4023786"/>
                </a:lnTo>
                <a:lnTo>
                  <a:pt x="36230" y="4032562"/>
                </a:lnTo>
                <a:lnTo>
                  <a:pt x="0" y="4035552"/>
                </a:lnTo>
              </a:path>
            </a:pathLst>
          </a:custGeom>
          <a:ln w="28956">
            <a:solidFill>
              <a:srgbClr val="5F5F5F"/>
            </a:solidFill>
          </a:ln>
        </p:spPr>
        <p:txBody>
          <a:bodyPr wrap="square" lIns="0" tIns="0" rIns="0" bIns="0" rtlCol="0"/>
          <a:lstStyle/>
          <a:p>
            <a:endParaRPr>
              <a:solidFill>
                <a:prstClr val="black"/>
              </a:solidFill>
            </a:endParaRPr>
          </a:p>
        </p:txBody>
      </p:sp>
      <p:sp>
        <p:nvSpPr>
          <p:cNvPr id="10" name="object 10"/>
          <p:cNvSpPr/>
          <p:nvPr/>
        </p:nvSpPr>
        <p:spPr>
          <a:xfrm>
            <a:off x="13493495" y="4024121"/>
            <a:ext cx="86995" cy="682625"/>
          </a:xfrm>
          <a:custGeom>
            <a:avLst/>
            <a:gdLst/>
            <a:ahLst/>
            <a:cxnLst/>
            <a:rect l="l" t="t" r="r" b="b"/>
            <a:pathLst>
              <a:path w="86994" h="682625">
                <a:moveTo>
                  <a:pt x="57911" y="72389"/>
                </a:moveTo>
                <a:lnTo>
                  <a:pt x="28955" y="72389"/>
                </a:lnTo>
                <a:lnTo>
                  <a:pt x="28955" y="682625"/>
                </a:lnTo>
                <a:lnTo>
                  <a:pt x="57911" y="682625"/>
                </a:lnTo>
                <a:lnTo>
                  <a:pt x="57911" y="72389"/>
                </a:lnTo>
                <a:close/>
              </a:path>
              <a:path w="86994" h="682625">
                <a:moveTo>
                  <a:pt x="43434" y="0"/>
                </a:moveTo>
                <a:lnTo>
                  <a:pt x="0" y="86867"/>
                </a:lnTo>
                <a:lnTo>
                  <a:pt x="28955" y="86867"/>
                </a:lnTo>
                <a:lnTo>
                  <a:pt x="28955" y="72389"/>
                </a:lnTo>
                <a:lnTo>
                  <a:pt x="79628" y="72389"/>
                </a:lnTo>
                <a:lnTo>
                  <a:pt x="43434" y="0"/>
                </a:lnTo>
                <a:close/>
              </a:path>
              <a:path w="86994" h="682625">
                <a:moveTo>
                  <a:pt x="79628" y="72389"/>
                </a:moveTo>
                <a:lnTo>
                  <a:pt x="57911" y="72389"/>
                </a:lnTo>
                <a:lnTo>
                  <a:pt x="57911" y="86867"/>
                </a:lnTo>
                <a:lnTo>
                  <a:pt x="86867" y="86867"/>
                </a:lnTo>
                <a:lnTo>
                  <a:pt x="79628" y="72389"/>
                </a:lnTo>
                <a:close/>
              </a:path>
            </a:pathLst>
          </a:custGeom>
          <a:solidFill>
            <a:srgbClr val="5F5F5F"/>
          </a:solidFill>
        </p:spPr>
        <p:txBody>
          <a:bodyPr wrap="square" lIns="0" tIns="0" rIns="0" bIns="0" rtlCol="0"/>
          <a:lstStyle/>
          <a:p>
            <a:endParaRPr>
              <a:solidFill>
                <a:prstClr val="black"/>
              </a:solidFill>
            </a:endParaRPr>
          </a:p>
        </p:txBody>
      </p:sp>
      <p:sp>
        <p:nvSpPr>
          <p:cNvPr id="11" name="object 11"/>
          <p:cNvSpPr txBox="1"/>
          <p:nvPr/>
        </p:nvSpPr>
        <p:spPr>
          <a:xfrm>
            <a:off x="13268325" y="4746116"/>
            <a:ext cx="539115" cy="299720"/>
          </a:xfrm>
          <a:prstGeom prst="rect">
            <a:avLst/>
          </a:prstGeom>
        </p:spPr>
        <p:txBody>
          <a:bodyPr vert="horz" wrap="square" lIns="0" tIns="12700" rIns="0" bIns="0" rtlCol="0">
            <a:spAutoFit/>
          </a:bodyPr>
          <a:lstStyle/>
          <a:p>
            <a:pPr marL="12700">
              <a:spcBef>
                <a:spcPts val="100"/>
              </a:spcBef>
            </a:pPr>
            <a:r>
              <a:rPr b="1" dirty="0">
                <a:solidFill>
                  <a:srgbClr val="5F5F5F"/>
                </a:solidFill>
                <a:cs typeface="Calibri"/>
              </a:rPr>
              <a:t>Blo</a:t>
            </a:r>
            <a:r>
              <a:rPr b="1" spc="5" dirty="0">
                <a:solidFill>
                  <a:srgbClr val="5F5F5F"/>
                </a:solidFill>
                <a:cs typeface="Calibri"/>
              </a:rPr>
              <a:t>c</a:t>
            </a:r>
            <a:r>
              <a:rPr b="1" dirty="0">
                <a:solidFill>
                  <a:srgbClr val="5F5F5F"/>
                </a:solidFill>
                <a:cs typeface="Calibri"/>
              </a:rPr>
              <a:t>k</a:t>
            </a:r>
            <a:endParaRPr>
              <a:solidFill>
                <a:prstClr val="black"/>
              </a:solidFill>
              <a:cs typeface="Calibri"/>
            </a:endParaRPr>
          </a:p>
        </p:txBody>
      </p:sp>
      <p:sp>
        <p:nvSpPr>
          <p:cNvPr id="12" name="object 12"/>
          <p:cNvSpPr txBox="1"/>
          <p:nvPr/>
        </p:nvSpPr>
        <p:spPr>
          <a:xfrm>
            <a:off x="1572260" y="4483100"/>
            <a:ext cx="1464945" cy="360680"/>
          </a:xfrm>
          <a:prstGeom prst="rect">
            <a:avLst/>
          </a:prstGeom>
        </p:spPr>
        <p:txBody>
          <a:bodyPr vert="horz" wrap="square" lIns="0" tIns="12065" rIns="0" bIns="0" rtlCol="0">
            <a:spAutoFit/>
          </a:bodyPr>
          <a:lstStyle/>
          <a:p>
            <a:pPr marL="12700">
              <a:spcBef>
                <a:spcPts val="95"/>
              </a:spcBef>
            </a:pPr>
            <a:r>
              <a:rPr sz="2200" b="1" spc="-10" dirty="0">
                <a:solidFill>
                  <a:srgbClr val="617A7D"/>
                </a:solidFill>
                <a:cs typeface="Calibri"/>
              </a:rPr>
              <a:t>Merkle</a:t>
            </a:r>
            <a:r>
              <a:rPr sz="2200" b="1" spc="-35" dirty="0">
                <a:solidFill>
                  <a:srgbClr val="617A7D"/>
                </a:solidFill>
                <a:cs typeface="Calibri"/>
              </a:rPr>
              <a:t> </a:t>
            </a:r>
            <a:r>
              <a:rPr sz="2200" b="1" spc="-20" dirty="0">
                <a:solidFill>
                  <a:srgbClr val="617A7D"/>
                </a:solidFill>
                <a:cs typeface="Calibri"/>
              </a:rPr>
              <a:t>Root</a:t>
            </a:r>
            <a:endParaRPr sz="2200">
              <a:solidFill>
                <a:prstClr val="black"/>
              </a:solidFill>
              <a:cs typeface="Calibri"/>
            </a:endParaRPr>
          </a:p>
        </p:txBody>
      </p:sp>
      <p:sp>
        <p:nvSpPr>
          <p:cNvPr id="13" name="object 13"/>
          <p:cNvSpPr txBox="1"/>
          <p:nvPr/>
        </p:nvSpPr>
        <p:spPr>
          <a:xfrm>
            <a:off x="15646654" y="6935799"/>
            <a:ext cx="1419225" cy="360680"/>
          </a:xfrm>
          <a:prstGeom prst="rect">
            <a:avLst/>
          </a:prstGeom>
        </p:spPr>
        <p:txBody>
          <a:bodyPr vert="horz" wrap="square" lIns="0" tIns="12065" rIns="0" bIns="0" rtlCol="0">
            <a:spAutoFit/>
          </a:bodyPr>
          <a:lstStyle/>
          <a:p>
            <a:pPr marL="12700">
              <a:spcBef>
                <a:spcPts val="95"/>
              </a:spcBef>
            </a:pPr>
            <a:r>
              <a:rPr sz="2200" b="1" spc="-5" dirty="0">
                <a:solidFill>
                  <a:srgbClr val="617A7D"/>
                </a:solidFill>
                <a:cs typeface="Calibri"/>
              </a:rPr>
              <a:t>Merkle</a:t>
            </a:r>
            <a:r>
              <a:rPr sz="2200" b="1" spc="-60" dirty="0">
                <a:solidFill>
                  <a:srgbClr val="617A7D"/>
                </a:solidFill>
                <a:cs typeface="Calibri"/>
              </a:rPr>
              <a:t> </a:t>
            </a:r>
            <a:r>
              <a:rPr sz="2200" b="1" spc="-40" dirty="0">
                <a:solidFill>
                  <a:srgbClr val="617A7D"/>
                </a:solidFill>
                <a:cs typeface="Calibri"/>
              </a:rPr>
              <a:t>Tree</a:t>
            </a:r>
            <a:endParaRPr sz="2200">
              <a:solidFill>
                <a:prstClr val="black"/>
              </a:solidFill>
              <a:cs typeface="Calibri"/>
            </a:endParaRPr>
          </a:p>
        </p:txBody>
      </p:sp>
    </p:spTree>
    <p:extLst>
      <p:ext uri="{BB962C8B-B14F-4D97-AF65-F5344CB8AC3E}">
        <p14:creationId xmlns:p14="http://schemas.microsoft.com/office/powerpoint/2010/main" val="34616178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pic>
        <p:nvPicPr>
          <p:cNvPr id="13" name="Picture 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145524" y="2084217"/>
            <a:ext cx="8256757" cy="403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ubtitle 2"/>
          <p:cNvSpPr txBox="1">
            <a:spLocks/>
          </p:cNvSpPr>
          <p:nvPr/>
        </p:nvSpPr>
        <p:spPr>
          <a:xfrm>
            <a:off x="1059180" y="2247900"/>
            <a:ext cx="9144000" cy="7135155"/>
          </a:xfrm>
          <a:prstGeom prst="rect">
            <a:avLst/>
          </a:prstGeom>
        </p:spPr>
        <p:txBody>
          <a:bodyPr wrap="square" lIns="0" tIns="0" rIns="0" bIns="0" rtlCol="0">
            <a:noAutofit/>
          </a:bodyPr>
          <a:lstStyle>
            <a:lvl1pPr marL="0">
              <a:defRPr sz="2800" b="0" i="0">
                <a:solidFill>
                  <a:srgbClr val="5F5F5F"/>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l">
              <a:lnSpc>
                <a:spcPct val="200000"/>
              </a:lnSpc>
              <a:buFont typeface="Arial" pitchFamily="34" charset="0"/>
              <a:buChar char="•"/>
              <a:defRPr/>
            </a:pPr>
            <a:r>
              <a:rPr lang="fr-FR" sz="2000" kern="0" dirty="0" smtClean="0">
                <a:solidFill>
                  <a:schemeClr val="tx1"/>
                </a:solidFill>
                <a:latin typeface="Arial Rounded MT Bold" panose="020F0704030504030204" pitchFamily="34" charset="0"/>
              </a:rPr>
              <a:t>T</a:t>
            </a:r>
            <a:r>
              <a:rPr lang="fr-FR" sz="2000" kern="0" baseline="-25000" dirty="0" smtClean="0">
                <a:solidFill>
                  <a:schemeClr val="tx1"/>
                </a:solidFill>
                <a:latin typeface="Arial Rounded MT Bold" panose="020F0704030504030204" pitchFamily="34" charset="0"/>
              </a:rPr>
              <a:t>A</a:t>
            </a:r>
            <a:r>
              <a:rPr lang="fr-FR" sz="2000" kern="0" dirty="0" smtClean="0">
                <a:solidFill>
                  <a:schemeClr val="tx1"/>
                </a:solidFill>
                <a:latin typeface="Arial Rounded MT Bold" panose="020F0704030504030204" pitchFamily="34" charset="0"/>
              </a:rPr>
              <a:t> représentes a normal transaction</a:t>
            </a:r>
            <a:endParaRPr lang="en-IN" sz="2000" kern="0" dirty="0" smtClean="0">
              <a:solidFill>
                <a:schemeClr val="tx1"/>
              </a:solidFill>
              <a:latin typeface="Arial Rounded MT Bold" panose="020F0704030504030204" pitchFamily="34" charset="0"/>
            </a:endParaRPr>
          </a:p>
          <a:p>
            <a:pPr marL="285750" indent="-285750" algn="l">
              <a:lnSpc>
                <a:spcPct val="200000"/>
              </a:lnSpc>
              <a:buFont typeface="Arial" pitchFamily="34" charset="0"/>
              <a:buChar char="•"/>
              <a:defRPr/>
            </a:pPr>
            <a:r>
              <a:rPr lang="en-IN" sz="2000" kern="0" dirty="0" smtClean="0">
                <a:solidFill>
                  <a:schemeClr val="tx1"/>
                </a:solidFill>
                <a:latin typeface="Arial Rounded MT Bold" panose="020F0704030504030204" pitchFamily="34" charset="0"/>
              </a:rPr>
              <a:t>Transactions are hashed individually to give their corresponding hash value. </a:t>
            </a:r>
            <a:r>
              <a:rPr lang="fr-FR" sz="2000" kern="0" dirty="0" smtClean="0">
                <a:solidFill>
                  <a:schemeClr val="tx1"/>
                </a:solidFill>
                <a:latin typeface="Arial Rounded MT Bold" panose="020F0704030504030204" pitchFamily="34" charset="0"/>
              </a:rPr>
              <a:t>T</a:t>
            </a:r>
            <a:r>
              <a:rPr lang="fr-FR" sz="2000" kern="0" baseline="-25000" dirty="0" smtClean="0">
                <a:solidFill>
                  <a:schemeClr val="tx1"/>
                </a:solidFill>
                <a:latin typeface="Arial Rounded MT Bold" panose="020F0704030504030204" pitchFamily="34" charset="0"/>
              </a:rPr>
              <a:t>A</a:t>
            </a:r>
            <a:r>
              <a:rPr lang="en-IN" sz="2000" kern="0" dirty="0" smtClean="0">
                <a:solidFill>
                  <a:schemeClr val="tx1"/>
                </a:solidFill>
                <a:latin typeface="Arial Rounded MT Bold" panose="020F0704030504030204" pitchFamily="34" charset="0"/>
              </a:rPr>
              <a:t> - </a:t>
            </a:r>
            <a:r>
              <a:rPr lang="fr-FR" sz="2000" kern="0" dirty="0" smtClean="0">
                <a:solidFill>
                  <a:schemeClr val="tx1"/>
                </a:solidFill>
                <a:latin typeface="Arial Rounded MT Bold" panose="020F0704030504030204" pitchFamily="34" charset="0"/>
              </a:rPr>
              <a:t>H</a:t>
            </a:r>
            <a:r>
              <a:rPr lang="fr-FR" sz="2000" kern="0" baseline="-25000" dirty="0" smtClean="0">
                <a:solidFill>
                  <a:schemeClr val="tx1"/>
                </a:solidFill>
                <a:latin typeface="Arial Rounded MT Bold" panose="020F0704030504030204" pitchFamily="34" charset="0"/>
              </a:rPr>
              <a:t>A</a:t>
            </a:r>
            <a:endParaRPr lang="en-IN" sz="2000" kern="0" baseline="-25000" dirty="0" smtClean="0">
              <a:solidFill>
                <a:schemeClr val="tx1"/>
              </a:solidFill>
              <a:latin typeface="Arial Rounded MT Bold" panose="020F0704030504030204" pitchFamily="34" charset="0"/>
            </a:endParaRPr>
          </a:p>
          <a:p>
            <a:pPr marL="285750" indent="-285750" algn="l">
              <a:lnSpc>
                <a:spcPct val="200000"/>
              </a:lnSpc>
              <a:buFont typeface="Arial" pitchFamily="34" charset="0"/>
              <a:buChar char="•"/>
              <a:defRPr/>
            </a:pPr>
            <a:r>
              <a:rPr lang="en-IN" sz="2000" kern="0" dirty="0" smtClean="0">
                <a:solidFill>
                  <a:schemeClr val="tx1"/>
                </a:solidFill>
                <a:latin typeface="Arial Rounded MT Bold" panose="020F0704030504030204" pitchFamily="34" charset="0"/>
              </a:rPr>
              <a:t>Hashing done using SHA-256 hash function</a:t>
            </a:r>
          </a:p>
          <a:p>
            <a:pPr marL="285750" indent="-285750" algn="l">
              <a:lnSpc>
                <a:spcPct val="200000"/>
              </a:lnSpc>
              <a:buFont typeface="Arial" pitchFamily="34" charset="0"/>
              <a:buChar char="•"/>
              <a:defRPr/>
            </a:pPr>
            <a:r>
              <a:rPr lang="en-IN" sz="2000" kern="0" dirty="0" smtClean="0">
                <a:solidFill>
                  <a:schemeClr val="tx1"/>
                </a:solidFill>
                <a:latin typeface="Arial Rounded MT Bold" panose="020F0704030504030204" pitchFamily="34" charset="0"/>
              </a:rPr>
              <a:t>Hashing is repeated for hashed values </a:t>
            </a:r>
            <a:r>
              <a:rPr lang="fr-FR" sz="2000" kern="0" dirty="0" smtClean="0">
                <a:solidFill>
                  <a:schemeClr val="tx1"/>
                </a:solidFill>
                <a:latin typeface="Arial Rounded MT Bold" panose="020F0704030504030204" pitchFamily="34" charset="0"/>
              </a:rPr>
              <a:t>H</a:t>
            </a:r>
            <a:r>
              <a:rPr lang="fr-FR" sz="2000" kern="0" baseline="-25000" dirty="0" smtClean="0">
                <a:solidFill>
                  <a:schemeClr val="tx1"/>
                </a:solidFill>
                <a:latin typeface="Arial Rounded MT Bold" panose="020F0704030504030204" pitchFamily="34" charset="0"/>
              </a:rPr>
              <a:t>A,</a:t>
            </a:r>
            <a:r>
              <a:rPr lang="fr-FR" sz="2000" kern="0" dirty="0" smtClean="0">
                <a:solidFill>
                  <a:schemeClr val="tx1"/>
                </a:solidFill>
                <a:latin typeface="Arial Rounded MT Bold" panose="020F0704030504030204" pitchFamily="34" charset="0"/>
              </a:rPr>
              <a:t> H</a:t>
            </a:r>
            <a:r>
              <a:rPr lang="fr-FR" sz="2000" kern="0" baseline="-25000" dirty="0" smtClean="0">
                <a:solidFill>
                  <a:schemeClr val="tx1"/>
                </a:solidFill>
                <a:latin typeface="Arial Rounded MT Bold" panose="020F0704030504030204" pitchFamily="34" charset="0"/>
              </a:rPr>
              <a:t>B</a:t>
            </a:r>
            <a:r>
              <a:rPr lang="fr-FR" sz="2000" kern="0" dirty="0" smtClean="0">
                <a:solidFill>
                  <a:schemeClr val="tx1"/>
                </a:solidFill>
                <a:latin typeface="Arial Rounded MT Bold" panose="020F0704030504030204" pitchFamily="34" charset="0"/>
              </a:rPr>
              <a:t> to get H</a:t>
            </a:r>
            <a:r>
              <a:rPr lang="fr-FR" sz="2000" kern="0" baseline="-25000" dirty="0" smtClean="0">
                <a:solidFill>
                  <a:schemeClr val="tx1"/>
                </a:solidFill>
                <a:latin typeface="Arial Rounded MT Bold" panose="020F0704030504030204" pitchFamily="34" charset="0"/>
              </a:rPr>
              <a:t>AB</a:t>
            </a:r>
          </a:p>
          <a:p>
            <a:pPr marL="285750" indent="-285750" algn="l">
              <a:lnSpc>
                <a:spcPct val="200000"/>
              </a:lnSpc>
              <a:buFont typeface="Arial" pitchFamily="34" charset="0"/>
              <a:buChar char="•"/>
              <a:defRPr/>
            </a:pPr>
            <a:r>
              <a:rPr lang="en-IN" sz="2000" kern="0" dirty="0" smtClean="0">
                <a:solidFill>
                  <a:srgbClr val="0070C0"/>
                </a:solidFill>
                <a:latin typeface="Arial Rounded MT Bold" panose="020F0704030504030204" pitchFamily="34" charset="0"/>
              </a:rPr>
              <a:t>Merkle root </a:t>
            </a:r>
            <a:r>
              <a:rPr lang="en-IN" sz="2000" b="1" kern="0" dirty="0" smtClean="0">
                <a:solidFill>
                  <a:schemeClr val="tx1"/>
                </a:solidFill>
                <a:latin typeface="Arial Rounded MT Bold" panose="020F0704030504030204" pitchFamily="34" charset="0"/>
              </a:rPr>
              <a:t>– </a:t>
            </a:r>
            <a:r>
              <a:rPr lang="en-IN" sz="2000" kern="0" dirty="0" smtClean="0">
                <a:solidFill>
                  <a:schemeClr val="tx1"/>
                </a:solidFill>
                <a:latin typeface="Arial Rounded MT Bold" panose="020F0704030504030204" pitchFamily="34" charset="0"/>
              </a:rPr>
              <a:t>H</a:t>
            </a:r>
            <a:r>
              <a:rPr lang="en-IN" sz="2000" kern="0" baseline="-25000" dirty="0" smtClean="0">
                <a:solidFill>
                  <a:schemeClr val="tx1"/>
                </a:solidFill>
                <a:latin typeface="Arial Rounded MT Bold" panose="020F0704030504030204" pitchFamily="34" charset="0"/>
              </a:rPr>
              <a:t>ABCDEFGH </a:t>
            </a:r>
            <a:r>
              <a:rPr lang="en-IN" sz="2000" kern="0" dirty="0" smtClean="0">
                <a:solidFill>
                  <a:schemeClr val="tx1"/>
                </a:solidFill>
                <a:latin typeface="Arial Rounded MT Bold" panose="020F0704030504030204" pitchFamily="34" charset="0"/>
              </a:rPr>
              <a:t>  </a:t>
            </a:r>
          </a:p>
          <a:p>
            <a:pPr marL="742950" lvl="1" indent="-285750" algn="l">
              <a:lnSpc>
                <a:spcPct val="200000"/>
              </a:lnSpc>
              <a:buFont typeface="Arial" pitchFamily="34" charset="0"/>
              <a:buChar char="•"/>
              <a:defRPr/>
            </a:pPr>
            <a:r>
              <a:rPr lang="en-IN" sz="2000" kern="0" dirty="0" smtClean="0">
                <a:latin typeface="Arial Rounded MT Bold" panose="020F0704030504030204" pitchFamily="34" charset="0"/>
              </a:rPr>
              <a:t>Process is repeated until the last hash value is obtained</a:t>
            </a:r>
          </a:p>
          <a:p>
            <a:pPr marL="742950" lvl="1" indent="-285750" algn="l">
              <a:lnSpc>
                <a:spcPct val="200000"/>
              </a:lnSpc>
              <a:buFont typeface="Arial" pitchFamily="34" charset="0"/>
              <a:buChar char="•"/>
              <a:defRPr/>
            </a:pPr>
            <a:r>
              <a:rPr lang="en-IN" sz="2000" kern="0" dirty="0" smtClean="0">
                <a:latin typeface="Arial Rounded MT Bold" panose="020F0704030504030204" pitchFamily="34" charset="0"/>
              </a:rPr>
              <a:t>32 bytes in size and is then taken to be placed inside the block header</a:t>
            </a:r>
          </a:p>
          <a:p>
            <a:pPr marL="742950" lvl="1" indent="-285750" algn="l">
              <a:lnSpc>
                <a:spcPct val="200000"/>
              </a:lnSpc>
              <a:buFont typeface="Arial" pitchFamily="34" charset="0"/>
              <a:buChar char="•"/>
              <a:defRPr/>
            </a:pPr>
            <a:r>
              <a:rPr lang="en-IN" sz="2000" kern="0" dirty="0" smtClean="0">
                <a:latin typeface="Arial Rounded MT Bold" panose="020F0704030504030204" pitchFamily="34" charset="0"/>
              </a:rPr>
              <a:t>Represents a summary of all transaction data</a:t>
            </a:r>
          </a:p>
          <a:p>
            <a:pPr marL="285750" indent="-285750" algn="l">
              <a:buFont typeface="Arial" pitchFamily="34" charset="0"/>
              <a:buChar char="•"/>
              <a:defRPr/>
            </a:pPr>
            <a:endParaRPr lang="en-US" sz="1200" b="1" kern="0" dirty="0" smtClean="0">
              <a:solidFill>
                <a:schemeClr val="accent4">
                  <a:lumMod val="75000"/>
                  <a:lumOff val="25000"/>
                </a:schemeClr>
              </a:solidFill>
            </a:endParaRPr>
          </a:p>
          <a:p>
            <a:pPr marL="457200" indent="-457200" algn="l">
              <a:buFont typeface="Arial" panose="020B0604020202020204" pitchFamily="34" charset="0"/>
              <a:buChar char="•"/>
              <a:defRPr/>
            </a:pPr>
            <a:endParaRPr lang="en-US" sz="1200" b="1" kern="0" dirty="0" smtClean="0">
              <a:solidFill>
                <a:schemeClr val="accent4">
                  <a:lumMod val="75000"/>
                  <a:lumOff val="25000"/>
                </a:schemeClr>
              </a:solidFill>
            </a:endParaRPr>
          </a:p>
          <a:p>
            <a:pPr marL="457200" indent="-457200" algn="l">
              <a:buFont typeface="Arial" panose="020B0604020202020204" pitchFamily="34" charset="0"/>
              <a:buChar char="•"/>
              <a:defRPr/>
            </a:pPr>
            <a:endParaRPr lang="en-US" sz="1200" b="1" kern="0" dirty="0" smtClean="0">
              <a:solidFill>
                <a:schemeClr val="accent4">
                  <a:lumMod val="75000"/>
                  <a:lumOff val="25000"/>
                </a:schemeClr>
              </a:solidFill>
            </a:endParaRPr>
          </a:p>
        </p:txBody>
      </p:sp>
      <p:sp>
        <p:nvSpPr>
          <p:cNvPr id="15" name="object 7"/>
          <p:cNvSpPr txBox="1">
            <a:spLocks noGrp="1"/>
          </p:cNvSpPr>
          <p:nvPr>
            <p:ph type="title"/>
          </p:nvPr>
        </p:nvSpPr>
        <p:spPr>
          <a:xfrm>
            <a:off x="937666" y="644093"/>
            <a:ext cx="12778334" cy="880110"/>
          </a:xfrm>
          <a:prstGeom prst="rect">
            <a:avLst/>
          </a:prstGeom>
        </p:spPr>
        <p:txBody>
          <a:bodyPr vert="horz" wrap="square" lIns="0" tIns="13335" rIns="0" bIns="0" rtlCol="0">
            <a:spAutoFit/>
          </a:bodyPr>
          <a:lstStyle/>
          <a:p>
            <a:pPr marL="12700">
              <a:lnSpc>
                <a:spcPct val="100000"/>
              </a:lnSpc>
              <a:spcBef>
                <a:spcPts val="105"/>
              </a:spcBef>
            </a:pPr>
            <a:r>
              <a:rPr lang="en-IN" sz="5600" spc="-5" dirty="0" smtClean="0">
                <a:solidFill>
                  <a:srgbClr val="095A82"/>
                </a:solidFill>
              </a:rPr>
              <a:t>Example: </a:t>
            </a:r>
            <a:r>
              <a:rPr sz="5600" spc="-5" dirty="0" smtClean="0">
                <a:solidFill>
                  <a:srgbClr val="095A82"/>
                </a:solidFill>
              </a:rPr>
              <a:t>Merkle</a:t>
            </a:r>
            <a:r>
              <a:rPr sz="5600" spc="-60" dirty="0" smtClean="0">
                <a:solidFill>
                  <a:srgbClr val="095A82"/>
                </a:solidFill>
              </a:rPr>
              <a:t> </a:t>
            </a:r>
            <a:r>
              <a:rPr sz="5600" spc="-5" dirty="0" smtClean="0">
                <a:solidFill>
                  <a:srgbClr val="095A82"/>
                </a:solidFill>
              </a:rPr>
              <a:t>Tree</a:t>
            </a:r>
            <a:r>
              <a:rPr lang="en-IN" sz="5600" spc="-5" dirty="0">
                <a:solidFill>
                  <a:srgbClr val="095A82"/>
                </a:solidFill>
              </a:rPr>
              <a:t> and Root</a:t>
            </a:r>
            <a:endParaRPr sz="5600" dirty="0"/>
          </a:p>
        </p:txBody>
      </p:sp>
    </p:spTree>
    <p:extLst>
      <p:ext uri="{BB962C8B-B14F-4D97-AF65-F5344CB8AC3E}">
        <p14:creationId xmlns:p14="http://schemas.microsoft.com/office/powerpoint/2010/main" val="1466498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2057400" y="4450354"/>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Types of Blockchain</a:t>
            </a:r>
            <a:endParaRPr sz="6600" dirty="0">
              <a:latin typeface="Trebuchet MS" panose="020B0603020202020204" pitchFamily="34" charset="0"/>
              <a:cs typeface="Calibri"/>
            </a:endParaRPr>
          </a:p>
        </p:txBody>
      </p:sp>
    </p:spTree>
    <p:extLst>
      <p:ext uri="{BB962C8B-B14F-4D97-AF65-F5344CB8AC3E}">
        <p14:creationId xmlns:p14="http://schemas.microsoft.com/office/powerpoint/2010/main" val="9154574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7"/>
          <p:cNvSpPr txBox="1">
            <a:spLocks noGrp="1"/>
          </p:cNvSpPr>
          <p:nvPr>
            <p:ph type="title"/>
          </p:nvPr>
        </p:nvSpPr>
        <p:spPr>
          <a:xfrm>
            <a:off x="937666" y="644093"/>
            <a:ext cx="12778334" cy="880110"/>
          </a:xfrm>
          <a:prstGeom prst="rect">
            <a:avLst/>
          </a:prstGeom>
        </p:spPr>
        <p:txBody>
          <a:bodyPr vert="horz" wrap="square" lIns="0" tIns="13335" rIns="0" bIns="0" rtlCol="0">
            <a:spAutoFit/>
          </a:bodyPr>
          <a:lstStyle/>
          <a:p>
            <a:pPr marL="12700">
              <a:lnSpc>
                <a:spcPct val="100000"/>
              </a:lnSpc>
              <a:spcBef>
                <a:spcPts val="105"/>
              </a:spcBef>
            </a:pPr>
            <a:r>
              <a:rPr lang="en-IN" sz="5600" spc="-5" dirty="0" smtClean="0">
                <a:solidFill>
                  <a:srgbClr val="095A82"/>
                </a:solidFill>
              </a:rPr>
              <a:t>Example: </a:t>
            </a:r>
            <a:r>
              <a:rPr sz="5600" spc="-5" dirty="0" smtClean="0">
                <a:solidFill>
                  <a:srgbClr val="095A82"/>
                </a:solidFill>
              </a:rPr>
              <a:t>Merkle</a:t>
            </a:r>
            <a:r>
              <a:rPr sz="5600" spc="-60" dirty="0" smtClean="0">
                <a:solidFill>
                  <a:srgbClr val="095A82"/>
                </a:solidFill>
              </a:rPr>
              <a:t> </a:t>
            </a:r>
            <a:r>
              <a:rPr sz="5600" spc="-5" dirty="0" smtClean="0">
                <a:solidFill>
                  <a:srgbClr val="095A82"/>
                </a:solidFill>
              </a:rPr>
              <a:t>Tree</a:t>
            </a:r>
            <a:r>
              <a:rPr lang="en-IN" sz="5600" spc="-5" dirty="0">
                <a:solidFill>
                  <a:srgbClr val="095A82"/>
                </a:solidFill>
              </a:rPr>
              <a:t> and Root</a:t>
            </a:r>
            <a:endParaRPr sz="5600" dirty="0"/>
          </a:p>
        </p:txBody>
      </p:sp>
      <p:sp>
        <p:nvSpPr>
          <p:cNvPr id="14" name="Subtitle 2"/>
          <p:cNvSpPr txBox="1">
            <a:spLocks/>
          </p:cNvSpPr>
          <p:nvPr/>
        </p:nvSpPr>
        <p:spPr bwMode="auto">
          <a:xfrm>
            <a:off x="1371600" y="1913941"/>
            <a:ext cx="16230600" cy="7027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cs typeface="+mn-cs"/>
              </a:defRPr>
            </a:lvl2pPr>
            <a:lvl3pPr marL="914400" indent="0" algn="ctr" rtl="0" eaLnBrk="0" fontAlgn="base" hangingPunct="0">
              <a:spcBef>
                <a:spcPct val="20000"/>
              </a:spcBef>
              <a:spcAft>
                <a:spcPct val="0"/>
              </a:spcAft>
              <a:buNone/>
              <a:defRPr sz="2400">
                <a:solidFill>
                  <a:schemeClr val="tx1"/>
                </a:solidFill>
                <a:latin typeface="+mn-lt"/>
                <a:cs typeface="+mn-cs"/>
              </a:defRPr>
            </a:lvl3pPr>
            <a:lvl4pPr marL="1371600" indent="0" algn="ctr" rtl="0" eaLnBrk="0" fontAlgn="base" hangingPunct="0">
              <a:spcBef>
                <a:spcPct val="20000"/>
              </a:spcBef>
              <a:spcAft>
                <a:spcPct val="0"/>
              </a:spcAft>
              <a:buNone/>
              <a:defRPr sz="2000">
                <a:solidFill>
                  <a:schemeClr val="tx1"/>
                </a:solidFill>
                <a:latin typeface="+mn-lt"/>
                <a:cs typeface="+mn-cs"/>
              </a:defRPr>
            </a:lvl4pPr>
            <a:lvl5pPr marL="1828800" indent="0" algn="ctr" rtl="0" eaLnBrk="0" fontAlgn="base" hangingPunct="0">
              <a:spcBef>
                <a:spcPct val="20000"/>
              </a:spcBef>
              <a:spcAft>
                <a:spcPct val="0"/>
              </a:spcAft>
              <a:buNone/>
              <a:defRPr sz="2000">
                <a:solidFill>
                  <a:schemeClr val="tx1"/>
                </a:solidFill>
                <a:latin typeface="+mn-lt"/>
                <a:cs typeface="+mn-cs"/>
              </a:defRPr>
            </a:lvl5pPr>
            <a:lvl6pPr marL="2286000" indent="0" algn="ctr" rtl="0" fontAlgn="base">
              <a:spcBef>
                <a:spcPct val="20000"/>
              </a:spcBef>
              <a:spcAft>
                <a:spcPct val="0"/>
              </a:spcAft>
              <a:buNone/>
              <a:defRPr sz="2000">
                <a:solidFill>
                  <a:schemeClr val="tx1"/>
                </a:solidFill>
                <a:latin typeface="+mn-lt"/>
                <a:cs typeface="+mn-cs"/>
              </a:defRPr>
            </a:lvl6pPr>
            <a:lvl7pPr marL="2743200" indent="0" algn="ctr" rtl="0" fontAlgn="base">
              <a:spcBef>
                <a:spcPct val="20000"/>
              </a:spcBef>
              <a:spcAft>
                <a:spcPct val="0"/>
              </a:spcAft>
              <a:buNone/>
              <a:defRPr sz="2000">
                <a:solidFill>
                  <a:schemeClr val="tx1"/>
                </a:solidFill>
                <a:latin typeface="+mn-lt"/>
                <a:cs typeface="+mn-cs"/>
              </a:defRPr>
            </a:lvl7pPr>
            <a:lvl8pPr marL="3200400" indent="0" algn="ctr" rtl="0" fontAlgn="base">
              <a:spcBef>
                <a:spcPct val="20000"/>
              </a:spcBef>
              <a:spcAft>
                <a:spcPct val="0"/>
              </a:spcAft>
              <a:buNone/>
              <a:defRPr sz="2000">
                <a:solidFill>
                  <a:schemeClr val="tx1"/>
                </a:solidFill>
                <a:latin typeface="+mn-lt"/>
                <a:cs typeface="+mn-cs"/>
              </a:defRPr>
            </a:lvl8pPr>
            <a:lvl9pPr marL="3657600" indent="0" algn="ctr" rtl="0" fontAlgn="base">
              <a:spcBef>
                <a:spcPct val="20000"/>
              </a:spcBef>
              <a:spcAft>
                <a:spcPct val="0"/>
              </a:spcAft>
              <a:buNone/>
              <a:defRPr sz="2000">
                <a:solidFill>
                  <a:schemeClr val="tx1"/>
                </a:solidFill>
                <a:latin typeface="+mn-lt"/>
                <a:cs typeface="+mn-cs"/>
              </a:defRPr>
            </a:lvl9pPr>
          </a:lstStyle>
          <a:p>
            <a:pPr algn="l">
              <a:lnSpc>
                <a:spcPct val="200000"/>
              </a:lnSpc>
              <a:spcBef>
                <a:spcPts val="0"/>
              </a:spcBef>
              <a:defRPr/>
            </a:pPr>
            <a:r>
              <a:rPr lang="en-IN" sz="2000" dirty="0">
                <a:solidFill>
                  <a:srgbClr val="0070C0"/>
                </a:solidFill>
                <a:latin typeface="Arial Rounded MT Bold" panose="020F0704030504030204" pitchFamily="34" charset="0"/>
              </a:rPr>
              <a:t>Verifying a </a:t>
            </a:r>
            <a:r>
              <a:rPr lang="en-IN" sz="2000" dirty="0" smtClean="0">
                <a:solidFill>
                  <a:srgbClr val="0070C0"/>
                </a:solidFill>
                <a:latin typeface="Arial Rounded MT Bold" panose="020F0704030504030204" pitchFamily="34" charset="0"/>
              </a:rPr>
              <a:t>transaction</a:t>
            </a:r>
            <a:endParaRPr lang="fr-FR" sz="2000" dirty="0" smtClean="0">
              <a:solidFill>
                <a:srgbClr val="0070C0"/>
              </a:solidFill>
              <a:latin typeface="Arial Rounded MT Bold" panose="020F0704030504030204" pitchFamily="34" charset="0"/>
            </a:endParaRPr>
          </a:p>
          <a:p>
            <a:pPr marL="342900" indent="-342900" algn="l">
              <a:lnSpc>
                <a:spcPct val="200000"/>
              </a:lnSpc>
              <a:spcBef>
                <a:spcPts val="0"/>
              </a:spcBef>
              <a:buFont typeface="+mj-lt"/>
              <a:buAutoNum type="arabicPeriod"/>
              <a:defRPr/>
            </a:pPr>
            <a:r>
              <a:rPr lang="en-IN" sz="2000" dirty="0" smtClean="0">
                <a:latin typeface="Arial Rounded MT Bold" panose="020F0704030504030204" pitchFamily="34" charset="0"/>
              </a:rPr>
              <a:t>Easy </a:t>
            </a:r>
            <a:r>
              <a:rPr lang="en-IN" sz="2000" dirty="0">
                <a:latin typeface="Arial Rounded MT Bold" panose="020F0704030504030204" pitchFamily="34" charset="0"/>
              </a:rPr>
              <a:t>to check if transactions have been tampered </a:t>
            </a:r>
            <a:r>
              <a:rPr lang="en-IN" sz="2000" dirty="0" smtClean="0">
                <a:latin typeface="Arial Rounded MT Bold" panose="020F0704030504030204" pitchFamily="34" charset="0"/>
              </a:rPr>
              <a:t>(or) not</a:t>
            </a:r>
          </a:p>
          <a:p>
            <a:pPr marL="342900" indent="-342900" algn="l">
              <a:lnSpc>
                <a:spcPct val="200000"/>
              </a:lnSpc>
              <a:spcBef>
                <a:spcPts val="0"/>
              </a:spcBef>
              <a:buFont typeface="+mj-lt"/>
              <a:buAutoNum type="arabicPeriod"/>
              <a:defRPr/>
            </a:pPr>
            <a:r>
              <a:rPr lang="en-IN" sz="2000" dirty="0" smtClean="0">
                <a:latin typeface="Arial Rounded MT Bold" panose="020F0704030504030204" pitchFamily="34" charset="0"/>
              </a:rPr>
              <a:t>Uses </a:t>
            </a:r>
            <a:r>
              <a:rPr lang="en-IN" sz="2000" dirty="0">
                <a:latin typeface="Arial Rounded MT Bold" panose="020F0704030504030204" pitchFamily="34" charset="0"/>
              </a:rPr>
              <a:t>fewer </a:t>
            </a:r>
            <a:r>
              <a:rPr lang="en-IN" sz="2000" dirty="0" smtClean="0">
                <a:latin typeface="Arial Rounded MT Bold" panose="020F0704030504030204" pitchFamily="34" charset="0"/>
              </a:rPr>
              <a:t>resources</a:t>
            </a:r>
          </a:p>
          <a:p>
            <a:pPr marL="342900" indent="-342900" algn="l">
              <a:lnSpc>
                <a:spcPct val="200000"/>
              </a:lnSpc>
              <a:spcBef>
                <a:spcPts val="0"/>
              </a:spcBef>
              <a:buFont typeface="+mj-lt"/>
              <a:buAutoNum type="arabicPeriod"/>
              <a:defRPr/>
            </a:pPr>
            <a:r>
              <a:rPr lang="en-IN" sz="2000" dirty="0" smtClean="0">
                <a:latin typeface="Arial Rounded MT Bold" panose="020F0704030504030204" pitchFamily="34" charset="0"/>
              </a:rPr>
              <a:t>Easy </a:t>
            </a:r>
            <a:r>
              <a:rPr lang="en-IN" sz="2000" dirty="0">
                <a:latin typeface="Arial Rounded MT Bold" panose="020F0704030504030204" pitchFamily="34" charset="0"/>
              </a:rPr>
              <a:t>to verify if a specific transaction </a:t>
            </a:r>
            <a:r>
              <a:rPr lang="en-IN" sz="2000" dirty="0" smtClean="0">
                <a:latin typeface="Arial Rounded MT Bold" panose="020F0704030504030204" pitchFamily="34" charset="0"/>
              </a:rPr>
              <a:t>is altered</a:t>
            </a:r>
            <a:endParaRPr lang="en-IN" sz="2000" dirty="0">
              <a:latin typeface="Arial Rounded MT Bold" panose="020F0704030504030204" pitchFamily="34" charset="0"/>
            </a:endParaRPr>
          </a:p>
          <a:p>
            <a:pPr marL="342900" indent="-342900" algn="l">
              <a:lnSpc>
                <a:spcPct val="200000"/>
              </a:lnSpc>
              <a:spcBef>
                <a:spcPts val="0"/>
              </a:spcBef>
              <a:buFont typeface="+mj-lt"/>
              <a:buAutoNum type="arabicPeriod"/>
              <a:defRPr/>
            </a:pPr>
            <a:r>
              <a:rPr lang="en-IN" sz="2000" dirty="0" smtClean="0">
                <a:latin typeface="Arial Rounded MT Bold" panose="020F0704030504030204" pitchFamily="34" charset="0"/>
              </a:rPr>
              <a:t>For E.g.,  If we want to check that the transaction T</a:t>
            </a:r>
            <a:r>
              <a:rPr lang="en-IN" sz="2000" baseline="-25000" dirty="0" smtClean="0">
                <a:latin typeface="Arial Rounded MT Bold" panose="020F0704030504030204" pitchFamily="34" charset="0"/>
              </a:rPr>
              <a:t>D</a:t>
            </a:r>
            <a:r>
              <a:rPr lang="en-IN" sz="2000" dirty="0" smtClean="0">
                <a:latin typeface="Arial Rounded MT Bold" panose="020F0704030504030204" pitchFamily="34" charset="0"/>
              </a:rPr>
              <a:t> is altered or not</a:t>
            </a:r>
          </a:p>
          <a:p>
            <a:pPr marL="800100" lvl="1" indent="-342900" algn="l">
              <a:lnSpc>
                <a:spcPct val="200000"/>
              </a:lnSpc>
              <a:spcBef>
                <a:spcPts val="0"/>
              </a:spcBef>
              <a:buFont typeface="+mj-lt"/>
              <a:buAutoNum type="arabicPeriod"/>
              <a:defRPr/>
            </a:pPr>
            <a:r>
              <a:rPr lang="en-IN" sz="2000" dirty="0" smtClean="0">
                <a:latin typeface="Arial Rounded MT Bold" panose="020F0704030504030204" pitchFamily="34" charset="0"/>
              </a:rPr>
              <a:t>Hash the T</a:t>
            </a:r>
            <a:r>
              <a:rPr lang="en-IN" sz="2000" baseline="-25000" dirty="0" smtClean="0">
                <a:latin typeface="Arial Rounded MT Bold" panose="020F0704030504030204" pitchFamily="34" charset="0"/>
              </a:rPr>
              <a:t>D</a:t>
            </a:r>
            <a:endParaRPr lang="en-IN" sz="2000" baseline="-25000" dirty="0">
              <a:latin typeface="Arial Rounded MT Bold" panose="020F0704030504030204" pitchFamily="34" charset="0"/>
            </a:endParaRPr>
          </a:p>
          <a:p>
            <a:pPr marL="800100" lvl="1" indent="-342900" algn="l">
              <a:lnSpc>
                <a:spcPct val="200000"/>
              </a:lnSpc>
              <a:spcBef>
                <a:spcPts val="0"/>
              </a:spcBef>
              <a:buFont typeface="+mj-lt"/>
              <a:buAutoNum type="arabicPeriod"/>
              <a:defRPr/>
            </a:pPr>
            <a:r>
              <a:rPr lang="en-IN" sz="2000" dirty="0">
                <a:latin typeface="Arial Rounded MT Bold" panose="020F0704030504030204" pitchFamily="34" charset="0"/>
              </a:rPr>
              <a:t>You have the hash of T</a:t>
            </a:r>
            <a:r>
              <a:rPr lang="en-IN" sz="2000" baseline="-25000" dirty="0">
                <a:latin typeface="Arial Rounded MT Bold" panose="020F0704030504030204" pitchFamily="34" charset="0"/>
              </a:rPr>
              <a:t>C</a:t>
            </a:r>
            <a:r>
              <a:rPr lang="en-IN" sz="2000" dirty="0">
                <a:latin typeface="Arial Rounded MT Bold" panose="020F0704030504030204" pitchFamily="34" charset="0"/>
              </a:rPr>
              <a:t>. i.e., </a:t>
            </a:r>
            <a:r>
              <a:rPr lang="en-IN" sz="2000" dirty="0" smtClean="0">
                <a:latin typeface="Arial Rounded MT Bold" panose="020F0704030504030204" pitchFamily="34" charset="0"/>
              </a:rPr>
              <a:t>H</a:t>
            </a:r>
            <a:r>
              <a:rPr lang="en-IN" sz="2000" baseline="-25000" dirty="0" smtClean="0">
                <a:latin typeface="Arial Rounded MT Bold" panose="020F0704030504030204" pitchFamily="34" charset="0"/>
              </a:rPr>
              <a:t>C</a:t>
            </a:r>
            <a:r>
              <a:rPr lang="en-IN" sz="2000" dirty="0" smtClean="0">
                <a:latin typeface="Arial Rounded MT Bold" panose="020F0704030504030204" pitchFamily="34" charset="0"/>
              </a:rPr>
              <a:t>. Calculate </a:t>
            </a:r>
            <a:r>
              <a:rPr lang="en-IN" sz="2000" dirty="0">
                <a:latin typeface="Arial Rounded MT Bold" panose="020F0704030504030204" pitchFamily="34" charset="0"/>
              </a:rPr>
              <a:t>hash of H</a:t>
            </a:r>
            <a:r>
              <a:rPr lang="en-IN" sz="2000" baseline="-25000" dirty="0">
                <a:latin typeface="Arial Rounded MT Bold" panose="020F0704030504030204" pitchFamily="34" charset="0"/>
              </a:rPr>
              <a:t>C and </a:t>
            </a:r>
            <a:r>
              <a:rPr lang="en-IN" sz="2000" dirty="0">
                <a:latin typeface="Arial Rounded MT Bold" panose="020F0704030504030204" pitchFamily="34" charset="0"/>
              </a:rPr>
              <a:t>H</a:t>
            </a:r>
            <a:r>
              <a:rPr lang="en-IN" sz="2000" baseline="-25000" dirty="0">
                <a:latin typeface="Arial Rounded MT Bold" panose="020F0704030504030204" pitchFamily="34" charset="0"/>
              </a:rPr>
              <a:t>D</a:t>
            </a:r>
            <a:r>
              <a:rPr lang="en-IN" sz="2000" dirty="0">
                <a:latin typeface="Arial Rounded MT Bold" panose="020F0704030504030204" pitchFamily="34" charset="0"/>
              </a:rPr>
              <a:t> i.e., </a:t>
            </a:r>
            <a:r>
              <a:rPr lang="en-IN" sz="2000" dirty="0" smtClean="0">
                <a:latin typeface="Arial Rounded MT Bold" panose="020F0704030504030204" pitchFamily="34" charset="0"/>
              </a:rPr>
              <a:t>H</a:t>
            </a:r>
            <a:r>
              <a:rPr lang="en-IN" sz="2000" baseline="-25000" dirty="0" smtClean="0">
                <a:latin typeface="Arial Rounded MT Bold" panose="020F0704030504030204" pitchFamily="34" charset="0"/>
              </a:rPr>
              <a:t>CD</a:t>
            </a:r>
            <a:endParaRPr lang="en-IN" sz="2000" baseline="-25000" dirty="0">
              <a:latin typeface="Arial Rounded MT Bold" panose="020F0704030504030204" pitchFamily="34" charset="0"/>
            </a:endParaRPr>
          </a:p>
          <a:p>
            <a:pPr marL="800100" lvl="1" indent="-342900" algn="l">
              <a:lnSpc>
                <a:spcPct val="200000"/>
              </a:lnSpc>
              <a:spcBef>
                <a:spcPts val="0"/>
              </a:spcBef>
              <a:buFont typeface="+mj-lt"/>
              <a:buAutoNum type="arabicPeriod"/>
              <a:defRPr/>
            </a:pPr>
            <a:r>
              <a:rPr lang="en-IN" sz="2000" dirty="0">
                <a:latin typeface="Arial Rounded MT Bold" panose="020F0704030504030204" pitchFamily="34" charset="0"/>
              </a:rPr>
              <a:t>You have the hash </a:t>
            </a:r>
            <a:r>
              <a:rPr lang="en-IN" sz="2000" dirty="0" smtClean="0">
                <a:latin typeface="Arial Rounded MT Bold" panose="020F0704030504030204" pitchFamily="34" charset="0"/>
              </a:rPr>
              <a:t>H</a:t>
            </a:r>
            <a:r>
              <a:rPr lang="en-IN" sz="2000" baseline="-25000" dirty="0" smtClean="0">
                <a:latin typeface="Arial Rounded MT Bold" panose="020F0704030504030204" pitchFamily="34" charset="0"/>
              </a:rPr>
              <a:t>AB</a:t>
            </a:r>
            <a:r>
              <a:rPr lang="en-IN" sz="2000" dirty="0" smtClean="0">
                <a:latin typeface="Arial Rounded MT Bold" panose="020F0704030504030204" pitchFamily="34" charset="0"/>
              </a:rPr>
              <a:t> and H</a:t>
            </a:r>
            <a:r>
              <a:rPr lang="en-IN" sz="2000" baseline="-25000" dirty="0" smtClean="0">
                <a:latin typeface="Arial Rounded MT Bold" panose="020F0704030504030204" pitchFamily="34" charset="0"/>
              </a:rPr>
              <a:t>CD</a:t>
            </a:r>
            <a:r>
              <a:rPr lang="en-IN" sz="2000" dirty="0" smtClean="0">
                <a:latin typeface="Arial Rounded MT Bold" panose="020F0704030504030204" pitchFamily="34" charset="0"/>
              </a:rPr>
              <a:t>. Calculate hash i.e</a:t>
            </a:r>
            <a:r>
              <a:rPr lang="en-IN" sz="2000" dirty="0">
                <a:latin typeface="Arial Rounded MT Bold" panose="020F0704030504030204" pitchFamily="34" charset="0"/>
              </a:rPr>
              <a:t>., </a:t>
            </a:r>
            <a:r>
              <a:rPr lang="en-IN" sz="2000" dirty="0" smtClean="0">
                <a:latin typeface="Arial Rounded MT Bold" panose="020F0704030504030204" pitchFamily="34" charset="0"/>
              </a:rPr>
              <a:t>H</a:t>
            </a:r>
            <a:r>
              <a:rPr lang="en-IN" sz="2000" baseline="-25000" dirty="0" smtClean="0">
                <a:latin typeface="Arial Rounded MT Bold" panose="020F0704030504030204" pitchFamily="34" charset="0"/>
              </a:rPr>
              <a:t>ABCD</a:t>
            </a:r>
            <a:endParaRPr lang="en-IN" sz="2000" baseline="-25000" dirty="0">
              <a:latin typeface="Arial Rounded MT Bold" panose="020F0704030504030204" pitchFamily="34" charset="0"/>
            </a:endParaRPr>
          </a:p>
          <a:p>
            <a:pPr marL="800100" lvl="1" indent="-342900" algn="l">
              <a:lnSpc>
                <a:spcPct val="200000"/>
              </a:lnSpc>
              <a:spcBef>
                <a:spcPts val="0"/>
              </a:spcBef>
              <a:buFont typeface="+mj-lt"/>
              <a:buAutoNum type="arabicPeriod"/>
              <a:defRPr/>
            </a:pPr>
            <a:r>
              <a:rPr lang="en-IN" sz="2000" dirty="0">
                <a:latin typeface="Arial Rounded MT Bold" panose="020F0704030504030204" pitchFamily="34" charset="0"/>
              </a:rPr>
              <a:t>You have the hash </a:t>
            </a:r>
            <a:r>
              <a:rPr lang="en-IN" sz="2000" dirty="0" smtClean="0">
                <a:latin typeface="Arial Rounded MT Bold" panose="020F0704030504030204" pitchFamily="34" charset="0"/>
              </a:rPr>
              <a:t>H</a:t>
            </a:r>
            <a:r>
              <a:rPr lang="en-IN" sz="2000" baseline="-25000" dirty="0" smtClean="0">
                <a:latin typeface="Arial Rounded MT Bold" panose="020F0704030504030204" pitchFamily="34" charset="0"/>
              </a:rPr>
              <a:t>ABCB</a:t>
            </a:r>
            <a:r>
              <a:rPr lang="en-IN" sz="2000" dirty="0" smtClean="0">
                <a:latin typeface="Arial Rounded MT Bold" panose="020F0704030504030204" pitchFamily="34" charset="0"/>
              </a:rPr>
              <a:t> </a:t>
            </a:r>
            <a:r>
              <a:rPr lang="en-IN" sz="2000" dirty="0">
                <a:latin typeface="Arial Rounded MT Bold" panose="020F0704030504030204" pitchFamily="34" charset="0"/>
              </a:rPr>
              <a:t>and </a:t>
            </a:r>
            <a:r>
              <a:rPr lang="en-IN" sz="2000" dirty="0" smtClean="0">
                <a:latin typeface="Arial Rounded MT Bold" panose="020F0704030504030204" pitchFamily="34" charset="0"/>
              </a:rPr>
              <a:t>H</a:t>
            </a:r>
            <a:r>
              <a:rPr lang="en-IN" sz="2000" baseline="-25000" dirty="0" smtClean="0">
                <a:latin typeface="Arial Rounded MT Bold" panose="020F0704030504030204" pitchFamily="34" charset="0"/>
              </a:rPr>
              <a:t>EFGH</a:t>
            </a:r>
            <a:r>
              <a:rPr lang="en-IN" sz="2000" dirty="0" smtClean="0">
                <a:latin typeface="Arial Rounded MT Bold" panose="020F0704030504030204" pitchFamily="34" charset="0"/>
              </a:rPr>
              <a:t>. </a:t>
            </a:r>
            <a:r>
              <a:rPr lang="en-IN" sz="2000" dirty="0">
                <a:latin typeface="Arial Rounded MT Bold" panose="020F0704030504030204" pitchFamily="34" charset="0"/>
              </a:rPr>
              <a:t>Calculate </a:t>
            </a:r>
            <a:r>
              <a:rPr lang="en-IN" sz="2000" dirty="0" smtClean="0">
                <a:latin typeface="Arial Rounded MT Bold" panose="020F0704030504030204" pitchFamily="34" charset="0"/>
              </a:rPr>
              <a:t>hash i.e</a:t>
            </a:r>
            <a:r>
              <a:rPr lang="en-IN" sz="2000" dirty="0">
                <a:latin typeface="Arial Rounded MT Bold" panose="020F0704030504030204" pitchFamily="34" charset="0"/>
              </a:rPr>
              <a:t>., </a:t>
            </a:r>
            <a:r>
              <a:rPr lang="en-IN" sz="2000" dirty="0" smtClean="0">
                <a:latin typeface="Arial Rounded MT Bold" panose="020F0704030504030204" pitchFamily="34" charset="0"/>
              </a:rPr>
              <a:t>H</a:t>
            </a:r>
            <a:r>
              <a:rPr lang="en-IN" sz="2000" baseline="-25000" dirty="0" smtClean="0">
                <a:latin typeface="Arial Rounded MT Bold" panose="020F0704030504030204" pitchFamily="34" charset="0"/>
              </a:rPr>
              <a:t>ABCDEFGH</a:t>
            </a:r>
          </a:p>
          <a:p>
            <a:pPr marL="800100" lvl="1" indent="-342900" algn="l">
              <a:lnSpc>
                <a:spcPct val="200000"/>
              </a:lnSpc>
              <a:spcBef>
                <a:spcPts val="0"/>
              </a:spcBef>
              <a:buFont typeface="+mj-lt"/>
              <a:buAutoNum type="arabicPeriod"/>
              <a:defRPr/>
            </a:pPr>
            <a:r>
              <a:rPr lang="en-IN" sz="2000" dirty="0" smtClean="0">
                <a:latin typeface="Arial Rounded MT Bold" panose="020F0704030504030204" pitchFamily="34" charset="0"/>
              </a:rPr>
              <a:t>If the </a:t>
            </a:r>
            <a:r>
              <a:rPr lang="en-IN" sz="2000" dirty="0">
                <a:latin typeface="Arial Rounded MT Bold" panose="020F0704030504030204" pitchFamily="34" charset="0"/>
              </a:rPr>
              <a:t>h</a:t>
            </a:r>
            <a:r>
              <a:rPr lang="en-IN" sz="2000" dirty="0" smtClean="0">
                <a:latin typeface="Arial Rounded MT Bold" panose="020F0704030504030204" pitchFamily="34" charset="0"/>
              </a:rPr>
              <a:t>ash H</a:t>
            </a:r>
            <a:r>
              <a:rPr lang="en-IN" sz="2000" baseline="-25000" dirty="0" smtClean="0">
                <a:latin typeface="Arial Rounded MT Bold" panose="020F0704030504030204" pitchFamily="34" charset="0"/>
              </a:rPr>
              <a:t>ABCDEFGH </a:t>
            </a:r>
            <a:r>
              <a:rPr lang="en-IN" sz="2000" dirty="0" smtClean="0">
                <a:latin typeface="Arial Rounded MT Bold" panose="020F0704030504030204" pitchFamily="34" charset="0"/>
              </a:rPr>
              <a:t>matches with your calculated value then the transaction TD is not altered.</a:t>
            </a:r>
            <a:endParaRPr lang="en-IN" sz="2000" baseline="-25000" dirty="0">
              <a:latin typeface="Arial Rounded MT Bold" panose="020F0704030504030204" pitchFamily="34" charset="0"/>
            </a:endParaRPr>
          </a:p>
          <a:p>
            <a:pPr marL="800100" lvl="1" indent="-342900" algn="l">
              <a:lnSpc>
                <a:spcPct val="200000"/>
              </a:lnSpc>
              <a:spcBef>
                <a:spcPts val="0"/>
              </a:spcBef>
              <a:buFont typeface="+mj-lt"/>
              <a:buAutoNum type="arabicPeriod"/>
              <a:defRPr/>
            </a:pPr>
            <a:endParaRPr lang="en-IN" sz="1300" dirty="0"/>
          </a:p>
          <a:p>
            <a:pPr marL="800100" lvl="1" indent="-342900" algn="l">
              <a:buFont typeface="+mj-lt"/>
              <a:buAutoNum type="arabicPeriod"/>
              <a:defRPr/>
            </a:pPr>
            <a:endParaRPr lang="en-IN" sz="1300" baseline="-25000" dirty="0" smtClean="0"/>
          </a:p>
          <a:p>
            <a:pPr marL="342900" indent="-342900" algn="l">
              <a:buFont typeface="+mj-lt"/>
              <a:buAutoNum type="arabicPeriod"/>
              <a:defRPr/>
            </a:pPr>
            <a:endParaRPr lang="fr-FR" sz="1700" dirty="0" smtClean="0"/>
          </a:p>
        </p:txBody>
      </p:sp>
      <p:pic>
        <p:nvPicPr>
          <p:cNvPr id="15" name="Picture 2" descr="Merkle diagram to identify a transaction"/>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618480" y="2000223"/>
            <a:ext cx="6983720" cy="3467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2487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7"/>
          <p:cNvSpPr txBox="1">
            <a:spLocks noGrp="1"/>
          </p:cNvSpPr>
          <p:nvPr>
            <p:ph type="title"/>
          </p:nvPr>
        </p:nvSpPr>
        <p:spPr>
          <a:xfrm>
            <a:off x="937666" y="644093"/>
            <a:ext cx="12778334" cy="880110"/>
          </a:xfrm>
          <a:prstGeom prst="rect">
            <a:avLst/>
          </a:prstGeom>
        </p:spPr>
        <p:txBody>
          <a:bodyPr vert="horz" wrap="square" lIns="0" tIns="13335" rIns="0" bIns="0" rtlCol="0">
            <a:spAutoFit/>
          </a:bodyPr>
          <a:lstStyle/>
          <a:p>
            <a:pPr marL="12700">
              <a:lnSpc>
                <a:spcPct val="100000"/>
              </a:lnSpc>
              <a:spcBef>
                <a:spcPts val="105"/>
              </a:spcBef>
            </a:pPr>
            <a:r>
              <a:rPr lang="en-IN" sz="5600" spc="-5" dirty="0" smtClean="0">
                <a:solidFill>
                  <a:srgbClr val="095A82"/>
                </a:solidFill>
              </a:rPr>
              <a:t>Example: </a:t>
            </a:r>
            <a:r>
              <a:rPr sz="5600" spc="-5" dirty="0" smtClean="0">
                <a:solidFill>
                  <a:srgbClr val="095A82"/>
                </a:solidFill>
              </a:rPr>
              <a:t>Merkle</a:t>
            </a:r>
            <a:r>
              <a:rPr sz="5600" spc="-60" dirty="0" smtClean="0">
                <a:solidFill>
                  <a:srgbClr val="095A82"/>
                </a:solidFill>
              </a:rPr>
              <a:t> </a:t>
            </a:r>
            <a:r>
              <a:rPr sz="5600" spc="-5" dirty="0" smtClean="0">
                <a:solidFill>
                  <a:srgbClr val="095A82"/>
                </a:solidFill>
              </a:rPr>
              <a:t>Tree</a:t>
            </a:r>
            <a:r>
              <a:rPr lang="en-IN" sz="5600" spc="-5" dirty="0">
                <a:solidFill>
                  <a:srgbClr val="095A82"/>
                </a:solidFill>
              </a:rPr>
              <a:t> and Root</a:t>
            </a:r>
            <a:endParaRPr sz="5600" dirty="0"/>
          </a:p>
        </p:txBody>
      </p:sp>
      <p:sp>
        <p:nvSpPr>
          <p:cNvPr id="14" name="Subtitle 2"/>
          <p:cNvSpPr txBox="1">
            <a:spLocks/>
          </p:cNvSpPr>
          <p:nvPr/>
        </p:nvSpPr>
        <p:spPr bwMode="auto">
          <a:xfrm>
            <a:off x="1059180" y="2095499"/>
            <a:ext cx="16085820" cy="3043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cs typeface="+mn-cs"/>
              </a:defRPr>
            </a:lvl2pPr>
            <a:lvl3pPr marL="914400" indent="0" algn="ctr" rtl="0" eaLnBrk="0" fontAlgn="base" hangingPunct="0">
              <a:spcBef>
                <a:spcPct val="20000"/>
              </a:spcBef>
              <a:spcAft>
                <a:spcPct val="0"/>
              </a:spcAft>
              <a:buNone/>
              <a:defRPr sz="2400">
                <a:solidFill>
                  <a:schemeClr val="tx1"/>
                </a:solidFill>
                <a:latin typeface="+mn-lt"/>
                <a:cs typeface="+mn-cs"/>
              </a:defRPr>
            </a:lvl3pPr>
            <a:lvl4pPr marL="1371600" indent="0" algn="ctr" rtl="0" eaLnBrk="0" fontAlgn="base" hangingPunct="0">
              <a:spcBef>
                <a:spcPct val="20000"/>
              </a:spcBef>
              <a:spcAft>
                <a:spcPct val="0"/>
              </a:spcAft>
              <a:buNone/>
              <a:defRPr sz="2000">
                <a:solidFill>
                  <a:schemeClr val="tx1"/>
                </a:solidFill>
                <a:latin typeface="+mn-lt"/>
                <a:cs typeface="+mn-cs"/>
              </a:defRPr>
            </a:lvl4pPr>
            <a:lvl5pPr marL="1828800" indent="0" algn="ctr" rtl="0" eaLnBrk="0" fontAlgn="base" hangingPunct="0">
              <a:spcBef>
                <a:spcPct val="20000"/>
              </a:spcBef>
              <a:spcAft>
                <a:spcPct val="0"/>
              </a:spcAft>
              <a:buNone/>
              <a:defRPr sz="2000">
                <a:solidFill>
                  <a:schemeClr val="tx1"/>
                </a:solidFill>
                <a:latin typeface="+mn-lt"/>
                <a:cs typeface="+mn-cs"/>
              </a:defRPr>
            </a:lvl5pPr>
            <a:lvl6pPr marL="2286000" indent="0" algn="ctr" rtl="0" fontAlgn="base">
              <a:spcBef>
                <a:spcPct val="20000"/>
              </a:spcBef>
              <a:spcAft>
                <a:spcPct val="0"/>
              </a:spcAft>
              <a:buNone/>
              <a:defRPr sz="2000">
                <a:solidFill>
                  <a:schemeClr val="tx1"/>
                </a:solidFill>
                <a:latin typeface="+mn-lt"/>
                <a:cs typeface="+mn-cs"/>
              </a:defRPr>
            </a:lvl6pPr>
            <a:lvl7pPr marL="2743200" indent="0" algn="ctr" rtl="0" fontAlgn="base">
              <a:spcBef>
                <a:spcPct val="20000"/>
              </a:spcBef>
              <a:spcAft>
                <a:spcPct val="0"/>
              </a:spcAft>
              <a:buNone/>
              <a:defRPr sz="2000">
                <a:solidFill>
                  <a:schemeClr val="tx1"/>
                </a:solidFill>
                <a:latin typeface="+mn-lt"/>
                <a:cs typeface="+mn-cs"/>
              </a:defRPr>
            </a:lvl7pPr>
            <a:lvl8pPr marL="3200400" indent="0" algn="ctr" rtl="0" fontAlgn="base">
              <a:spcBef>
                <a:spcPct val="20000"/>
              </a:spcBef>
              <a:spcAft>
                <a:spcPct val="0"/>
              </a:spcAft>
              <a:buNone/>
              <a:defRPr sz="2000">
                <a:solidFill>
                  <a:schemeClr val="tx1"/>
                </a:solidFill>
                <a:latin typeface="+mn-lt"/>
                <a:cs typeface="+mn-cs"/>
              </a:defRPr>
            </a:lvl8pPr>
            <a:lvl9pPr marL="3657600" indent="0" algn="ctr" rtl="0" fontAlgn="base">
              <a:spcBef>
                <a:spcPct val="20000"/>
              </a:spcBef>
              <a:spcAft>
                <a:spcPct val="0"/>
              </a:spcAft>
              <a:buNone/>
              <a:defRPr sz="2000">
                <a:solidFill>
                  <a:schemeClr val="tx1"/>
                </a:solidFill>
                <a:latin typeface="+mn-lt"/>
                <a:cs typeface="+mn-cs"/>
              </a:defRPr>
            </a:lvl9pPr>
          </a:lstStyle>
          <a:p>
            <a:pPr algn="l">
              <a:lnSpc>
                <a:spcPct val="200000"/>
              </a:lnSpc>
              <a:spcBef>
                <a:spcPts val="0"/>
              </a:spcBef>
              <a:defRPr/>
            </a:pPr>
            <a:r>
              <a:rPr lang="fr-FR" sz="2000" dirty="0" smtClean="0">
                <a:solidFill>
                  <a:srgbClr val="0070C0"/>
                </a:solidFill>
                <a:latin typeface="Arial Rounded MT Bold" panose="020F0704030504030204" pitchFamily="34" charset="0"/>
                <a:cs typeface="Arial"/>
              </a:rPr>
              <a:t>Tamper Proof</a:t>
            </a:r>
          </a:p>
          <a:p>
            <a:pPr marL="342900" indent="-342900" algn="l">
              <a:lnSpc>
                <a:spcPct val="200000"/>
              </a:lnSpc>
              <a:spcBef>
                <a:spcPts val="0"/>
              </a:spcBef>
              <a:buFont typeface="+mj-lt"/>
              <a:buAutoNum type="arabicPeriod"/>
              <a:defRPr/>
            </a:pPr>
            <a:r>
              <a:rPr lang="en-IN" sz="2000" dirty="0" smtClean="0">
                <a:solidFill>
                  <a:srgbClr val="000000"/>
                </a:solidFill>
                <a:latin typeface="Arial Rounded MT Bold" panose="020F0704030504030204" pitchFamily="34" charset="0"/>
                <a:cs typeface="Arial"/>
              </a:rPr>
              <a:t>Straightforward </a:t>
            </a:r>
            <a:r>
              <a:rPr lang="en-IN" sz="2000" dirty="0">
                <a:solidFill>
                  <a:srgbClr val="000000"/>
                </a:solidFill>
                <a:latin typeface="Arial Rounded MT Bold" panose="020F0704030504030204" pitchFamily="34" charset="0"/>
                <a:cs typeface="Arial"/>
              </a:rPr>
              <a:t>to verify that no transaction in a block has been tampered with </a:t>
            </a:r>
            <a:endParaRPr lang="en-IN" sz="2000" dirty="0" smtClean="0">
              <a:solidFill>
                <a:srgbClr val="000000"/>
              </a:solidFill>
              <a:latin typeface="Arial Rounded MT Bold" panose="020F0704030504030204" pitchFamily="34" charset="0"/>
              <a:cs typeface="Arial"/>
            </a:endParaRPr>
          </a:p>
          <a:p>
            <a:pPr marL="342900" indent="-342900" algn="l">
              <a:lnSpc>
                <a:spcPct val="200000"/>
              </a:lnSpc>
              <a:spcBef>
                <a:spcPts val="0"/>
              </a:spcBef>
              <a:buFont typeface="+mj-lt"/>
              <a:buAutoNum type="arabicPeriod"/>
              <a:defRPr/>
            </a:pPr>
            <a:r>
              <a:rPr lang="en-IN" sz="2000" dirty="0">
                <a:solidFill>
                  <a:srgbClr val="000000"/>
                </a:solidFill>
                <a:latin typeface="Arial Rounded MT Bold" panose="020F0704030504030204" pitchFamily="34" charset="0"/>
                <a:cs typeface="Arial"/>
              </a:rPr>
              <a:t>F</a:t>
            </a:r>
            <a:r>
              <a:rPr lang="en-IN" sz="2000" dirty="0" smtClean="0">
                <a:solidFill>
                  <a:srgbClr val="000000"/>
                </a:solidFill>
                <a:latin typeface="Arial Rounded MT Bold" panose="020F0704030504030204" pitchFamily="34" charset="0"/>
                <a:cs typeface="Arial"/>
              </a:rPr>
              <a:t>or example - if </a:t>
            </a:r>
            <a:r>
              <a:rPr lang="en-IN" sz="2000" dirty="0">
                <a:solidFill>
                  <a:srgbClr val="000000"/>
                </a:solidFill>
                <a:latin typeface="Arial Rounded MT Bold" panose="020F0704030504030204" pitchFamily="34" charset="0"/>
                <a:cs typeface="Arial"/>
              </a:rPr>
              <a:t>the transaction: “T</a:t>
            </a:r>
            <a:r>
              <a:rPr lang="en-IN" sz="2000" baseline="-25000" dirty="0">
                <a:solidFill>
                  <a:srgbClr val="000000"/>
                </a:solidFill>
                <a:latin typeface="Arial Rounded MT Bold" panose="020F0704030504030204" pitchFamily="34" charset="0"/>
                <a:cs typeface="Arial"/>
              </a:rPr>
              <a:t>H</a:t>
            </a:r>
            <a:r>
              <a:rPr lang="en-IN" sz="2000" dirty="0">
                <a:solidFill>
                  <a:srgbClr val="000000"/>
                </a:solidFill>
                <a:latin typeface="Arial Rounded MT Bold" panose="020F0704030504030204" pitchFamily="34" charset="0"/>
                <a:cs typeface="Arial"/>
              </a:rPr>
              <a:t>” were to be changed “T</a:t>
            </a:r>
            <a:r>
              <a:rPr lang="en-IN" sz="2000" baseline="-25000" dirty="0">
                <a:solidFill>
                  <a:srgbClr val="000000"/>
                </a:solidFill>
                <a:latin typeface="Arial Rounded MT Bold" panose="020F0704030504030204" pitchFamily="34" charset="0"/>
                <a:cs typeface="Arial"/>
              </a:rPr>
              <a:t>XYZ</a:t>
            </a:r>
            <a:r>
              <a:rPr lang="en-IN" sz="2000" dirty="0">
                <a:solidFill>
                  <a:srgbClr val="000000"/>
                </a:solidFill>
                <a:latin typeface="Arial Rounded MT Bold" panose="020F0704030504030204" pitchFamily="34" charset="0"/>
                <a:cs typeface="Arial"/>
              </a:rPr>
              <a:t>”, the corresponding hash value would be different </a:t>
            </a:r>
            <a:endParaRPr lang="en-IN" sz="2000" dirty="0" smtClean="0">
              <a:solidFill>
                <a:srgbClr val="000000"/>
              </a:solidFill>
              <a:latin typeface="Arial Rounded MT Bold" panose="020F0704030504030204" pitchFamily="34" charset="0"/>
              <a:cs typeface="Arial"/>
            </a:endParaRPr>
          </a:p>
          <a:p>
            <a:pPr marL="342900" indent="-342900" algn="l">
              <a:lnSpc>
                <a:spcPct val="200000"/>
              </a:lnSpc>
              <a:spcBef>
                <a:spcPts val="0"/>
              </a:spcBef>
              <a:buFont typeface="+mj-lt"/>
              <a:buAutoNum type="arabicPeriod"/>
              <a:defRPr/>
            </a:pPr>
            <a:r>
              <a:rPr lang="en-IN" sz="2000" dirty="0" smtClean="0">
                <a:solidFill>
                  <a:srgbClr val="000000"/>
                </a:solidFill>
                <a:latin typeface="Arial Rounded MT Bold" panose="020F0704030504030204" pitchFamily="34" charset="0"/>
                <a:cs typeface="Arial"/>
              </a:rPr>
              <a:t>This </a:t>
            </a:r>
            <a:r>
              <a:rPr lang="en-IN" sz="2000" dirty="0">
                <a:solidFill>
                  <a:srgbClr val="000000"/>
                </a:solidFill>
                <a:latin typeface="Arial Rounded MT Bold" panose="020F0704030504030204" pitchFamily="34" charset="0"/>
                <a:cs typeface="Arial"/>
              </a:rPr>
              <a:t>leads to a completely different merkle root, and therefore, it can concluded that if the merkle root were ever to change, one or more transactions must have been </a:t>
            </a:r>
            <a:r>
              <a:rPr lang="en-IN" sz="2000" dirty="0" smtClean="0">
                <a:solidFill>
                  <a:srgbClr val="000000"/>
                </a:solidFill>
                <a:latin typeface="Arial Rounded MT Bold" panose="020F0704030504030204" pitchFamily="34" charset="0"/>
                <a:cs typeface="Arial"/>
              </a:rPr>
              <a:t>tampered</a:t>
            </a:r>
            <a:r>
              <a:rPr lang="en-IN" sz="1700" dirty="0" smtClean="0">
                <a:solidFill>
                  <a:srgbClr val="000000"/>
                </a:solidFill>
                <a:latin typeface="Arial"/>
                <a:cs typeface="Arial"/>
              </a:rPr>
              <a:t>.</a:t>
            </a:r>
            <a:endParaRPr lang="fr-FR" sz="1700" dirty="0" smtClean="0">
              <a:solidFill>
                <a:srgbClr val="000000"/>
              </a:solidFill>
              <a:latin typeface="Arial"/>
              <a:cs typeface="Arial"/>
            </a:endParaRPr>
          </a:p>
        </p:txBody>
      </p:sp>
      <p:sp>
        <p:nvSpPr>
          <p:cNvPr id="15" name="Subtitle 2"/>
          <p:cNvSpPr txBox="1">
            <a:spLocks/>
          </p:cNvSpPr>
          <p:nvPr/>
        </p:nvSpPr>
        <p:spPr bwMode="auto">
          <a:xfrm>
            <a:off x="1059180" y="5396476"/>
            <a:ext cx="10066020" cy="226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cs typeface="+mn-cs"/>
              </a:defRPr>
            </a:lvl2pPr>
            <a:lvl3pPr marL="914400" indent="0" algn="ctr" rtl="0" eaLnBrk="0" fontAlgn="base" hangingPunct="0">
              <a:spcBef>
                <a:spcPct val="20000"/>
              </a:spcBef>
              <a:spcAft>
                <a:spcPct val="0"/>
              </a:spcAft>
              <a:buNone/>
              <a:defRPr sz="2400">
                <a:solidFill>
                  <a:schemeClr val="tx1"/>
                </a:solidFill>
                <a:latin typeface="+mn-lt"/>
                <a:cs typeface="+mn-cs"/>
              </a:defRPr>
            </a:lvl3pPr>
            <a:lvl4pPr marL="1371600" indent="0" algn="ctr" rtl="0" eaLnBrk="0" fontAlgn="base" hangingPunct="0">
              <a:spcBef>
                <a:spcPct val="20000"/>
              </a:spcBef>
              <a:spcAft>
                <a:spcPct val="0"/>
              </a:spcAft>
              <a:buNone/>
              <a:defRPr sz="2000">
                <a:solidFill>
                  <a:schemeClr val="tx1"/>
                </a:solidFill>
                <a:latin typeface="+mn-lt"/>
                <a:cs typeface="+mn-cs"/>
              </a:defRPr>
            </a:lvl4pPr>
            <a:lvl5pPr marL="1828800" indent="0" algn="ctr" rtl="0" eaLnBrk="0" fontAlgn="base" hangingPunct="0">
              <a:spcBef>
                <a:spcPct val="20000"/>
              </a:spcBef>
              <a:spcAft>
                <a:spcPct val="0"/>
              </a:spcAft>
              <a:buNone/>
              <a:defRPr sz="2000">
                <a:solidFill>
                  <a:schemeClr val="tx1"/>
                </a:solidFill>
                <a:latin typeface="+mn-lt"/>
                <a:cs typeface="+mn-cs"/>
              </a:defRPr>
            </a:lvl5pPr>
            <a:lvl6pPr marL="2286000" indent="0" algn="ctr" rtl="0" fontAlgn="base">
              <a:spcBef>
                <a:spcPct val="20000"/>
              </a:spcBef>
              <a:spcAft>
                <a:spcPct val="0"/>
              </a:spcAft>
              <a:buNone/>
              <a:defRPr sz="2000">
                <a:solidFill>
                  <a:schemeClr val="tx1"/>
                </a:solidFill>
                <a:latin typeface="+mn-lt"/>
                <a:cs typeface="+mn-cs"/>
              </a:defRPr>
            </a:lvl6pPr>
            <a:lvl7pPr marL="2743200" indent="0" algn="ctr" rtl="0" fontAlgn="base">
              <a:spcBef>
                <a:spcPct val="20000"/>
              </a:spcBef>
              <a:spcAft>
                <a:spcPct val="0"/>
              </a:spcAft>
              <a:buNone/>
              <a:defRPr sz="2000">
                <a:solidFill>
                  <a:schemeClr val="tx1"/>
                </a:solidFill>
                <a:latin typeface="+mn-lt"/>
                <a:cs typeface="+mn-cs"/>
              </a:defRPr>
            </a:lvl7pPr>
            <a:lvl8pPr marL="3200400" indent="0" algn="ctr" rtl="0" fontAlgn="base">
              <a:spcBef>
                <a:spcPct val="20000"/>
              </a:spcBef>
              <a:spcAft>
                <a:spcPct val="0"/>
              </a:spcAft>
              <a:buNone/>
              <a:defRPr sz="2000">
                <a:solidFill>
                  <a:schemeClr val="tx1"/>
                </a:solidFill>
                <a:latin typeface="+mn-lt"/>
                <a:cs typeface="+mn-cs"/>
              </a:defRPr>
            </a:lvl8pPr>
            <a:lvl9pPr marL="3657600" indent="0" algn="ctr" rtl="0" fontAlgn="base">
              <a:spcBef>
                <a:spcPct val="20000"/>
              </a:spcBef>
              <a:spcAft>
                <a:spcPct val="0"/>
              </a:spcAft>
              <a:buNone/>
              <a:defRPr sz="2000">
                <a:solidFill>
                  <a:schemeClr val="tx1"/>
                </a:solidFill>
                <a:latin typeface="+mn-lt"/>
                <a:cs typeface="+mn-cs"/>
              </a:defRPr>
            </a:lvl9pPr>
          </a:lstStyle>
          <a:p>
            <a:pPr algn="l">
              <a:lnSpc>
                <a:spcPct val="200000"/>
              </a:lnSpc>
              <a:spcBef>
                <a:spcPts val="0"/>
              </a:spcBef>
              <a:defRPr/>
            </a:pPr>
            <a:r>
              <a:rPr lang="fr-FR" sz="2000" dirty="0" smtClean="0">
                <a:solidFill>
                  <a:srgbClr val="0070C0"/>
                </a:solidFill>
                <a:latin typeface="Arial Rounded MT Bold" panose="020F0704030504030204" pitchFamily="34" charset="0"/>
                <a:cs typeface="Arial"/>
              </a:rPr>
              <a:t>Advantages</a:t>
            </a:r>
          </a:p>
          <a:p>
            <a:pPr marL="342900" indent="-342900" algn="l">
              <a:lnSpc>
                <a:spcPct val="200000"/>
              </a:lnSpc>
              <a:spcBef>
                <a:spcPts val="0"/>
              </a:spcBef>
              <a:buFont typeface="+mj-lt"/>
              <a:buAutoNum type="arabicPeriod"/>
              <a:defRPr/>
            </a:pPr>
            <a:r>
              <a:rPr lang="en-IN" sz="2000" dirty="0" smtClean="0">
                <a:solidFill>
                  <a:srgbClr val="000000"/>
                </a:solidFill>
                <a:latin typeface="Arial Rounded MT Bold" panose="020F0704030504030204" pitchFamily="34" charset="0"/>
                <a:cs typeface="Arial"/>
              </a:rPr>
              <a:t>Easy </a:t>
            </a:r>
            <a:r>
              <a:rPr lang="en-IN" sz="2000" dirty="0">
                <a:solidFill>
                  <a:srgbClr val="000000"/>
                </a:solidFill>
                <a:latin typeface="Arial Rounded MT Bold" panose="020F0704030504030204" pitchFamily="34" charset="0"/>
                <a:cs typeface="Arial"/>
              </a:rPr>
              <a:t>to check if transactions have been tampered </a:t>
            </a:r>
            <a:r>
              <a:rPr lang="en-IN" sz="2000" dirty="0" smtClean="0">
                <a:solidFill>
                  <a:srgbClr val="000000"/>
                </a:solidFill>
                <a:latin typeface="Arial Rounded MT Bold" panose="020F0704030504030204" pitchFamily="34" charset="0"/>
                <a:cs typeface="Arial"/>
              </a:rPr>
              <a:t>with</a:t>
            </a:r>
          </a:p>
          <a:p>
            <a:pPr marL="342900" indent="-342900" algn="l">
              <a:lnSpc>
                <a:spcPct val="200000"/>
              </a:lnSpc>
              <a:spcBef>
                <a:spcPts val="0"/>
              </a:spcBef>
              <a:buFont typeface="+mj-lt"/>
              <a:buAutoNum type="arabicPeriod"/>
              <a:defRPr/>
            </a:pPr>
            <a:r>
              <a:rPr lang="en-IN" sz="2000" dirty="0" smtClean="0">
                <a:solidFill>
                  <a:srgbClr val="000000"/>
                </a:solidFill>
                <a:latin typeface="Arial Rounded MT Bold" panose="020F0704030504030204" pitchFamily="34" charset="0"/>
                <a:cs typeface="Arial"/>
              </a:rPr>
              <a:t>Uses </a:t>
            </a:r>
            <a:r>
              <a:rPr lang="en-IN" sz="2000" dirty="0">
                <a:solidFill>
                  <a:srgbClr val="000000"/>
                </a:solidFill>
                <a:latin typeface="Arial Rounded MT Bold" panose="020F0704030504030204" pitchFamily="34" charset="0"/>
                <a:cs typeface="Arial"/>
              </a:rPr>
              <a:t>fewer </a:t>
            </a:r>
            <a:r>
              <a:rPr lang="en-IN" sz="2000" dirty="0" smtClean="0">
                <a:solidFill>
                  <a:srgbClr val="000000"/>
                </a:solidFill>
                <a:latin typeface="Arial Rounded MT Bold" panose="020F0704030504030204" pitchFamily="34" charset="0"/>
                <a:cs typeface="Arial"/>
              </a:rPr>
              <a:t>resources</a:t>
            </a:r>
          </a:p>
          <a:p>
            <a:pPr marL="342900" indent="-342900" algn="l">
              <a:lnSpc>
                <a:spcPct val="200000"/>
              </a:lnSpc>
              <a:spcBef>
                <a:spcPts val="0"/>
              </a:spcBef>
              <a:buFont typeface="+mj-lt"/>
              <a:buAutoNum type="arabicPeriod"/>
              <a:defRPr/>
            </a:pPr>
            <a:r>
              <a:rPr lang="en-IN" sz="2000" dirty="0" smtClean="0">
                <a:solidFill>
                  <a:srgbClr val="000000"/>
                </a:solidFill>
                <a:latin typeface="Arial Rounded MT Bold" panose="020F0704030504030204" pitchFamily="34" charset="0"/>
                <a:cs typeface="Arial"/>
              </a:rPr>
              <a:t>Easy </a:t>
            </a:r>
            <a:r>
              <a:rPr lang="en-IN" sz="2000" dirty="0">
                <a:solidFill>
                  <a:srgbClr val="000000"/>
                </a:solidFill>
                <a:latin typeface="Arial Rounded MT Bold" panose="020F0704030504030204" pitchFamily="34" charset="0"/>
                <a:cs typeface="Arial"/>
              </a:rPr>
              <a:t>to verify if a specific transaction has been added to the </a:t>
            </a:r>
            <a:r>
              <a:rPr lang="en-IN" sz="2000" dirty="0" smtClean="0">
                <a:solidFill>
                  <a:srgbClr val="000000"/>
                </a:solidFill>
                <a:latin typeface="Arial Rounded MT Bold" panose="020F0704030504030204" pitchFamily="34" charset="0"/>
                <a:cs typeface="Arial"/>
              </a:rPr>
              <a:t>block</a:t>
            </a:r>
            <a:endParaRPr lang="fr-FR" sz="2000" dirty="0" smtClean="0">
              <a:solidFill>
                <a:srgbClr val="000000"/>
              </a:solidFill>
              <a:latin typeface="Arial Rounded MT Bold" panose="020F0704030504030204" pitchFamily="34" charset="0"/>
              <a:cs typeface="Arial"/>
            </a:endParaRPr>
          </a:p>
        </p:txBody>
      </p:sp>
    </p:spTree>
    <p:extLst>
      <p:ext uri="{BB962C8B-B14F-4D97-AF65-F5344CB8AC3E}">
        <p14:creationId xmlns:p14="http://schemas.microsoft.com/office/powerpoint/2010/main" val="25107975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Public &amp; Private Key</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4060400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7"/>
          <p:cNvSpPr txBox="1"/>
          <p:nvPr/>
        </p:nvSpPr>
        <p:spPr>
          <a:xfrm>
            <a:off x="937669" y="1971460"/>
            <a:ext cx="16412660" cy="3631763"/>
          </a:xfrm>
          <a:prstGeom prst="rect">
            <a:avLst/>
          </a:prstGeom>
        </p:spPr>
        <p:txBody>
          <a:bodyPr vert="horz" wrap="square" lIns="0" tIns="0" rIns="0" bIns="0" rtlCol="0">
            <a:spAutoFit/>
          </a:bodyPr>
          <a:lstStyle/>
          <a:p>
            <a:pPr>
              <a:defRPr/>
            </a:pPr>
            <a:r>
              <a:rPr lang="en-US" sz="2000" dirty="0" smtClean="0">
                <a:solidFill>
                  <a:srgbClr val="0070C0"/>
                </a:solidFill>
                <a:latin typeface="Arial Rounded MT Bold" panose="020F0704030504030204" pitchFamily="34" charset="0"/>
              </a:rPr>
              <a:t>Generation </a:t>
            </a:r>
            <a:r>
              <a:rPr lang="en-US" sz="2000" dirty="0">
                <a:solidFill>
                  <a:srgbClr val="0070C0"/>
                </a:solidFill>
                <a:latin typeface="Arial Rounded MT Bold" panose="020F0704030504030204" pitchFamily="34" charset="0"/>
              </a:rPr>
              <a:t>of Public and Private Key</a:t>
            </a:r>
          </a:p>
          <a:p>
            <a:pPr>
              <a:defRPr/>
            </a:pPr>
            <a:endParaRPr lang="en-IN" sz="2000" dirty="0">
              <a:latin typeface="Arial Rounded MT Bold" panose="020F0704030504030204" pitchFamily="34" charset="0"/>
            </a:endParaRPr>
          </a:p>
          <a:p>
            <a:pPr marL="342900" indent="-342900">
              <a:lnSpc>
                <a:spcPct val="150000"/>
              </a:lnSpc>
              <a:buFont typeface="Courier New" panose="02070309020205020404" pitchFamily="49" charset="0"/>
              <a:buChar char="o"/>
              <a:defRPr/>
            </a:pPr>
            <a:r>
              <a:rPr lang="en-IN" sz="2000" dirty="0">
                <a:latin typeface="Arial Rounded MT Bold" panose="020F0704030504030204" pitchFamily="34" charset="0"/>
              </a:rPr>
              <a:t>Public key is obtained by subjecting a private key to a set of mathematical operations defined in a set of standards known as </a:t>
            </a:r>
            <a:r>
              <a:rPr lang="en-IN" sz="2000" dirty="0">
                <a:latin typeface="Arial Rounded MT Bold" panose="020F0704030504030204" pitchFamily="34" charset="0"/>
                <a:hlinkClick r:id="rId5"/>
              </a:rPr>
              <a:t>Elliptic Curve Cryptography</a:t>
            </a:r>
            <a:r>
              <a:rPr lang="en-IN" sz="2000" dirty="0">
                <a:latin typeface="Arial Rounded MT Bold" panose="020F0704030504030204" pitchFamily="34" charset="0"/>
              </a:rPr>
              <a:t> (ECC)</a:t>
            </a:r>
          </a:p>
          <a:p>
            <a:pPr marL="342900" indent="-342900">
              <a:buFont typeface="Courier New" panose="02070309020205020404" pitchFamily="49" charset="0"/>
              <a:buChar char="o"/>
              <a:defRPr/>
            </a:pPr>
            <a:endParaRPr lang="en-IN" sz="2000" dirty="0">
              <a:latin typeface="Arial Rounded MT Bold" panose="020F0704030504030204" pitchFamily="34" charset="0"/>
            </a:endParaRPr>
          </a:p>
          <a:p>
            <a:pPr marL="342900" indent="-342900">
              <a:buFont typeface="Courier New" panose="02070309020205020404" pitchFamily="49" charset="0"/>
              <a:buChar char="o"/>
              <a:defRPr/>
            </a:pPr>
            <a:r>
              <a:rPr lang="en-IN" sz="2000" dirty="0">
                <a:latin typeface="Arial Rounded MT Bold" panose="020F0704030504030204" pitchFamily="34" charset="0"/>
              </a:rPr>
              <a:t>Bitcoin private key is simply an integer between one and about 10</a:t>
            </a:r>
            <a:r>
              <a:rPr lang="en-IN" sz="2000" baseline="30000" dirty="0">
                <a:latin typeface="Arial Rounded MT Bold" panose="020F0704030504030204" pitchFamily="34" charset="0"/>
              </a:rPr>
              <a:t>77</a:t>
            </a:r>
          </a:p>
          <a:p>
            <a:pPr marL="342900" indent="-342900">
              <a:buFont typeface="Courier New" panose="02070309020205020404" pitchFamily="49" charset="0"/>
              <a:buChar char="o"/>
              <a:defRPr/>
            </a:pPr>
            <a:endParaRPr lang="en-IN" sz="2000" dirty="0">
              <a:latin typeface="Arial Rounded MT Bold" panose="020F0704030504030204" pitchFamily="34" charset="0"/>
            </a:endParaRPr>
          </a:p>
          <a:p>
            <a:pPr marL="342900" indent="-342900">
              <a:buFont typeface="Courier New" panose="02070309020205020404" pitchFamily="49" charset="0"/>
              <a:buChar char="o"/>
              <a:defRPr/>
            </a:pPr>
            <a:r>
              <a:rPr lang="en-IN" sz="2000" dirty="0">
                <a:latin typeface="Arial Rounded MT Bold" panose="020F0704030504030204" pitchFamily="34" charset="0"/>
              </a:rPr>
              <a:t>Each of these steps in generating the key pair is irreversible</a:t>
            </a:r>
          </a:p>
          <a:p>
            <a:pPr marL="584200" indent="-571500">
              <a:buClr>
                <a:srgbClr val="095A81"/>
              </a:buClr>
              <a:buFont typeface="Wingdings" panose="05000000000000000000" pitchFamily="2" charset="2"/>
              <a:buChar char="§"/>
              <a:tabLst>
                <a:tab pos="584835" algn="l"/>
              </a:tabLst>
              <a:defRPr/>
            </a:pPr>
            <a:endParaRPr lang="en-IN" altLang="en-US" sz="2800" spc="-20" dirty="0">
              <a:solidFill>
                <a:srgbClr val="5F5F5F"/>
              </a:solidFill>
              <a:cs typeface="Calibri"/>
            </a:endParaRPr>
          </a:p>
          <a:p>
            <a:pPr marL="584200" indent="-571500">
              <a:buClr>
                <a:srgbClr val="095A81"/>
              </a:buClr>
              <a:buFont typeface="Wingdings" panose="05000000000000000000" pitchFamily="2" charset="2"/>
              <a:buChar char="§"/>
              <a:tabLst>
                <a:tab pos="584835" algn="l"/>
              </a:tabLst>
              <a:defRPr/>
            </a:pPr>
            <a:endParaRPr lang="en-US" sz="2800" spc="-20" dirty="0">
              <a:solidFill>
                <a:srgbClr val="5F5F5F"/>
              </a:solidFill>
              <a:cs typeface="Calibri"/>
            </a:endParaRPr>
          </a:p>
        </p:txBody>
      </p:sp>
      <p:pic>
        <p:nvPicPr>
          <p:cNvPr id="14" name="Picture 3"/>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4572000" y="4738115"/>
            <a:ext cx="5562600" cy="376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ubtitle 2"/>
          <p:cNvSpPr txBox="1">
            <a:spLocks/>
          </p:cNvSpPr>
          <p:nvPr/>
        </p:nvSpPr>
        <p:spPr>
          <a:xfrm>
            <a:off x="11536680" y="6121807"/>
            <a:ext cx="5813649" cy="779462"/>
          </a:xfrm>
          <a:prstGeom prst="rect">
            <a:avLst/>
          </a:prstGeom>
        </p:spPr>
        <p:txBody>
          <a:bodyPr wrap="square" lIns="0" tIns="0" rIns="0" bIns="0" rtlCol="0">
            <a:no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l">
              <a:buFont typeface="Courier New" panose="02070309020205020404" pitchFamily="49" charset="0"/>
              <a:buChar char="o"/>
              <a:defRPr/>
            </a:pPr>
            <a:r>
              <a:rPr lang="en-US" sz="2000" kern="0" dirty="0" smtClean="0">
                <a:latin typeface="Arial Rounded MT Bold" panose="020F0704030504030204" pitchFamily="34" charset="0"/>
              </a:rPr>
              <a:t>Public Key (E.g. Email id) </a:t>
            </a:r>
            <a:endParaRPr lang="en-IN" sz="2000" kern="0" dirty="0" smtClean="0">
              <a:latin typeface="Arial Rounded MT Bold" panose="020F0704030504030204" pitchFamily="34" charset="0"/>
            </a:endParaRPr>
          </a:p>
          <a:p>
            <a:pPr marL="285750" indent="-285750" algn="l">
              <a:buFont typeface="Courier New" panose="02070309020205020404" pitchFamily="49" charset="0"/>
              <a:buChar char="o"/>
              <a:defRPr/>
            </a:pPr>
            <a:r>
              <a:rPr lang="en-US" sz="2000" kern="0" dirty="0" smtClean="0">
                <a:latin typeface="Arial Rounded MT Bold" panose="020F0704030504030204" pitchFamily="34" charset="0"/>
              </a:rPr>
              <a:t>Private Key (E.g. outlook client password</a:t>
            </a:r>
            <a:r>
              <a:rPr lang="en-US" sz="1700" kern="0" dirty="0" smtClean="0">
                <a:solidFill>
                  <a:schemeClr val="accent4">
                    <a:lumMod val="75000"/>
                    <a:lumOff val="25000"/>
                  </a:schemeClr>
                </a:solidFill>
              </a:rPr>
              <a:t>)</a:t>
            </a:r>
            <a:endParaRPr lang="en-US" sz="1700" b="1" kern="0" dirty="0" smtClean="0">
              <a:solidFill>
                <a:schemeClr val="accent4">
                  <a:lumMod val="75000"/>
                  <a:lumOff val="25000"/>
                </a:schemeClr>
              </a:solidFill>
            </a:endParaRPr>
          </a:p>
        </p:txBody>
      </p:sp>
      <p:sp>
        <p:nvSpPr>
          <p:cNvPr id="16" name="object 6"/>
          <p:cNvSpPr txBox="1">
            <a:spLocks noGrp="1"/>
          </p:cNvSpPr>
          <p:nvPr>
            <p:ph type="title"/>
          </p:nvPr>
        </p:nvSpPr>
        <p:spPr>
          <a:xfrm>
            <a:off x="937669" y="822088"/>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Public &amp; Private Key</a:t>
            </a:r>
            <a:endParaRPr sz="5600" dirty="0">
              <a:solidFill>
                <a:schemeClr val="tx2"/>
              </a:solidFill>
            </a:endParaRPr>
          </a:p>
        </p:txBody>
      </p:sp>
    </p:spTree>
    <p:extLst>
      <p:ext uri="{BB962C8B-B14F-4D97-AF65-F5344CB8AC3E}">
        <p14:creationId xmlns:p14="http://schemas.microsoft.com/office/powerpoint/2010/main" val="1191400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7669" y="822088"/>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Public &amp; Private Key</a:t>
            </a:r>
            <a:endParaRPr sz="5600" dirty="0">
              <a:solidFill>
                <a:schemeClr val="tx2"/>
              </a:solidFill>
            </a:endParaRPr>
          </a:p>
        </p:txBody>
      </p:sp>
      <p:sp>
        <p:nvSpPr>
          <p:cNvPr id="14" name="object 7"/>
          <p:cNvSpPr txBox="1"/>
          <p:nvPr/>
        </p:nvSpPr>
        <p:spPr>
          <a:xfrm>
            <a:off x="937669" y="1971460"/>
            <a:ext cx="16412660" cy="7325082"/>
          </a:xfrm>
          <a:prstGeom prst="rect">
            <a:avLst/>
          </a:prstGeom>
        </p:spPr>
        <p:txBody>
          <a:bodyPr vert="horz" wrap="square" lIns="0" tIns="0" rIns="0" bIns="0" rtlCol="0">
            <a:spAutoFit/>
          </a:bodyPr>
          <a:lstStyle/>
          <a:p>
            <a:pPr>
              <a:defRPr/>
            </a:pPr>
            <a:r>
              <a:rPr lang="en-US" sz="2000" dirty="0" smtClean="0">
                <a:solidFill>
                  <a:schemeClr val="accent6">
                    <a:lumMod val="75000"/>
                  </a:schemeClr>
                </a:solidFill>
                <a:latin typeface="Arial Rounded MT Bold" panose="020F0704030504030204" pitchFamily="34" charset="0"/>
              </a:rPr>
              <a:t>Can </a:t>
            </a:r>
            <a:r>
              <a:rPr lang="en-US" sz="2000" dirty="0">
                <a:solidFill>
                  <a:schemeClr val="accent6">
                    <a:lumMod val="75000"/>
                  </a:schemeClr>
                </a:solidFill>
                <a:latin typeface="Arial Rounded MT Bold" panose="020F0704030504030204" pitchFamily="34" charset="0"/>
              </a:rPr>
              <a:t>we generate same key pair for 2</a:t>
            </a:r>
            <a:r>
              <a:rPr lang="en-US" sz="2000" baseline="30000" dirty="0">
                <a:solidFill>
                  <a:schemeClr val="accent6">
                    <a:lumMod val="75000"/>
                  </a:schemeClr>
                </a:solidFill>
                <a:latin typeface="Arial Rounded MT Bold" panose="020F0704030504030204" pitchFamily="34" charset="0"/>
              </a:rPr>
              <a:t>nd</a:t>
            </a:r>
            <a:r>
              <a:rPr lang="en-US" sz="2000" dirty="0">
                <a:solidFill>
                  <a:schemeClr val="accent6">
                    <a:lumMod val="75000"/>
                  </a:schemeClr>
                </a:solidFill>
                <a:latin typeface="Arial Rounded MT Bold" panose="020F0704030504030204" pitchFamily="34" charset="0"/>
              </a:rPr>
              <a:t> time </a:t>
            </a:r>
            <a:r>
              <a:rPr lang="en-US" sz="2000" dirty="0" smtClean="0">
                <a:solidFill>
                  <a:schemeClr val="accent6">
                    <a:lumMod val="75000"/>
                  </a:schemeClr>
                </a:solidFill>
                <a:latin typeface="Arial Rounded MT Bold" panose="020F0704030504030204" pitchFamily="34" charset="0"/>
              </a:rPr>
              <a:t>?</a:t>
            </a:r>
          </a:p>
          <a:p>
            <a:pPr>
              <a:defRPr/>
            </a:pPr>
            <a:endParaRPr lang="en-US" sz="2000" dirty="0">
              <a:solidFill>
                <a:schemeClr val="accent6">
                  <a:lumMod val="75000"/>
                </a:schemeClr>
              </a:solidFill>
              <a:latin typeface="Arial Rounded MT Bold" panose="020F0704030504030204" pitchFamily="34" charset="0"/>
            </a:endParaRPr>
          </a:p>
          <a:p>
            <a:pPr>
              <a:defRPr/>
            </a:pPr>
            <a:r>
              <a:rPr lang="en-US" sz="2000" dirty="0">
                <a:solidFill>
                  <a:schemeClr val="accent6">
                    <a:lumMod val="75000"/>
                  </a:schemeClr>
                </a:solidFill>
                <a:latin typeface="Arial Rounded MT Bold" panose="020F0704030504030204" pitchFamily="34" charset="0"/>
              </a:rPr>
              <a:t>In other words, Can I generate the same key of my friend’s key pair ?</a:t>
            </a:r>
          </a:p>
          <a:p>
            <a:pPr>
              <a:defRPr/>
            </a:pPr>
            <a:endParaRPr lang="en-US" sz="2000" dirty="0">
              <a:latin typeface="Arial Rounded MT Bold" panose="020F0704030504030204" pitchFamily="34" charset="0"/>
            </a:endParaRPr>
          </a:p>
          <a:p>
            <a:pPr>
              <a:defRPr/>
            </a:pPr>
            <a:r>
              <a:rPr lang="en-US" sz="2000" dirty="0">
                <a:solidFill>
                  <a:srgbClr val="0070C0"/>
                </a:solidFill>
                <a:latin typeface="Arial Rounded MT Bold" panose="020F0704030504030204" pitchFamily="34" charset="0"/>
              </a:rPr>
              <a:t>Theoretically Yes, Statistically No</a:t>
            </a:r>
          </a:p>
          <a:p>
            <a:pPr>
              <a:defRPr/>
            </a:pPr>
            <a:endParaRPr lang="en-IN" sz="2000" dirty="0">
              <a:latin typeface="Arial Rounded MT Bold" panose="020F0704030504030204" pitchFamily="34" charset="0"/>
            </a:endParaRPr>
          </a:p>
          <a:p>
            <a:pPr marL="342900" indent="-342900">
              <a:lnSpc>
                <a:spcPct val="150000"/>
              </a:lnSpc>
              <a:buFont typeface="Courier New" panose="02070309020205020404" pitchFamily="49" charset="0"/>
              <a:buChar char="o"/>
              <a:defRPr/>
            </a:pPr>
            <a:r>
              <a:rPr lang="en-IN" sz="2000" dirty="0">
                <a:latin typeface="Arial Rounded MT Bold" panose="020F0704030504030204" pitchFamily="34" charset="0"/>
              </a:rPr>
              <a:t>Roughly the total number of private keys are equal to the number of hydrogen atoms in the observable universe</a:t>
            </a:r>
          </a:p>
          <a:p>
            <a:pPr marL="342900" indent="-342900">
              <a:lnSpc>
                <a:spcPct val="150000"/>
              </a:lnSpc>
              <a:buFont typeface="Courier New" panose="02070309020205020404" pitchFamily="49" charset="0"/>
              <a:buChar char="o"/>
              <a:defRPr/>
            </a:pPr>
            <a:endParaRPr lang="en-IN" sz="2000" dirty="0">
              <a:latin typeface="Arial Rounded MT Bold" panose="020F0704030504030204" pitchFamily="34" charset="0"/>
            </a:endParaRPr>
          </a:p>
          <a:p>
            <a:pPr marL="342900" indent="-342900">
              <a:lnSpc>
                <a:spcPct val="150000"/>
              </a:lnSpc>
              <a:buFont typeface="Courier New" panose="02070309020205020404" pitchFamily="49" charset="0"/>
              <a:buChar char="o"/>
              <a:defRPr/>
            </a:pPr>
            <a:r>
              <a:rPr lang="en-IN" sz="2000" dirty="0">
                <a:latin typeface="Arial Rounded MT Bold" panose="020F0704030504030204" pitchFamily="34" charset="0"/>
              </a:rPr>
              <a:t>A Bitcoin private key is simply an integer between one and about 10</a:t>
            </a:r>
            <a:r>
              <a:rPr lang="en-IN" sz="2000" baseline="30000" dirty="0">
                <a:latin typeface="Arial Rounded MT Bold" panose="020F0704030504030204" pitchFamily="34" charset="0"/>
              </a:rPr>
              <a:t>77</a:t>
            </a:r>
          </a:p>
          <a:p>
            <a:pPr marL="342900" indent="-342900">
              <a:lnSpc>
                <a:spcPct val="150000"/>
              </a:lnSpc>
              <a:buFont typeface="Courier New" panose="02070309020205020404" pitchFamily="49" charset="0"/>
              <a:buChar char="o"/>
              <a:defRPr/>
            </a:pPr>
            <a:endParaRPr lang="en-IN" sz="2000" dirty="0">
              <a:latin typeface="Arial Rounded MT Bold" panose="020F0704030504030204" pitchFamily="34" charset="0"/>
            </a:endParaRPr>
          </a:p>
          <a:p>
            <a:pPr marL="342900" indent="-342900">
              <a:lnSpc>
                <a:spcPct val="150000"/>
              </a:lnSpc>
              <a:buFont typeface="Courier New" panose="02070309020205020404" pitchFamily="49" charset="0"/>
              <a:buChar char="o"/>
              <a:defRPr/>
            </a:pPr>
            <a:r>
              <a:rPr lang="en-IN" sz="2000" dirty="0">
                <a:latin typeface="Arial Rounded MT Bold" panose="020F0704030504030204" pitchFamily="34" charset="0"/>
              </a:rPr>
              <a:t>Each of these steps in generating the key pair is irreversible</a:t>
            </a:r>
          </a:p>
          <a:p>
            <a:pPr marL="342900" indent="-342900">
              <a:lnSpc>
                <a:spcPct val="150000"/>
              </a:lnSpc>
              <a:buFont typeface="Courier New" panose="02070309020205020404" pitchFamily="49" charset="0"/>
              <a:buChar char="o"/>
              <a:defRPr/>
            </a:pPr>
            <a:endParaRPr lang="en-IN" sz="2000" dirty="0">
              <a:latin typeface="Arial Rounded MT Bold" panose="020F0704030504030204" pitchFamily="34" charset="0"/>
            </a:endParaRPr>
          </a:p>
          <a:p>
            <a:pPr marL="342900" indent="-342900">
              <a:lnSpc>
                <a:spcPct val="150000"/>
              </a:lnSpc>
              <a:buFont typeface="Courier New" panose="02070309020205020404" pitchFamily="49" charset="0"/>
              <a:buChar char="o"/>
              <a:defRPr/>
            </a:pPr>
            <a:r>
              <a:rPr lang="en-IN" sz="2000" dirty="0">
                <a:latin typeface="Arial Rounded MT Bold" panose="020F0704030504030204" pitchFamily="34" charset="0"/>
              </a:rPr>
              <a:t>If you could process one trillion private keys per second, it would take more than one million times the age of the universe to count them all. Even worse, just enumerating these keys would </a:t>
            </a:r>
            <a:r>
              <a:rPr lang="en-IN" sz="2000" dirty="0">
                <a:latin typeface="Arial Rounded MT Bold" panose="020F0704030504030204" pitchFamily="34" charset="0"/>
                <a:hlinkClick r:id="rId5"/>
              </a:rPr>
              <a:t>consume more than the total energy output of the sun for 32 years</a:t>
            </a:r>
            <a:r>
              <a:rPr lang="en-IN" sz="2000" dirty="0">
                <a:latin typeface="Arial Rounded MT Bold" panose="020F0704030504030204" pitchFamily="34" charset="0"/>
              </a:rPr>
              <a:t>. </a:t>
            </a:r>
            <a:endParaRPr lang="en-US" sz="2000" dirty="0">
              <a:latin typeface="Arial Rounded MT Bold" panose="020F0704030504030204" pitchFamily="34" charset="0"/>
            </a:endParaRPr>
          </a:p>
          <a:p>
            <a:pPr marL="342900" indent="-342900">
              <a:lnSpc>
                <a:spcPct val="150000"/>
              </a:lnSpc>
              <a:buFont typeface="Courier New" panose="02070309020205020404" pitchFamily="49" charset="0"/>
              <a:buChar char="o"/>
              <a:defRPr/>
            </a:pPr>
            <a:endParaRPr lang="en-IN" sz="2000" dirty="0">
              <a:latin typeface="Arial Rounded MT Bold" panose="020F0704030504030204" pitchFamily="34" charset="0"/>
            </a:endParaRPr>
          </a:p>
          <a:p>
            <a:pPr marL="342900" indent="-342900">
              <a:lnSpc>
                <a:spcPct val="150000"/>
              </a:lnSpc>
              <a:buFont typeface="Courier New" panose="02070309020205020404" pitchFamily="49" charset="0"/>
              <a:buChar char="o"/>
              <a:defRPr/>
            </a:pPr>
            <a:r>
              <a:rPr lang="en-IN" sz="2000" dirty="0">
                <a:latin typeface="Arial Rounded MT Bold" panose="020F0704030504030204" pitchFamily="34" charset="0"/>
              </a:rPr>
              <a:t>Bitcoin’s entire security model rests on the infeasibility of mapping this vast </a:t>
            </a:r>
            <a:r>
              <a:rPr lang="en-IN" sz="2000" dirty="0" err="1">
                <a:latin typeface="Arial Rounded MT Bold" panose="020F0704030504030204" pitchFamily="34" charset="0"/>
              </a:rPr>
              <a:t>keyspace</a:t>
            </a:r>
            <a:r>
              <a:rPr lang="en-IN" sz="2000" dirty="0">
                <a:latin typeface="Arial Rounded MT Bold" panose="020F0704030504030204" pitchFamily="34" charset="0"/>
              </a:rPr>
              <a:t>.</a:t>
            </a:r>
            <a:endParaRPr lang="en-US" sz="2000" dirty="0">
              <a:latin typeface="Arial Rounded MT Bold" panose="020F0704030504030204" pitchFamily="34" charset="0"/>
            </a:endParaRPr>
          </a:p>
          <a:p>
            <a:pPr marL="584200" indent="-571500">
              <a:buClr>
                <a:srgbClr val="095A81"/>
              </a:buClr>
              <a:buFont typeface="Wingdings" panose="05000000000000000000" pitchFamily="2" charset="2"/>
              <a:buChar char="§"/>
              <a:tabLst>
                <a:tab pos="584835" algn="l"/>
              </a:tabLst>
              <a:defRPr/>
            </a:pPr>
            <a:endParaRPr lang="en-IN" altLang="en-US" sz="2800" spc="-20" dirty="0">
              <a:solidFill>
                <a:srgbClr val="5F5F5F"/>
              </a:solidFill>
              <a:cs typeface="Calibri"/>
            </a:endParaRPr>
          </a:p>
          <a:p>
            <a:pPr marL="584200" indent="-571500">
              <a:buClr>
                <a:srgbClr val="095A81"/>
              </a:buClr>
              <a:buFont typeface="Wingdings" panose="05000000000000000000" pitchFamily="2" charset="2"/>
              <a:buChar char="§"/>
              <a:tabLst>
                <a:tab pos="584835" algn="l"/>
              </a:tabLst>
              <a:defRPr/>
            </a:pPr>
            <a:endParaRPr lang="en-US" sz="2800" spc="-20" dirty="0">
              <a:solidFill>
                <a:srgbClr val="5F5F5F"/>
              </a:solidFill>
              <a:cs typeface="Calibri"/>
            </a:endParaRPr>
          </a:p>
        </p:txBody>
      </p:sp>
    </p:spTree>
    <p:extLst>
      <p:ext uri="{BB962C8B-B14F-4D97-AF65-F5344CB8AC3E}">
        <p14:creationId xmlns:p14="http://schemas.microsoft.com/office/powerpoint/2010/main" val="15845488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Digital Signature Signing &amp; Verification</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74135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pic>
        <p:nvPicPr>
          <p:cNvPr id="13" name="Picture 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229860" y="2081015"/>
            <a:ext cx="9829800" cy="737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bject 6"/>
          <p:cNvSpPr txBox="1">
            <a:spLocks noGrp="1"/>
          </p:cNvSpPr>
          <p:nvPr>
            <p:ph type="title"/>
          </p:nvPr>
        </p:nvSpPr>
        <p:spPr>
          <a:xfrm>
            <a:off x="937570" y="667435"/>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Digital Signature Signing &amp; Verification </a:t>
            </a:r>
            <a:endParaRPr sz="5600" dirty="0">
              <a:solidFill>
                <a:schemeClr val="tx2"/>
              </a:solidFill>
            </a:endParaRPr>
          </a:p>
        </p:txBody>
      </p:sp>
    </p:spTree>
    <p:extLst>
      <p:ext uri="{BB962C8B-B14F-4D97-AF65-F5344CB8AC3E}">
        <p14:creationId xmlns:p14="http://schemas.microsoft.com/office/powerpoint/2010/main" val="13683459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Mining</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6742021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5899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Mining</a:t>
            </a:r>
            <a:endParaRPr sz="5600" dirty="0">
              <a:solidFill>
                <a:schemeClr val="tx2"/>
              </a:solidFill>
            </a:endParaRPr>
          </a:p>
        </p:txBody>
      </p:sp>
      <p:pic>
        <p:nvPicPr>
          <p:cNvPr id="3" name="Picture 2"/>
          <p:cNvPicPr>
            <a:picLocks noChangeAspect="1"/>
          </p:cNvPicPr>
          <p:nvPr/>
        </p:nvPicPr>
        <p:blipFill>
          <a:blip r:embed="rId5"/>
          <a:stretch>
            <a:fillRect/>
          </a:stretch>
        </p:blipFill>
        <p:spPr>
          <a:xfrm>
            <a:off x="5028842" y="1914836"/>
            <a:ext cx="8230313" cy="7370703"/>
          </a:xfrm>
          <a:prstGeom prst="rect">
            <a:avLst/>
          </a:prstGeom>
        </p:spPr>
      </p:pic>
    </p:spTree>
    <p:extLst>
      <p:ext uri="{BB962C8B-B14F-4D97-AF65-F5344CB8AC3E}">
        <p14:creationId xmlns:p14="http://schemas.microsoft.com/office/powerpoint/2010/main" val="34556721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7669" y="638755"/>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Mining..</a:t>
            </a:r>
            <a:endParaRPr sz="5600" dirty="0">
              <a:solidFill>
                <a:schemeClr val="tx2"/>
              </a:solidFill>
            </a:endParaRPr>
          </a:p>
        </p:txBody>
      </p:sp>
      <p:sp>
        <p:nvSpPr>
          <p:cNvPr id="14" name="Subtitle 2"/>
          <p:cNvSpPr txBox="1">
            <a:spLocks/>
          </p:cNvSpPr>
          <p:nvPr/>
        </p:nvSpPr>
        <p:spPr bwMode="auto">
          <a:xfrm>
            <a:off x="899414" y="1933955"/>
            <a:ext cx="11063986"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cs typeface="+mn-cs"/>
              </a:defRPr>
            </a:lvl2pPr>
            <a:lvl3pPr marL="914400" indent="0" algn="ctr" rtl="0" eaLnBrk="0" fontAlgn="base" hangingPunct="0">
              <a:spcBef>
                <a:spcPct val="20000"/>
              </a:spcBef>
              <a:spcAft>
                <a:spcPct val="0"/>
              </a:spcAft>
              <a:buNone/>
              <a:defRPr sz="2400">
                <a:solidFill>
                  <a:schemeClr val="tx1"/>
                </a:solidFill>
                <a:latin typeface="+mn-lt"/>
                <a:cs typeface="+mn-cs"/>
              </a:defRPr>
            </a:lvl3pPr>
            <a:lvl4pPr marL="1371600" indent="0" algn="ctr" rtl="0" eaLnBrk="0" fontAlgn="base" hangingPunct="0">
              <a:spcBef>
                <a:spcPct val="20000"/>
              </a:spcBef>
              <a:spcAft>
                <a:spcPct val="0"/>
              </a:spcAft>
              <a:buNone/>
              <a:defRPr sz="2000">
                <a:solidFill>
                  <a:schemeClr val="tx1"/>
                </a:solidFill>
                <a:latin typeface="+mn-lt"/>
                <a:cs typeface="+mn-cs"/>
              </a:defRPr>
            </a:lvl4pPr>
            <a:lvl5pPr marL="1828800" indent="0" algn="ctr" rtl="0" eaLnBrk="0" fontAlgn="base" hangingPunct="0">
              <a:spcBef>
                <a:spcPct val="20000"/>
              </a:spcBef>
              <a:spcAft>
                <a:spcPct val="0"/>
              </a:spcAft>
              <a:buNone/>
              <a:defRPr sz="2000">
                <a:solidFill>
                  <a:schemeClr val="tx1"/>
                </a:solidFill>
                <a:latin typeface="+mn-lt"/>
                <a:cs typeface="+mn-cs"/>
              </a:defRPr>
            </a:lvl5pPr>
            <a:lvl6pPr marL="2286000" indent="0" algn="ctr" rtl="0" fontAlgn="base">
              <a:spcBef>
                <a:spcPct val="20000"/>
              </a:spcBef>
              <a:spcAft>
                <a:spcPct val="0"/>
              </a:spcAft>
              <a:buNone/>
              <a:defRPr sz="2000">
                <a:solidFill>
                  <a:schemeClr val="tx1"/>
                </a:solidFill>
                <a:latin typeface="+mn-lt"/>
                <a:cs typeface="+mn-cs"/>
              </a:defRPr>
            </a:lvl6pPr>
            <a:lvl7pPr marL="2743200" indent="0" algn="ctr" rtl="0" fontAlgn="base">
              <a:spcBef>
                <a:spcPct val="20000"/>
              </a:spcBef>
              <a:spcAft>
                <a:spcPct val="0"/>
              </a:spcAft>
              <a:buNone/>
              <a:defRPr sz="2000">
                <a:solidFill>
                  <a:schemeClr val="tx1"/>
                </a:solidFill>
                <a:latin typeface="+mn-lt"/>
                <a:cs typeface="+mn-cs"/>
              </a:defRPr>
            </a:lvl7pPr>
            <a:lvl8pPr marL="3200400" indent="0" algn="ctr" rtl="0" fontAlgn="base">
              <a:spcBef>
                <a:spcPct val="20000"/>
              </a:spcBef>
              <a:spcAft>
                <a:spcPct val="0"/>
              </a:spcAft>
              <a:buNone/>
              <a:defRPr sz="2000">
                <a:solidFill>
                  <a:schemeClr val="tx1"/>
                </a:solidFill>
                <a:latin typeface="+mn-lt"/>
                <a:cs typeface="+mn-cs"/>
              </a:defRPr>
            </a:lvl8pPr>
            <a:lvl9pPr marL="3657600" indent="0" algn="ctr" rtl="0" fontAlgn="base">
              <a:spcBef>
                <a:spcPct val="20000"/>
              </a:spcBef>
              <a:spcAft>
                <a:spcPct val="0"/>
              </a:spcAft>
              <a:buNone/>
              <a:defRPr sz="2000">
                <a:solidFill>
                  <a:schemeClr val="tx1"/>
                </a:solidFill>
                <a:latin typeface="+mn-lt"/>
                <a:cs typeface="+mn-cs"/>
              </a:defRPr>
            </a:lvl9pPr>
          </a:lstStyle>
          <a:p>
            <a:pPr algn="l">
              <a:defRPr/>
            </a:pPr>
            <a:r>
              <a:rPr lang="en-US" sz="2400" dirty="0" smtClean="0">
                <a:solidFill>
                  <a:schemeClr val="accent6"/>
                </a:solidFill>
                <a:latin typeface="Arial Rounded MT Bold" panose="020F0704030504030204" pitchFamily="34" charset="0"/>
              </a:rPr>
              <a:t>How does miners work?</a:t>
            </a:r>
          </a:p>
          <a:p>
            <a:pPr marL="342900" indent="-342900" algn="l">
              <a:lnSpc>
                <a:spcPct val="200000"/>
              </a:lnSpc>
              <a:buFont typeface="+mj-lt"/>
              <a:buAutoNum type="arabicPeriod"/>
              <a:defRPr/>
            </a:pPr>
            <a:r>
              <a:rPr lang="en-US" sz="2000" dirty="0" smtClean="0">
                <a:latin typeface="Arial Rounded MT Bold" panose="020F0704030504030204" pitchFamily="34" charset="0"/>
              </a:rPr>
              <a:t>Special </a:t>
            </a:r>
            <a:r>
              <a:rPr lang="en-US" sz="2000" dirty="0">
                <a:latin typeface="Arial Rounded MT Bold" panose="020F0704030504030204" pitchFamily="34" charset="0"/>
              </a:rPr>
              <a:t>Software (Client) will be used to find the nounce. The client will work under the prescribed protocol set by the bitcoin community</a:t>
            </a:r>
          </a:p>
          <a:p>
            <a:pPr marL="342900" indent="-342900" algn="l">
              <a:lnSpc>
                <a:spcPct val="200000"/>
              </a:lnSpc>
              <a:buFont typeface="+mj-lt"/>
              <a:buAutoNum type="arabicPeriod"/>
              <a:defRPr/>
            </a:pPr>
            <a:r>
              <a:rPr lang="en-IN" sz="2000" dirty="0">
                <a:latin typeface="Arial Rounded MT Bold" panose="020F0704030504030204" pitchFamily="34" charset="0"/>
              </a:rPr>
              <a:t>First, when each time the transactions are taking place, the record of it is added to the tally list of Blockchain by the miners </a:t>
            </a:r>
          </a:p>
          <a:p>
            <a:pPr marL="342900" indent="-342900" algn="l">
              <a:lnSpc>
                <a:spcPct val="200000"/>
              </a:lnSpc>
              <a:buFont typeface="+mj-lt"/>
              <a:buAutoNum type="arabicPeriod"/>
              <a:defRPr/>
            </a:pPr>
            <a:r>
              <a:rPr lang="en-IN" sz="2000" dirty="0">
                <a:latin typeface="Arial Rounded MT Bold" panose="020F0704030504030204" pitchFamily="34" charset="0"/>
              </a:rPr>
              <a:t>After that, the miners check about the legal information of the coin like whether the person who has transacted it have the valid right to do this or whether the respected encrypted code of it is valid or not </a:t>
            </a:r>
          </a:p>
          <a:p>
            <a:pPr marL="342900" indent="-342900" algn="l">
              <a:lnSpc>
                <a:spcPct val="200000"/>
              </a:lnSpc>
              <a:buFont typeface="+mj-lt"/>
              <a:buAutoNum type="arabicPeriod"/>
              <a:defRPr/>
            </a:pPr>
            <a:r>
              <a:rPr lang="en-US" sz="2000" dirty="0">
                <a:latin typeface="Arial Rounded MT Bold" panose="020F0704030504030204" pitchFamily="34" charset="0"/>
              </a:rPr>
              <a:t>After the successful validation the block will be added to the recent longest chain and the details are broadcasted. </a:t>
            </a:r>
          </a:p>
          <a:p>
            <a:pPr marL="342900" indent="-342900" algn="l">
              <a:lnSpc>
                <a:spcPct val="200000"/>
              </a:lnSpc>
              <a:buFont typeface="+mj-lt"/>
              <a:buAutoNum type="arabicPeriod"/>
              <a:defRPr/>
            </a:pPr>
            <a:r>
              <a:rPr lang="en-US" sz="2000" dirty="0" smtClean="0">
                <a:latin typeface="Arial Rounded MT Bold" panose="020F0704030504030204" pitchFamily="34" charset="0"/>
              </a:rPr>
              <a:t>Now all the miners will get the latest longest chain.</a:t>
            </a:r>
            <a:endParaRPr lang="en-US" sz="2000" dirty="0">
              <a:latin typeface="Arial Rounded MT Bold" panose="020F0704030504030204" pitchFamily="34" charset="0"/>
            </a:endParaRPr>
          </a:p>
        </p:txBody>
      </p:sp>
      <p:pic>
        <p:nvPicPr>
          <p:cNvPr id="15" name="Picture 6" descr="Image result for bitcoin mining"/>
          <p:cNvPicPr>
            <a:picLocks noChangeAspect="1" noChangeArrowheads="1" noCrop="1"/>
          </p:cNvPicPr>
          <p:nvPr/>
        </p:nvPicPr>
        <p:blipFill>
          <a:blip r:embed="rId5">
            <a:extLst>
              <a:ext uri="{28A0092B-C50C-407E-A947-70E740481C1C}">
                <a14:useLocalDpi xmlns:a14="http://schemas.microsoft.com/office/drawing/2010/main"/>
              </a:ext>
            </a:extLst>
          </a:blip>
          <a:srcRect/>
          <a:stretch>
            <a:fillRect/>
          </a:stretch>
        </p:blipFill>
        <p:spPr bwMode="auto">
          <a:xfrm>
            <a:off x="12801600" y="2171700"/>
            <a:ext cx="4548729" cy="391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5885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smtClean="0">
              <a:solidFill>
                <a:prstClr val="black"/>
              </a:solidFill>
            </a:endParaRPr>
          </a:p>
        </p:txBody>
      </p:sp>
      <p:sp>
        <p:nvSpPr>
          <p:cNvPr id="3" name="object 3"/>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smtClean="0">
              <a:solidFill>
                <a:prstClr val="black"/>
              </a:solidFill>
            </a:endParaRPr>
          </a:p>
        </p:txBody>
      </p:sp>
      <p:sp>
        <p:nvSpPr>
          <p:cNvPr id="6" name="object 6"/>
          <p:cNvSpPr txBox="1">
            <a:spLocks noGrp="1"/>
          </p:cNvSpPr>
          <p:nvPr>
            <p:ph type="title"/>
          </p:nvPr>
        </p:nvSpPr>
        <p:spPr>
          <a:xfrm>
            <a:off x="937666" y="644093"/>
            <a:ext cx="5081270" cy="880110"/>
          </a:xfrm>
          <a:prstGeom prst="rect">
            <a:avLst/>
          </a:prstGeom>
        </p:spPr>
        <p:txBody>
          <a:bodyPr vert="horz" wrap="square" lIns="0" tIns="13335" rIns="0" bIns="0" rtlCol="0">
            <a:spAutoFit/>
          </a:bodyPr>
          <a:lstStyle/>
          <a:p>
            <a:pPr marL="12700">
              <a:lnSpc>
                <a:spcPct val="100000"/>
              </a:lnSpc>
              <a:spcBef>
                <a:spcPts val="105"/>
              </a:spcBef>
            </a:pPr>
            <a:r>
              <a:rPr sz="5600" dirty="0">
                <a:solidFill>
                  <a:srgbClr val="095A82"/>
                </a:solidFill>
              </a:rPr>
              <a:t>Blockchain</a:t>
            </a:r>
            <a:r>
              <a:rPr sz="5600" spc="-105" dirty="0">
                <a:solidFill>
                  <a:srgbClr val="095A82"/>
                </a:solidFill>
              </a:rPr>
              <a:t> </a:t>
            </a:r>
            <a:r>
              <a:rPr sz="5600" spc="-5" dirty="0">
                <a:solidFill>
                  <a:srgbClr val="095A82"/>
                </a:solidFill>
              </a:rPr>
              <a:t>Types</a:t>
            </a:r>
            <a:endParaRPr sz="5600"/>
          </a:p>
        </p:txBody>
      </p:sp>
      <p:sp>
        <p:nvSpPr>
          <p:cNvPr id="7" name="object 7"/>
          <p:cNvSpPr txBox="1"/>
          <p:nvPr/>
        </p:nvSpPr>
        <p:spPr>
          <a:xfrm>
            <a:off x="1016609" y="1848992"/>
            <a:ext cx="9186545" cy="7398820"/>
          </a:xfrm>
          <a:prstGeom prst="rect">
            <a:avLst/>
          </a:prstGeom>
        </p:spPr>
        <p:txBody>
          <a:bodyPr vert="horz" wrap="square" lIns="0" tIns="12065" rIns="0" bIns="0" rtlCol="0">
            <a:spAutoFit/>
          </a:bodyPr>
          <a:lstStyle/>
          <a:p>
            <a:pPr marL="584200" marR="5080" indent="-571500" algn="just">
              <a:lnSpc>
                <a:spcPct val="200000"/>
              </a:lnSpc>
              <a:buClr>
                <a:srgbClr val="095A82"/>
              </a:buClr>
              <a:buFont typeface="Wingdings"/>
              <a:buChar char=""/>
              <a:tabLst>
                <a:tab pos="584835" algn="l"/>
              </a:tabLst>
            </a:pPr>
            <a:r>
              <a:rPr sz="2000" spc="-5" dirty="0">
                <a:solidFill>
                  <a:srgbClr val="006FC0"/>
                </a:solidFill>
                <a:latin typeface="Arial Rounded MT Bold" panose="020F0704030504030204" pitchFamily="34" charset="0"/>
                <a:cs typeface="Calibri"/>
              </a:rPr>
              <a:t>Public: </a:t>
            </a:r>
            <a:r>
              <a:rPr sz="2000" spc="-5" dirty="0">
                <a:solidFill>
                  <a:srgbClr val="2F2F2F"/>
                </a:solidFill>
                <a:latin typeface="Arial Rounded MT Bold" panose="020F0704030504030204" pitchFamily="34" charset="0"/>
                <a:cs typeface="Calibri"/>
              </a:rPr>
              <a:t>In a public </a:t>
            </a:r>
            <a:r>
              <a:rPr sz="2000" spc="-10" dirty="0">
                <a:solidFill>
                  <a:srgbClr val="2F2F2F"/>
                </a:solidFill>
                <a:latin typeface="Arial Rounded MT Bold" panose="020F0704030504030204" pitchFamily="34" charset="0"/>
                <a:cs typeface="Calibri"/>
              </a:rPr>
              <a:t>Blockchain, </a:t>
            </a:r>
            <a:r>
              <a:rPr sz="2000" spc="-15" dirty="0">
                <a:solidFill>
                  <a:srgbClr val="2F2F2F"/>
                </a:solidFill>
                <a:latin typeface="Arial Rounded MT Bold" panose="020F0704030504030204" pitchFamily="34" charset="0"/>
                <a:cs typeface="Calibri"/>
              </a:rPr>
              <a:t>ledgers  </a:t>
            </a:r>
            <a:r>
              <a:rPr sz="2000" spc="-20" dirty="0">
                <a:solidFill>
                  <a:srgbClr val="2F2F2F"/>
                </a:solidFill>
                <a:latin typeface="Arial Rounded MT Bold" panose="020F0704030504030204" pitchFamily="34" charset="0"/>
                <a:cs typeface="Calibri"/>
              </a:rPr>
              <a:t>are </a:t>
            </a:r>
            <a:r>
              <a:rPr sz="2000" spc="-10" dirty="0">
                <a:solidFill>
                  <a:srgbClr val="2F2F2F"/>
                </a:solidFill>
                <a:latin typeface="Arial Rounded MT Bold" panose="020F0704030504030204" pitchFamily="34" charset="0"/>
                <a:cs typeface="Calibri"/>
              </a:rPr>
              <a:t>visible </a:t>
            </a:r>
            <a:r>
              <a:rPr sz="2000" spc="-30" dirty="0">
                <a:solidFill>
                  <a:srgbClr val="2F2F2F"/>
                </a:solidFill>
                <a:latin typeface="Arial Rounded MT Bold" panose="020F0704030504030204" pitchFamily="34" charset="0"/>
                <a:cs typeface="Calibri"/>
              </a:rPr>
              <a:t>to  </a:t>
            </a:r>
            <a:r>
              <a:rPr sz="2000" spc="-15" dirty="0">
                <a:solidFill>
                  <a:srgbClr val="2F2F2F"/>
                </a:solidFill>
                <a:latin typeface="Arial Rounded MT Bold" panose="020F0704030504030204" pitchFamily="34" charset="0"/>
                <a:cs typeface="Calibri"/>
              </a:rPr>
              <a:t>everyone </a:t>
            </a:r>
            <a:r>
              <a:rPr sz="2000" spc="-5" dirty="0">
                <a:solidFill>
                  <a:srgbClr val="2F2F2F"/>
                </a:solidFill>
                <a:latin typeface="Arial Rounded MT Bold" panose="020F0704030504030204" pitchFamily="34" charset="0"/>
                <a:cs typeface="Calibri"/>
              </a:rPr>
              <a:t>on the </a:t>
            </a:r>
            <a:r>
              <a:rPr sz="2000" spc="-10" dirty="0">
                <a:solidFill>
                  <a:srgbClr val="2F2F2F"/>
                </a:solidFill>
                <a:latin typeface="Arial Rounded MT Bold" panose="020F0704030504030204" pitchFamily="34" charset="0"/>
                <a:cs typeface="Calibri"/>
              </a:rPr>
              <a:t>internet </a:t>
            </a:r>
            <a:r>
              <a:rPr sz="2000" dirty="0">
                <a:solidFill>
                  <a:srgbClr val="2F2F2F"/>
                </a:solidFill>
                <a:latin typeface="Arial Rounded MT Bold" panose="020F0704030504030204" pitchFamily="34" charset="0"/>
                <a:cs typeface="Calibri"/>
              </a:rPr>
              <a:t>and </a:t>
            </a:r>
            <a:r>
              <a:rPr sz="2000" spc="-20" dirty="0">
                <a:solidFill>
                  <a:srgbClr val="2F2F2F"/>
                </a:solidFill>
                <a:latin typeface="Arial Rounded MT Bold" panose="020F0704030504030204" pitchFamily="34" charset="0"/>
                <a:cs typeface="Calibri"/>
              </a:rPr>
              <a:t>anyone </a:t>
            </a:r>
            <a:r>
              <a:rPr sz="2000" spc="-10" dirty="0">
                <a:solidFill>
                  <a:srgbClr val="2F2F2F"/>
                </a:solidFill>
                <a:latin typeface="Arial Rounded MT Bold" panose="020F0704030504030204" pitchFamily="34" charset="0"/>
                <a:cs typeface="Calibri"/>
              </a:rPr>
              <a:t>can verify </a:t>
            </a:r>
            <a:r>
              <a:rPr sz="2000" dirty="0">
                <a:solidFill>
                  <a:srgbClr val="2F2F2F"/>
                </a:solidFill>
                <a:latin typeface="Arial Rounded MT Bold" panose="020F0704030504030204" pitchFamily="34" charset="0"/>
                <a:cs typeface="Calibri"/>
              </a:rPr>
              <a:t>and </a:t>
            </a:r>
            <a:r>
              <a:rPr sz="2000" spc="-5" dirty="0">
                <a:solidFill>
                  <a:srgbClr val="2F2F2F"/>
                </a:solidFill>
                <a:latin typeface="Arial Rounded MT Bold" panose="020F0704030504030204" pitchFamily="34" charset="0"/>
                <a:cs typeface="Calibri"/>
              </a:rPr>
              <a:t>add a  </a:t>
            </a:r>
            <a:r>
              <a:rPr sz="2000" spc="-10" dirty="0">
                <a:solidFill>
                  <a:srgbClr val="2F2F2F"/>
                </a:solidFill>
                <a:latin typeface="Arial Rounded MT Bold" panose="020F0704030504030204" pitchFamily="34" charset="0"/>
                <a:cs typeface="Calibri"/>
              </a:rPr>
              <a:t>block </a:t>
            </a:r>
            <a:r>
              <a:rPr sz="2000" spc="-5" dirty="0">
                <a:solidFill>
                  <a:srgbClr val="2F2F2F"/>
                </a:solidFill>
                <a:latin typeface="Arial Rounded MT Bold" panose="020F0704030504030204" pitchFamily="34" charset="0"/>
                <a:cs typeface="Calibri"/>
              </a:rPr>
              <a:t>of </a:t>
            </a:r>
            <a:r>
              <a:rPr sz="2000" spc="-10" dirty="0">
                <a:solidFill>
                  <a:srgbClr val="2F2F2F"/>
                </a:solidFill>
                <a:latin typeface="Arial Rounded MT Bold" panose="020F0704030504030204" pitchFamily="34" charset="0"/>
                <a:cs typeface="Calibri"/>
              </a:rPr>
              <a:t>transactions </a:t>
            </a:r>
            <a:r>
              <a:rPr sz="2000" spc="-15" dirty="0">
                <a:solidFill>
                  <a:srgbClr val="2F2F2F"/>
                </a:solidFill>
                <a:latin typeface="Arial Rounded MT Bold" panose="020F0704030504030204" pitchFamily="34" charset="0"/>
                <a:cs typeface="Calibri"/>
              </a:rPr>
              <a:t>to </a:t>
            </a:r>
            <a:r>
              <a:rPr sz="2000" spc="-5" dirty="0">
                <a:solidFill>
                  <a:srgbClr val="2F2F2F"/>
                </a:solidFill>
                <a:latin typeface="Arial Rounded MT Bold" panose="020F0704030504030204" pitchFamily="34" charset="0"/>
                <a:cs typeface="Calibri"/>
              </a:rPr>
              <a:t>the</a:t>
            </a:r>
            <a:r>
              <a:rPr sz="2000" spc="110" dirty="0">
                <a:solidFill>
                  <a:srgbClr val="2F2F2F"/>
                </a:solidFill>
                <a:latin typeface="Arial Rounded MT Bold" panose="020F0704030504030204" pitchFamily="34" charset="0"/>
                <a:cs typeface="Calibri"/>
              </a:rPr>
              <a:t> </a:t>
            </a:r>
            <a:r>
              <a:rPr sz="2000" spc="-10" dirty="0">
                <a:solidFill>
                  <a:srgbClr val="2F2F2F"/>
                </a:solidFill>
                <a:latin typeface="Arial Rounded MT Bold" panose="020F0704030504030204" pitchFamily="34" charset="0"/>
                <a:cs typeface="Calibri"/>
              </a:rPr>
              <a:t>Blockchain.</a:t>
            </a:r>
            <a:endParaRPr sz="2000" dirty="0">
              <a:solidFill>
                <a:prstClr val="black"/>
              </a:solidFill>
              <a:latin typeface="Arial Rounded MT Bold" panose="020F0704030504030204" pitchFamily="34" charset="0"/>
              <a:cs typeface="Calibri"/>
            </a:endParaRPr>
          </a:p>
          <a:p>
            <a:pPr marL="579120">
              <a:lnSpc>
                <a:spcPct val="200000"/>
              </a:lnSpc>
            </a:pPr>
            <a:r>
              <a:rPr sz="2000" spc="-10" dirty="0">
                <a:solidFill>
                  <a:srgbClr val="0070C0"/>
                </a:solidFill>
                <a:latin typeface="Arial Rounded MT Bold" panose="020F0704030504030204" pitchFamily="34" charset="0"/>
                <a:cs typeface="Calibri"/>
              </a:rPr>
              <a:t>Examples </a:t>
            </a:r>
            <a:r>
              <a:rPr sz="2000" spc="-5" dirty="0">
                <a:solidFill>
                  <a:srgbClr val="0070C0"/>
                </a:solidFill>
                <a:latin typeface="Arial Rounded MT Bold" panose="020F0704030504030204" pitchFamily="34" charset="0"/>
                <a:cs typeface="Calibri"/>
              </a:rPr>
              <a:t>– </a:t>
            </a:r>
            <a:r>
              <a:rPr sz="2000" spc="-10" dirty="0">
                <a:solidFill>
                  <a:srgbClr val="0070C0"/>
                </a:solidFill>
                <a:latin typeface="Arial Rounded MT Bold" panose="020F0704030504030204" pitchFamily="34" charset="0"/>
                <a:cs typeface="Calibri"/>
              </a:rPr>
              <a:t>Bitcoin, </a:t>
            </a:r>
            <a:r>
              <a:rPr sz="2000" spc="-15" dirty="0">
                <a:solidFill>
                  <a:srgbClr val="0070C0"/>
                </a:solidFill>
                <a:latin typeface="Arial Rounded MT Bold" panose="020F0704030504030204" pitchFamily="34" charset="0"/>
                <a:cs typeface="Calibri"/>
              </a:rPr>
              <a:t>Ethereum, </a:t>
            </a:r>
            <a:r>
              <a:rPr sz="2000" spc="-5" dirty="0">
                <a:solidFill>
                  <a:srgbClr val="0070C0"/>
                </a:solidFill>
                <a:latin typeface="Arial Rounded MT Bold" panose="020F0704030504030204" pitchFamily="34" charset="0"/>
                <a:cs typeface="Calibri"/>
              </a:rPr>
              <a:t>Dash,</a:t>
            </a:r>
            <a:r>
              <a:rPr sz="2000" spc="65" dirty="0">
                <a:solidFill>
                  <a:srgbClr val="0070C0"/>
                </a:solidFill>
                <a:latin typeface="Arial Rounded MT Bold" panose="020F0704030504030204" pitchFamily="34" charset="0"/>
                <a:cs typeface="Calibri"/>
              </a:rPr>
              <a:t> </a:t>
            </a:r>
            <a:r>
              <a:rPr sz="2000" spc="-20" dirty="0">
                <a:solidFill>
                  <a:srgbClr val="0070C0"/>
                </a:solidFill>
                <a:latin typeface="Arial Rounded MT Bold" panose="020F0704030504030204" pitchFamily="34" charset="0"/>
                <a:cs typeface="Calibri"/>
              </a:rPr>
              <a:t>Factom</a:t>
            </a:r>
            <a:endParaRPr sz="2000" dirty="0">
              <a:solidFill>
                <a:srgbClr val="0070C0"/>
              </a:solidFill>
              <a:latin typeface="Arial Rounded MT Bold" panose="020F0704030504030204" pitchFamily="34" charset="0"/>
              <a:cs typeface="Calibri"/>
            </a:endParaRPr>
          </a:p>
          <a:p>
            <a:pPr marL="579120" marR="5715" indent="-566420">
              <a:lnSpc>
                <a:spcPct val="200000"/>
              </a:lnSpc>
              <a:buClr>
                <a:srgbClr val="095A82"/>
              </a:buClr>
              <a:buFont typeface="Wingdings"/>
              <a:buChar char=""/>
              <a:tabLst>
                <a:tab pos="583565" algn="l"/>
                <a:tab pos="584835" algn="l"/>
                <a:tab pos="1835150" algn="l"/>
                <a:tab pos="2991485" algn="l"/>
                <a:tab pos="4826635" algn="l"/>
                <a:tab pos="5755005" algn="l"/>
                <a:tab pos="6524625" algn="l"/>
                <a:tab pos="7754620" algn="l"/>
                <a:tab pos="8902700" algn="l"/>
              </a:tabLst>
            </a:pPr>
            <a:r>
              <a:rPr sz="2000" spc="-5" dirty="0" smtClean="0">
                <a:solidFill>
                  <a:srgbClr val="006FC0"/>
                </a:solidFill>
                <a:latin typeface="Arial Rounded MT Bold" panose="020F0704030504030204" pitchFamily="34" charset="0"/>
                <a:cs typeface="Calibri"/>
              </a:rPr>
              <a:t>P</a:t>
            </a:r>
            <a:r>
              <a:rPr sz="2000" spc="-15" dirty="0" smtClean="0">
                <a:solidFill>
                  <a:srgbClr val="006FC0"/>
                </a:solidFill>
                <a:latin typeface="Arial Rounded MT Bold" panose="020F0704030504030204" pitchFamily="34" charset="0"/>
                <a:cs typeface="Calibri"/>
              </a:rPr>
              <a:t>r</a:t>
            </a:r>
            <a:r>
              <a:rPr sz="2000" spc="-5" dirty="0" smtClean="0">
                <a:solidFill>
                  <a:srgbClr val="006FC0"/>
                </a:solidFill>
                <a:latin typeface="Arial Rounded MT Bold" panose="020F0704030504030204" pitchFamily="34" charset="0"/>
                <a:cs typeface="Calibri"/>
              </a:rPr>
              <a:t>i</a:t>
            </a:r>
            <a:r>
              <a:rPr sz="2000" spc="-55" dirty="0" smtClean="0">
                <a:solidFill>
                  <a:srgbClr val="006FC0"/>
                </a:solidFill>
                <a:latin typeface="Arial Rounded MT Bold" panose="020F0704030504030204" pitchFamily="34" charset="0"/>
                <a:cs typeface="Calibri"/>
              </a:rPr>
              <a:t>v</a:t>
            </a:r>
            <a:r>
              <a:rPr sz="2000" spc="-25" dirty="0" smtClean="0">
                <a:solidFill>
                  <a:srgbClr val="006FC0"/>
                </a:solidFill>
                <a:latin typeface="Arial Rounded MT Bold" panose="020F0704030504030204" pitchFamily="34" charset="0"/>
                <a:cs typeface="Calibri"/>
              </a:rPr>
              <a:t>a</a:t>
            </a:r>
            <a:r>
              <a:rPr sz="2000" spc="-35" dirty="0" smtClean="0">
                <a:solidFill>
                  <a:srgbClr val="006FC0"/>
                </a:solidFill>
                <a:latin typeface="Arial Rounded MT Bold" panose="020F0704030504030204" pitchFamily="34" charset="0"/>
                <a:cs typeface="Calibri"/>
              </a:rPr>
              <a:t>t</a:t>
            </a:r>
            <a:r>
              <a:rPr sz="2000" spc="-5" dirty="0" smtClean="0">
                <a:solidFill>
                  <a:srgbClr val="006FC0"/>
                </a:solidFill>
                <a:latin typeface="Arial Rounded MT Bold" panose="020F0704030504030204" pitchFamily="34" charset="0"/>
                <a:cs typeface="Calibri"/>
              </a:rPr>
              <a:t>e</a:t>
            </a:r>
            <a:r>
              <a:rPr sz="2000" spc="-5" dirty="0">
                <a:solidFill>
                  <a:srgbClr val="006FC0"/>
                </a:solidFill>
                <a:latin typeface="Arial Rounded MT Bold" panose="020F0704030504030204" pitchFamily="34" charset="0"/>
                <a:cs typeface="Calibri"/>
              </a:rPr>
              <a:t>:</a:t>
            </a:r>
            <a:r>
              <a:rPr sz="2000" dirty="0">
                <a:solidFill>
                  <a:srgbClr val="006FC0"/>
                </a:solidFill>
                <a:latin typeface="Arial Rounded MT Bold" panose="020F0704030504030204" pitchFamily="34" charset="0"/>
                <a:cs typeface="Calibri"/>
              </a:rPr>
              <a:t>	</a:t>
            </a:r>
            <a:r>
              <a:rPr sz="2000" spc="-5" dirty="0">
                <a:solidFill>
                  <a:srgbClr val="2F2F2F"/>
                </a:solidFill>
                <a:latin typeface="Arial Rounded MT Bold" panose="020F0704030504030204" pitchFamily="34" charset="0"/>
                <a:cs typeface="Calibri"/>
              </a:rPr>
              <a:t>Pri</a:t>
            </a:r>
            <a:r>
              <a:rPr sz="2000" spc="-50" dirty="0">
                <a:solidFill>
                  <a:srgbClr val="2F2F2F"/>
                </a:solidFill>
                <a:latin typeface="Arial Rounded MT Bold" panose="020F0704030504030204" pitchFamily="34" charset="0"/>
                <a:cs typeface="Calibri"/>
              </a:rPr>
              <a:t>v</a:t>
            </a:r>
            <a:r>
              <a:rPr sz="2000" spc="-25" dirty="0">
                <a:solidFill>
                  <a:srgbClr val="2F2F2F"/>
                </a:solidFill>
                <a:latin typeface="Arial Rounded MT Bold" panose="020F0704030504030204" pitchFamily="34" charset="0"/>
                <a:cs typeface="Calibri"/>
              </a:rPr>
              <a:t>a</a:t>
            </a:r>
            <a:r>
              <a:rPr sz="2000" spc="-45" dirty="0">
                <a:solidFill>
                  <a:srgbClr val="2F2F2F"/>
                </a:solidFill>
                <a:latin typeface="Arial Rounded MT Bold" panose="020F0704030504030204" pitchFamily="34" charset="0"/>
                <a:cs typeface="Calibri"/>
              </a:rPr>
              <a:t>t</a:t>
            </a:r>
            <a:r>
              <a:rPr sz="2000" spc="-5" dirty="0">
                <a:solidFill>
                  <a:srgbClr val="2F2F2F"/>
                </a:solidFill>
                <a:latin typeface="Arial Rounded MT Bold" panose="020F0704030504030204" pitchFamily="34" charset="0"/>
                <a:cs typeface="Calibri"/>
              </a:rPr>
              <a:t>e</a:t>
            </a:r>
            <a:r>
              <a:rPr sz="2000" dirty="0">
                <a:solidFill>
                  <a:srgbClr val="2F2F2F"/>
                </a:solidFill>
                <a:latin typeface="Arial Rounded MT Bold" panose="020F0704030504030204" pitchFamily="34" charset="0"/>
                <a:cs typeface="Calibri"/>
              </a:rPr>
              <a:t>	</a:t>
            </a:r>
            <a:r>
              <a:rPr sz="2000" spc="-5" dirty="0">
                <a:solidFill>
                  <a:srgbClr val="2F2F2F"/>
                </a:solidFill>
                <a:latin typeface="Arial Rounded MT Bold" panose="020F0704030504030204" pitchFamily="34" charset="0"/>
                <a:cs typeface="Calibri"/>
              </a:rPr>
              <a:t>Bloc</a:t>
            </a:r>
            <a:r>
              <a:rPr sz="2000" spc="-65" dirty="0">
                <a:solidFill>
                  <a:srgbClr val="2F2F2F"/>
                </a:solidFill>
                <a:latin typeface="Arial Rounded MT Bold" panose="020F0704030504030204" pitchFamily="34" charset="0"/>
                <a:cs typeface="Calibri"/>
              </a:rPr>
              <a:t>k</a:t>
            </a:r>
            <a:r>
              <a:rPr sz="2000" spc="-5" dirty="0">
                <a:solidFill>
                  <a:srgbClr val="2F2F2F"/>
                </a:solidFill>
                <a:latin typeface="Arial Rounded MT Bold" panose="020F0704030504030204" pitchFamily="34" charset="0"/>
                <a:cs typeface="Calibri"/>
              </a:rPr>
              <a:t>chains</a:t>
            </a:r>
            <a:r>
              <a:rPr sz="2000" dirty="0">
                <a:solidFill>
                  <a:srgbClr val="2F2F2F"/>
                </a:solidFill>
                <a:latin typeface="Arial Rounded MT Bold" panose="020F0704030504030204" pitchFamily="34" charset="0"/>
                <a:cs typeface="Calibri"/>
              </a:rPr>
              <a:t>	</a:t>
            </a:r>
            <a:r>
              <a:rPr sz="2000" spc="-5" dirty="0">
                <a:solidFill>
                  <a:srgbClr val="2F2F2F"/>
                </a:solidFill>
                <a:latin typeface="Arial Rounded MT Bold" panose="020F0704030504030204" pitchFamily="34" charset="0"/>
                <a:cs typeface="Calibri"/>
              </a:rPr>
              <a:t>allow</a:t>
            </a:r>
            <a:r>
              <a:rPr sz="2000" dirty="0">
                <a:solidFill>
                  <a:srgbClr val="2F2F2F"/>
                </a:solidFill>
                <a:latin typeface="Arial Rounded MT Bold" panose="020F0704030504030204" pitchFamily="34" charset="0"/>
                <a:cs typeface="Calibri"/>
              </a:rPr>
              <a:t>	</a:t>
            </a:r>
            <a:r>
              <a:rPr sz="2000" spc="-10" dirty="0">
                <a:solidFill>
                  <a:srgbClr val="2F2F2F"/>
                </a:solidFill>
                <a:latin typeface="Arial Rounded MT Bold" panose="020F0704030504030204" pitchFamily="34" charset="0"/>
                <a:cs typeface="Calibri"/>
              </a:rPr>
              <a:t>on</a:t>
            </a:r>
            <a:r>
              <a:rPr sz="2000" spc="-15" dirty="0">
                <a:solidFill>
                  <a:srgbClr val="2F2F2F"/>
                </a:solidFill>
                <a:latin typeface="Arial Rounded MT Bold" panose="020F0704030504030204" pitchFamily="34" charset="0"/>
                <a:cs typeface="Calibri"/>
              </a:rPr>
              <a:t>l</a:t>
            </a:r>
            <a:r>
              <a:rPr sz="2000" spc="-5" dirty="0">
                <a:solidFill>
                  <a:srgbClr val="2F2F2F"/>
                </a:solidFill>
                <a:latin typeface="Arial Rounded MT Bold" panose="020F0704030504030204" pitchFamily="34" charset="0"/>
                <a:cs typeface="Calibri"/>
              </a:rPr>
              <a:t>y</a:t>
            </a:r>
            <a:r>
              <a:rPr sz="2000" dirty="0">
                <a:solidFill>
                  <a:srgbClr val="2F2F2F"/>
                </a:solidFill>
                <a:latin typeface="Arial Rounded MT Bold" panose="020F0704030504030204" pitchFamily="34" charset="0"/>
                <a:cs typeface="Calibri"/>
              </a:rPr>
              <a:t>	</a:t>
            </a:r>
            <a:r>
              <a:rPr sz="2000" spc="5" dirty="0">
                <a:solidFill>
                  <a:srgbClr val="2F2F2F"/>
                </a:solidFill>
                <a:latin typeface="Arial Rounded MT Bold" panose="020F0704030504030204" pitchFamily="34" charset="0"/>
                <a:cs typeface="Calibri"/>
              </a:rPr>
              <a:t>s</a:t>
            </a:r>
            <a:r>
              <a:rPr sz="2000" spc="-10" dirty="0">
                <a:solidFill>
                  <a:srgbClr val="2F2F2F"/>
                </a:solidFill>
                <a:latin typeface="Arial Rounded MT Bold" panose="020F0704030504030204" pitchFamily="34" charset="0"/>
                <a:cs typeface="Calibri"/>
              </a:rPr>
              <a:t>pecifi</a:t>
            </a:r>
            <a:r>
              <a:rPr sz="2000" spc="-5" dirty="0">
                <a:solidFill>
                  <a:srgbClr val="2F2F2F"/>
                </a:solidFill>
                <a:latin typeface="Arial Rounded MT Bold" panose="020F0704030504030204" pitchFamily="34" charset="0"/>
                <a:cs typeface="Calibri"/>
              </a:rPr>
              <a:t>c</a:t>
            </a:r>
            <a:r>
              <a:rPr sz="2000" dirty="0">
                <a:solidFill>
                  <a:srgbClr val="2F2F2F"/>
                </a:solidFill>
                <a:latin typeface="Arial Rounded MT Bold" panose="020F0704030504030204" pitchFamily="34" charset="0"/>
                <a:cs typeface="Calibri"/>
              </a:rPr>
              <a:t>	</a:t>
            </a:r>
            <a:r>
              <a:rPr sz="2000" spc="-10" dirty="0">
                <a:solidFill>
                  <a:srgbClr val="2F2F2F"/>
                </a:solidFill>
                <a:latin typeface="Arial Rounded MT Bold" panose="020F0704030504030204" pitchFamily="34" charset="0"/>
                <a:cs typeface="Calibri"/>
              </a:rPr>
              <a:t>peop</a:t>
            </a:r>
            <a:r>
              <a:rPr sz="2000" spc="-25" dirty="0">
                <a:solidFill>
                  <a:srgbClr val="2F2F2F"/>
                </a:solidFill>
                <a:latin typeface="Arial Rounded MT Bold" panose="020F0704030504030204" pitchFamily="34" charset="0"/>
                <a:cs typeface="Calibri"/>
              </a:rPr>
              <a:t>l</a:t>
            </a:r>
            <a:r>
              <a:rPr sz="2000" spc="-5" dirty="0">
                <a:solidFill>
                  <a:srgbClr val="2F2F2F"/>
                </a:solidFill>
                <a:latin typeface="Arial Rounded MT Bold" panose="020F0704030504030204" pitchFamily="34" charset="0"/>
                <a:cs typeface="Calibri"/>
              </a:rPr>
              <a:t>e</a:t>
            </a:r>
            <a:r>
              <a:rPr sz="2000" dirty="0">
                <a:solidFill>
                  <a:srgbClr val="2F2F2F"/>
                </a:solidFill>
                <a:latin typeface="Arial Rounded MT Bold" panose="020F0704030504030204" pitchFamily="34" charset="0"/>
                <a:cs typeface="Calibri"/>
              </a:rPr>
              <a:t>	in  </a:t>
            </a:r>
            <a:r>
              <a:rPr sz="2000" spc="-5" dirty="0">
                <a:solidFill>
                  <a:srgbClr val="2F2F2F"/>
                </a:solidFill>
                <a:latin typeface="Arial Rounded MT Bold" panose="020F0704030504030204" pitchFamily="34" charset="0"/>
                <a:cs typeface="Calibri"/>
              </a:rPr>
              <a:t>the </a:t>
            </a:r>
            <a:r>
              <a:rPr sz="2000" spc="-15" dirty="0">
                <a:solidFill>
                  <a:srgbClr val="2F2F2F"/>
                </a:solidFill>
                <a:latin typeface="Arial Rounded MT Bold" panose="020F0704030504030204" pitchFamily="34" charset="0"/>
                <a:cs typeface="Calibri"/>
              </a:rPr>
              <a:t>organization to </a:t>
            </a:r>
            <a:r>
              <a:rPr sz="2000" spc="-10" dirty="0">
                <a:solidFill>
                  <a:srgbClr val="2F2F2F"/>
                </a:solidFill>
                <a:latin typeface="Arial Rounded MT Bold" panose="020F0704030504030204" pitchFamily="34" charset="0"/>
                <a:cs typeface="Calibri"/>
              </a:rPr>
              <a:t>verify </a:t>
            </a:r>
            <a:r>
              <a:rPr sz="2000" dirty="0">
                <a:solidFill>
                  <a:srgbClr val="2F2F2F"/>
                </a:solidFill>
                <a:latin typeface="Arial Rounded MT Bold" panose="020F0704030504030204" pitchFamily="34" charset="0"/>
                <a:cs typeface="Calibri"/>
              </a:rPr>
              <a:t>and </a:t>
            </a:r>
            <a:r>
              <a:rPr sz="2000" spc="-5" dirty="0">
                <a:solidFill>
                  <a:srgbClr val="2F2F2F"/>
                </a:solidFill>
                <a:latin typeface="Arial Rounded MT Bold" panose="020F0704030504030204" pitchFamily="34" charset="0"/>
                <a:cs typeface="Calibri"/>
              </a:rPr>
              <a:t>add </a:t>
            </a:r>
            <a:r>
              <a:rPr sz="2000" spc="-10" dirty="0">
                <a:solidFill>
                  <a:srgbClr val="2F2F2F"/>
                </a:solidFill>
                <a:latin typeface="Arial Rounded MT Bold" panose="020F0704030504030204" pitchFamily="34" charset="0"/>
                <a:cs typeface="Calibri"/>
              </a:rPr>
              <a:t>transaction blocks since  </a:t>
            </a:r>
            <a:r>
              <a:rPr sz="2000" spc="-5" dirty="0">
                <a:solidFill>
                  <a:srgbClr val="2F2F2F"/>
                </a:solidFill>
                <a:latin typeface="Arial Rounded MT Bold" panose="020F0704030504030204" pitchFamily="34" charset="0"/>
                <a:cs typeface="Calibri"/>
              </a:rPr>
              <a:t>all </a:t>
            </a:r>
            <a:r>
              <a:rPr sz="2000" spc="-10" dirty="0">
                <a:solidFill>
                  <a:srgbClr val="2F2F2F"/>
                </a:solidFill>
                <a:latin typeface="Arial Rounded MT Bold" panose="020F0704030504030204" pitchFamily="34" charset="0"/>
                <a:cs typeface="Calibri"/>
              </a:rPr>
              <a:t>permissions </a:t>
            </a:r>
            <a:r>
              <a:rPr sz="2000" spc="-20" dirty="0">
                <a:solidFill>
                  <a:srgbClr val="2F2F2F"/>
                </a:solidFill>
                <a:latin typeface="Arial Rounded MT Bold" panose="020F0704030504030204" pitchFamily="34" charset="0"/>
                <a:cs typeface="Calibri"/>
              </a:rPr>
              <a:t>are </a:t>
            </a:r>
            <a:r>
              <a:rPr sz="2000" spc="-30" dirty="0">
                <a:solidFill>
                  <a:srgbClr val="2F2F2F"/>
                </a:solidFill>
                <a:latin typeface="Arial Rounded MT Bold" panose="020F0704030504030204" pitchFamily="34" charset="0"/>
                <a:cs typeface="Calibri"/>
              </a:rPr>
              <a:t>kept </a:t>
            </a:r>
            <a:r>
              <a:rPr sz="2000" spc="-20" dirty="0">
                <a:solidFill>
                  <a:srgbClr val="2F2F2F"/>
                </a:solidFill>
                <a:latin typeface="Arial Rounded MT Bold" panose="020F0704030504030204" pitchFamily="34" charset="0"/>
                <a:cs typeface="Calibri"/>
              </a:rPr>
              <a:t>centralized </a:t>
            </a:r>
            <a:r>
              <a:rPr sz="2000" spc="-15" dirty="0">
                <a:solidFill>
                  <a:srgbClr val="2F2F2F"/>
                </a:solidFill>
                <a:latin typeface="Arial Rounded MT Bold" panose="020F0704030504030204" pitchFamily="34" charset="0"/>
                <a:cs typeface="Calibri"/>
              </a:rPr>
              <a:t>to </a:t>
            </a:r>
            <a:r>
              <a:rPr sz="2000" spc="-5" dirty="0">
                <a:solidFill>
                  <a:srgbClr val="2F2F2F"/>
                </a:solidFill>
                <a:latin typeface="Arial Rounded MT Bold" panose="020F0704030504030204" pitchFamily="34" charset="0"/>
                <a:cs typeface="Calibri"/>
              </a:rPr>
              <a:t>an </a:t>
            </a:r>
            <a:r>
              <a:rPr sz="2000" spc="-20" dirty="0">
                <a:solidFill>
                  <a:srgbClr val="2F2F2F"/>
                </a:solidFill>
                <a:latin typeface="Arial Rounded MT Bold" panose="020F0704030504030204" pitchFamily="34" charset="0"/>
                <a:cs typeface="Calibri"/>
              </a:rPr>
              <a:t>organization, </a:t>
            </a:r>
            <a:r>
              <a:rPr sz="2000" spc="-10" dirty="0">
                <a:solidFill>
                  <a:srgbClr val="2F2F2F"/>
                </a:solidFill>
                <a:latin typeface="Arial Rounded MT Bold" panose="020F0704030504030204" pitchFamily="34" charset="0"/>
                <a:cs typeface="Calibri"/>
              </a:rPr>
              <a:t>but  </a:t>
            </a:r>
            <a:r>
              <a:rPr sz="2000" spc="-15" dirty="0">
                <a:solidFill>
                  <a:srgbClr val="2F2F2F"/>
                </a:solidFill>
                <a:latin typeface="Arial Rounded MT Bold" panose="020F0704030504030204" pitchFamily="34" charset="0"/>
                <a:cs typeface="Calibri"/>
              </a:rPr>
              <a:t>everyone </a:t>
            </a:r>
            <a:r>
              <a:rPr sz="2000" spc="-5" dirty="0">
                <a:solidFill>
                  <a:srgbClr val="2F2F2F"/>
                </a:solidFill>
                <a:latin typeface="Arial Rounded MT Bold" panose="020F0704030504030204" pitchFamily="34" charset="0"/>
                <a:cs typeface="Calibri"/>
              </a:rPr>
              <a:t>on the </a:t>
            </a:r>
            <a:r>
              <a:rPr sz="2000" spc="-15" dirty="0">
                <a:solidFill>
                  <a:srgbClr val="2F2F2F"/>
                </a:solidFill>
                <a:latin typeface="Arial Rounded MT Bold" panose="020F0704030504030204" pitchFamily="34" charset="0"/>
                <a:cs typeface="Calibri"/>
              </a:rPr>
              <a:t>internet </a:t>
            </a:r>
            <a:r>
              <a:rPr sz="2000" spc="-10" dirty="0">
                <a:solidFill>
                  <a:srgbClr val="2F2F2F"/>
                </a:solidFill>
                <a:latin typeface="Arial Rounded MT Bold" panose="020F0704030504030204" pitchFamily="34" charset="0"/>
                <a:cs typeface="Calibri"/>
              </a:rPr>
              <a:t>is </a:t>
            </a:r>
            <a:r>
              <a:rPr sz="2000" spc="-15" dirty="0">
                <a:solidFill>
                  <a:srgbClr val="2F2F2F"/>
                </a:solidFill>
                <a:latin typeface="Arial Rounded MT Bold" panose="020F0704030504030204" pitchFamily="34" charset="0"/>
                <a:cs typeface="Calibri"/>
              </a:rPr>
              <a:t>generally </a:t>
            </a:r>
            <a:r>
              <a:rPr sz="2000" spc="-10" dirty="0">
                <a:solidFill>
                  <a:srgbClr val="2F2F2F"/>
                </a:solidFill>
                <a:latin typeface="Arial Rounded MT Bold" panose="020F0704030504030204" pitchFamily="34" charset="0"/>
                <a:cs typeface="Calibri"/>
              </a:rPr>
              <a:t>allowed </a:t>
            </a:r>
            <a:r>
              <a:rPr sz="2000" spc="-20" dirty="0">
                <a:solidFill>
                  <a:srgbClr val="2F2F2F"/>
                </a:solidFill>
                <a:latin typeface="Arial Rounded MT Bold" panose="020F0704030504030204" pitchFamily="34" charset="0"/>
                <a:cs typeface="Calibri"/>
              </a:rPr>
              <a:t>to </a:t>
            </a:r>
            <a:r>
              <a:rPr sz="2000" spc="-45" dirty="0">
                <a:solidFill>
                  <a:srgbClr val="2F2F2F"/>
                </a:solidFill>
                <a:latin typeface="Arial Rounded MT Bold" panose="020F0704030504030204" pitchFamily="34" charset="0"/>
                <a:cs typeface="Calibri"/>
              </a:rPr>
              <a:t>view. </a:t>
            </a:r>
            <a:r>
              <a:rPr sz="2000" spc="-45" dirty="0">
                <a:solidFill>
                  <a:srgbClr val="696969"/>
                </a:solidFill>
                <a:latin typeface="Arial Rounded MT Bold" panose="020F0704030504030204" pitchFamily="34" charset="0"/>
                <a:cs typeface="Calibri"/>
              </a:rPr>
              <a:t> </a:t>
            </a:r>
            <a:r>
              <a:rPr sz="2000" spc="-10" dirty="0">
                <a:solidFill>
                  <a:srgbClr val="0070C0"/>
                </a:solidFill>
                <a:latin typeface="Arial Rounded MT Bold" panose="020F0704030504030204" pitchFamily="34" charset="0"/>
                <a:cs typeface="Calibri"/>
              </a:rPr>
              <a:t>Examples- Multichain,</a:t>
            </a:r>
            <a:r>
              <a:rPr sz="2000" spc="60" dirty="0">
                <a:solidFill>
                  <a:srgbClr val="0070C0"/>
                </a:solidFill>
                <a:latin typeface="Arial Rounded MT Bold" panose="020F0704030504030204" pitchFamily="34" charset="0"/>
                <a:cs typeface="Calibri"/>
              </a:rPr>
              <a:t> </a:t>
            </a:r>
            <a:r>
              <a:rPr sz="2000" spc="-15" dirty="0">
                <a:solidFill>
                  <a:srgbClr val="0070C0"/>
                </a:solidFill>
                <a:latin typeface="Arial Rounded MT Bold" panose="020F0704030504030204" pitchFamily="34" charset="0"/>
                <a:cs typeface="Calibri"/>
              </a:rPr>
              <a:t>Blockstack</a:t>
            </a:r>
            <a:endParaRPr sz="2000" dirty="0">
              <a:solidFill>
                <a:srgbClr val="0070C0"/>
              </a:solidFill>
              <a:latin typeface="Arial Rounded MT Bold" panose="020F0704030504030204" pitchFamily="34" charset="0"/>
              <a:cs typeface="Calibri"/>
            </a:endParaRPr>
          </a:p>
          <a:p>
            <a:pPr marL="584200" marR="106680" indent="-571500">
              <a:lnSpc>
                <a:spcPct val="200000"/>
              </a:lnSpc>
              <a:buClr>
                <a:srgbClr val="095A82"/>
              </a:buClr>
              <a:buFont typeface="Wingdings"/>
              <a:buChar char=""/>
              <a:tabLst>
                <a:tab pos="583565" algn="l"/>
                <a:tab pos="584835" algn="l"/>
              </a:tabLst>
            </a:pPr>
            <a:r>
              <a:rPr sz="2000" spc="-10" dirty="0" smtClean="0">
                <a:solidFill>
                  <a:srgbClr val="006FC0"/>
                </a:solidFill>
                <a:latin typeface="Arial Rounded MT Bold" panose="020F0704030504030204" pitchFamily="34" charset="0"/>
                <a:cs typeface="Calibri"/>
              </a:rPr>
              <a:t>Consortium</a:t>
            </a:r>
            <a:r>
              <a:rPr sz="2000" spc="-10" dirty="0">
                <a:solidFill>
                  <a:srgbClr val="006FC0"/>
                </a:solidFill>
                <a:latin typeface="Arial Rounded MT Bold" panose="020F0704030504030204" pitchFamily="34" charset="0"/>
                <a:cs typeface="Calibri"/>
              </a:rPr>
              <a:t>: </a:t>
            </a:r>
            <a:r>
              <a:rPr sz="2000" spc="-5" dirty="0">
                <a:solidFill>
                  <a:srgbClr val="2F2F2F"/>
                </a:solidFill>
                <a:latin typeface="Arial Rounded MT Bold" panose="020F0704030504030204" pitchFamily="34" charset="0"/>
                <a:cs typeface="Calibri"/>
              </a:rPr>
              <a:t>Is </a:t>
            </a:r>
            <a:r>
              <a:rPr sz="2000" spc="-15" dirty="0">
                <a:solidFill>
                  <a:srgbClr val="2F2F2F"/>
                </a:solidFill>
                <a:latin typeface="Arial Rounded MT Bold" panose="020F0704030504030204" pitchFamily="34" charset="0"/>
                <a:cs typeface="Calibri"/>
              </a:rPr>
              <a:t>controlled by </a:t>
            </a:r>
            <a:r>
              <a:rPr sz="2000" spc="-5" dirty="0">
                <a:solidFill>
                  <a:srgbClr val="2F2F2F"/>
                </a:solidFill>
                <a:latin typeface="Arial Rounded MT Bold" panose="020F0704030504030204" pitchFamily="34" charset="0"/>
                <a:cs typeface="Calibri"/>
              </a:rPr>
              <a:t>a </a:t>
            </a:r>
            <a:r>
              <a:rPr sz="2000" spc="-10" dirty="0">
                <a:solidFill>
                  <a:srgbClr val="2F2F2F"/>
                </a:solidFill>
                <a:latin typeface="Arial Rounded MT Bold" panose="020F0704030504030204" pitchFamily="34" charset="0"/>
                <a:cs typeface="Calibri"/>
              </a:rPr>
              <a:t>consortium </a:t>
            </a:r>
            <a:r>
              <a:rPr sz="2000" spc="-5" dirty="0">
                <a:solidFill>
                  <a:srgbClr val="2F2F2F"/>
                </a:solidFill>
                <a:latin typeface="Arial Rounded MT Bold" panose="020F0704030504030204" pitchFamily="34" charset="0"/>
                <a:cs typeface="Calibri"/>
              </a:rPr>
              <a:t>of </a:t>
            </a:r>
            <a:r>
              <a:rPr sz="2000" spc="-15" dirty="0">
                <a:solidFill>
                  <a:srgbClr val="2F2F2F"/>
                </a:solidFill>
                <a:latin typeface="Arial Rounded MT Bold" panose="020F0704030504030204" pitchFamily="34" charset="0"/>
                <a:cs typeface="Calibri"/>
              </a:rPr>
              <a:t>members </a:t>
            </a:r>
            <a:r>
              <a:rPr sz="2000" spc="-5" dirty="0">
                <a:solidFill>
                  <a:srgbClr val="2F2F2F"/>
                </a:solidFill>
                <a:latin typeface="Arial Rounded MT Bold" panose="020F0704030504030204" pitchFamily="34" charset="0"/>
                <a:cs typeface="Calibri"/>
              </a:rPr>
              <a:t>and  </a:t>
            </a:r>
            <a:r>
              <a:rPr sz="2000" spc="-10" dirty="0">
                <a:solidFill>
                  <a:srgbClr val="2F2F2F"/>
                </a:solidFill>
                <a:latin typeface="Arial Rounded MT Bold" panose="020F0704030504030204" pitchFamily="34" charset="0"/>
                <a:cs typeface="Calibri"/>
              </a:rPr>
              <a:t>only </a:t>
            </a:r>
            <a:r>
              <a:rPr sz="2000" spc="-5" dirty="0">
                <a:solidFill>
                  <a:srgbClr val="2F2F2F"/>
                </a:solidFill>
                <a:latin typeface="Arial Rounded MT Bold" panose="020F0704030504030204" pitchFamily="34" charset="0"/>
                <a:cs typeface="Calibri"/>
              </a:rPr>
              <a:t>a </a:t>
            </a:r>
            <a:r>
              <a:rPr sz="2000" spc="-15" dirty="0">
                <a:solidFill>
                  <a:srgbClr val="2F2F2F"/>
                </a:solidFill>
                <a:latin typeface="Arial Rounded MT Bold" panose="020F0704030504030204" pitchFamily="34" charset="0"/>
                <a:cs typeface="Calibri"/>
              </a:rPr>
              <a:t>predefined </a:t>
            </a:r>
            <a:r>
              <a:rPr sz="2000" spc="-10" dirty="0">
                <a:solidFill>
                  <a:srgbClr val="2F2F2F"/>
                </a:solidFill>
                <a:latin typeface="Arial Rounded MT Bold" panose="020F0704030504030204" pitchFamily="34" charset="0"/>
                <a:cs typeface="Calibri"/>
              </a:rPr>
              <a:t>set </a:t>
            </a:r>
            <a:r>
              <a:rPr sz="2000" spc="-5" dirty="0">
                <a:solidFill>
                  <a:srgbClr val="2F2F2F"/>
                </a:solidFill>
                <a:latin typeface="Arial Rounded MT Bold" panose="020F0704030504030204" pitchFamily="34" charset="0"/>
                <a:cs typeface="Calibri"/>
              </a:rPr>
              <a:t>of nodes </a:t>
            </a:r>
            <a:r>
              <a:rPr sz="2000" spc="-25" dirty="0">
                <a:solidFill>
                  <a:srgbClr val="2F2F2F"/>
                </a:solidFill>
                <a:latin typeface="Arial Rounded MT Bold" panose="020F0704030504030204" pitchFamily="34" charset="0"/>
                <a:cs typeface="Calibri"/>
              </a:rPr>
              <a:t>have </a:t>
            </a:r>
            <a:r>
              <a:rPr sz="2000" dirty="0">
                <a:solidFill>
                  <a:srgbClr val="2F2F2F"/>
                </a:solidFill>
                <a:latin typeface="Arial Rounded MT Bold" panose="020F0704030504030204" pitchFamily="34" charset="0"/>
                <a:cs typeface="Calibri"/>
              </a:rPr>
              <a:t>access </a:t>
            </a:r>
            <a:r>
              <a:rPr sz="2000" spc="-20" dirty="0">
                <a:solidFill>
                  <a:srgbClr val="2F2F2F"/>
                </a:solidFill>
                <a:latin typeface="Arial Rounded MT Bold" panose="020F0704030504030204" pitchFamily="34" charset="0"/>
                <a:cs typeface="Calibri"/>
              </a:rPr>
              <a:t>to </a:t>
            </a:r>
            <a:r>
              <a:rPr sz="2000" spc="-10" dirty="0">
                <a:solidFill>
                  <a:srgbClr val="2F2F2F"/>
                </a:solidFill>
                <a:latin typeface="Arial Rounded MT Bold" panose="020F0704030504030204" pitchFamily="34" charset="0"/>
                <a:cs typeface="Calibri"/>
              </a:rPr>
              <a:t>write </a:t>
            </a:r>
            <a:r>
              <a:rPr sz="2000" spc="-5" dirty="0">
                <a:solidFill>
                  <a:srgbClr val="2F2F2F"/>
                </a:solidFill>
                <a:latin typeface="Arial Rounded MT Bold" panose="020F0704030504030204" pitchFamily="34" charset="0"/>
                <a:cs typeface="Calibri"/>
              </a:rPr>
              <a:t>the  </a:t>
            </a:r>
            <a:r>
              <a:rPr sz="2000" spc="-20" dirty="0">
                <a:solidFill>
                  <a:srgbClr val="2F2F2F"/>
                </a:solidFill>
                <a:latin typeface="Arial Rounded MT Bold" panose="020F0704030504030204" pitchFamily="34" charset="0"/>
                <a:cs typeface="Calibri"/>
              </a:rPr>
              <a:t>data </a:t>
            </a:r>
            <a:r>
              <a:rPr sz="2000" spc="-5" dirty="0">
                <a:solidFill>
                  <a:srgbClr val="2F2F2F"/>
                </a:solidFill>
                <a:latin typeface="Arial Rounded MT Bold" panose="020F0704030504030204" pitchFamily="34" charset="0"/>
                <a:cs typeface="Calibri"/>
              </a:rPr>
              <a:t>or</a:t>
            </a:r>
            <a:r>
              <a:rPr sz="2000" spc="10" dirty="0">
                <a:solidFill>
                  <a:srgbClr val="2F2F2F"/>
                </a:solidFill>
                <a:latin typeface="Arial Rounded MT Bold" panose="020F0704030504030204" pitchFamily="34" charset="0"/>
                <a:cs typeface="Calibri"/>
              </a:rPr>
              <a:t> </a:t>
            </a:r>
            <a:r>
              <a:rPr sz="2000" spc="-10" dirty="0">
                <a:solidFill>
                  <a:srgbClr val="2F2F2F"/>
                </a:solidFill>
                <a:latin typeface="Arial Rounded MT Bold" panose="020F0704030504030204" pitchFamily="34" charset="0"/>
                <a:cs typeface="Calibri"/>
              </a:rPr>
              <a:t>block.</a:t>
            </a:r>
            <a:endParaRPr sz="2000" dirty="0">
              <a:solidFill>
                <a:prstClr val="black"/>
              </a:solidFill>
              <a:latin typeface="Arial Rounded MT Bold" panose="020F0704030504030204" pitchFamily="34" charset="0"/>
              <a:cs typeface="Calibri"/>
            </a:endParaRPr>
          </a:p>
          <a:p>
            <a:pPr marL="579120">
              <a:lnSpc>
                <a:spcPct val="200000"/>
              </a:lnSpc>
            </a:pPr>
            <a:r>
              <a:rPr sz="2000" spc="-10" dirty="0">
                <a:solidFill>
                  <a:srgbClr val="0070C0"/>
                </a:solidFill>
                <a:latin typeface="Arial Rounded MT Bold" panose="020F0704030504030204" pitchFamily="34" charset="0"/>
                <a:cs typeface="Calibri"/>
              </a:rPr>
              <a:t>Examples- </a:t>
            </a:r>
            <a:r>
              <a:rPr sz="2000" spc="-5" dirty="0">
                <a:solidFill>
                  <a:srgbClr val="0070C0"/>
                </a:solidFill>
                <a:latin typeface="Arial Rounded MT Bold" panose="020F0704030504030204" pitchFamily="34" charset="0"/>
                <a:cs typeface="Calibri"/>
              </a:rPr>
              <a:t>Ripple ,R3 &amp;</a:t>
            </a:r>
            <a:r>
              <a:rPr sz="2000" spc="70" dirty="0">
                <a:solidFill>
                  <a:srgbClr val="0070C0"/>
                </a:solidFill>
                <a:latin typeface="Arial Rounded MT Bold" panose="020F0704030504030204" pitchFamily="34" charset="0"/>
                <a:cs typeface="Calibri"/>
              </a:rPr>
              <a:t> </a:t>
            </a:r>
            <a:r>
              <a:rPr sz="2000" spc="-10" dirty="0">
                <a:solidFill>
                  <a:srgbClr val="0070C0"/>
                </a:solidFill>
                <a:latin typeface="Arial Rounded MT Bold" panose="020F0704030504030204" pitchFamily="34" charset="0"/>
                <a:cs typeface="Calibri"/>
              </a:rPr>
              <a:t>Hyperledger1.0</a:t>
            </a:r>
            <a:endParaRPr sz="2000" dirty="0">
              <a:solidFill>
                <a:srgbClr val="0070C0"/>
              </a:solidFill>
              <a:latin typeface="Arial Rounded MT Bold" panose="020F0704030504030204" pitchFamily="34" charset="0"/>
              <a:cs typeface="Calibri"/>
            </a:endParaRPr>
          </a:p>
        </p:txBody>
      </p:sp>
      <p:sp>
        <p:nvSpPr>
          <p:cNvPr id="8" name="object 8"/>
          <p:cNvSpPr/>
          <p:nvPr/>
        </p:nvSpPr>
        <p:spPr>
          <a:xfrm>
            <a:off x="10742648" y="2375607"/>
            <a:ext cx="6601388" cy="6160305"/>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sp>
        <p:nvSpPr>
          <p:cNvPr id="9" name="object 9"/>
          <p:cNvSpPr txBox="1"/>
          <p:nvPr/>
        </p:nvSpPr>
        <p:spPr>
          <a:xfrm>
            <a:off x="13476223" y="3702177"/>
            <a:ext cx="984885" cy="452120"/>
          </a:xfrm>
          <a:prstGeom prst="rect">
            <a:avLst/>
          </a:prstGeom>
        </p:spPr>
        <p:txBody>
          <a:bodyPr vert="horz" wrap="square" lIns="0" tIns="12065" rIns="0" bIns="0" rtlCol="0">
            <a:spAutoFit/>
          </a:bodyPr>
          <a:lstStyle/>
          <a:p>
            <a:pPr marL="12700">
              <a:spcBef>
                <a:spcPts val="95"/>
              </a:spcBef>
            </a:pPr>
            <a:r>
              <a:rPr sz="2800" spc="-5" dirty="0">
                <a:solidFill>
                  <a:srgbClr val="FFFFFF"/>
                </a:solidFill>
                <a:latin typeface="Comic Sans MS"/>
                <a:cs typeface="Comic Sans MS"/>
              </a:rPr>
              <a:t>Pu</a:t>
            </a:r>
            <a:r>
              <a:rPr sz="2800" spc="-15" dirty="0">
                <a:solidFill>
                  <a:srgbClr val="FFFFFF"/>
                </a:solidFill>
                <a:latin typeface="Comic Sans MS"/>
                <a:cs typeface="Comic Sans MS"/>
              </a:rPr>
              <a:t>b</a:t>
            </a:r>
            <a:r>
              <a:rPr sz="2800" spc="-5" dirty="0">
                <a:solidFill>
                  <a:srgbClr val="FFFFFF"/>
                </a:solidFill>
                <a:latin typeface="Comic Sans MS"/>
                <a:cs typeface="Comic Sans MS"/>
              </a:rPr>
              <a:t>lic</a:t>
            </a:r>
            <a:endParaRPr sz="2800">
              <a:solidFill>
                <a:prstClr val="black"/>
              </a:solidFill>
              <a:latin typeface="Comic Sans MS"/>
              <a:cs typeface="Comic Sans MS"/>
            </a:endParaRPr>
          </a:p>
        </p:txBody>
      </p:sp>
      <p:sp>
        <p:nvSpPr>
          <p:cNvPr id="10" name="object 10"/>
          <p:cNvSpPr txBox="1"/>
          <p:nvPr/>
        </p:nvSpPr>
        <p:spPr>
          <a:xfrm>
            <a:off x="12696825" y="8593073"/>
            <a:ext cx="2445385" cy="452120"/>
          </a:xfrm>
          <a:prstGeom prst="rect">
            <a:avLst/>
          </a:prstGeom>
        </p:spPr>
        <p:txBody>
          <a:bodyPr vert="horz" wrap="square" lIns="0" tIns="12065" rIns="0" bIns="0" rtlCol="0">
            <a:spAutoFit/>
          </a:bodyPr>
          <a:lstStyle/>
          <a:p>
            <a:pPr marL="12700">
              <a:spcBef>
                <a:spcPts val="95"/>
              </a:spcBef>
            </a:pPr>
            <a:r>
              <a:rPr sz="2800" i="1" spc="-15" dirty="0">
                <a:solidFill>
                  <a:srgbClr val="006FC0"/>
                </a:solidFill>
                <a:cs typeface="Calibri"/>
              </a:rPr>
              <a:t>Blockchain</a:t>
            </a:r>
            <a:r>
              <a:rPr sz="2800" i="1" spc="-55" dirty="0">
                <a:solidFill>
                  <a:srgbClr val="006FC0"/>
                </a:solidFill>
                <a:cs typeface="Calibri"/>
              </a:rPr>
              <a:t> </a:t>
            </a:r>
            <a:r>
              <a:rPr sz="2800" i="1" spc="-30" dirty="0">
                <a:solidFill>
                  <a:srgbClr val="006FC0"/>
                </a:solidFill>
                <a:cs typeface="Calibri"/>
              </a:rPr>
              <a:t>Types</a:t>
            </a:r>
            <a:endParaRPr sz="2800">
              <a:solidFill>
                <a:prstClr val="black"/>
              </a:solidFill>
              <a:cs typeface="Calibri"/>
            </a:endParaRPr>
          </a:p>
        </p:txBody>
      </p:sp>
      <p:sp>
        <p:nvSpPr>
          <p:cNvPr id="11" name="object 11"/>
          <p:cNvSpPr txBox="1"/>
          <p:nvPr/>
        </p:nvSpPr>
        <p:spPr>
          <a:xfrm>
            <a:off x="11716639" y="6582917"/>
            <a:ext cx="1196975" cy="452120"/>
          </a:xfrm>
          <a:prstGeom prst="rect">
            <a:avLst/>
          </a:prstGeom>
        </p:spPr>
        <p:txBody>
          <a:bodyPr vert="horz" wrap="square" lIns="0" tIns="12065" rIns="0" bIns="0" rtlCol="0">
            <a:spAutoFit/>
          </a:bodyPr>
          <a:lstStyle/>
          <a:p>
            <a:pPr marL="12700">
              <a:spcBef>
                <a:spcPts val="95"/>
              </a:spcBef>
            </a:pPr>
            <a:r>
              <a:rPr sz="2800" spc="-5" dirty="0">
                <a:solidFill>
                  <a:srgbClr val="FFFFFF"/>
                </a:solidFill>
                <a:latin typeface="Comic Sans MS"/>
                <a:cs typeface="Comic Sans MS"/>
              </a:rPr>
              <a:t>Pri</a:t>
            </a:r>
            <a:r>
              <a:rPr sz="2800" spc="-15" dirty="0">
                <a:solidFill>
                  <a:srgbClr val="FFFFFF"/>
                </a:solidFill>
                <a:latin typeface="Comic Sans MS"/>
                <a:cs typeface="Comic Sans MS"/>
              </a:rPr>
              <a:t>v</a:t>
            </a:r>
            <a:r>
              <a:rPr sz="2800" spc="-5" dirty="0">
                <a:solidFill>
                  <a:srgbClr val="FFFFFF"/>
                </a:solidFill>
                <a:latin typeface="Comic Sans MS"/>
                <a:cs typeface="Comic Sans MS"/>
              </a:rPr>
              <a:t>ate</a:t>
            </a:r>
            <a:endParaRPr sz="2800">
              <a:solidFill>
                <a:prstClr val="black"/>
              </a:solidFill>
              <a:latin typeface="Comic Sans MS"/>
              <a:cs typeface="Comic Sans MS"/>
            </a:endParaRPr>
          </a:p>
        </p:txBody>
      </p:sp>
      <p:sp>
        <p:nvSpPr>
          <p:cNvPr id="12" name="object 12"/>
          <p:cNvSpPr txBox="1"/>
          <p:nvPr/>
        </p:nvSpPr>
        <p:spPr>
          <a:xfrm>
            <a:off x="14764258" y="6654800"/>
            <a:ext cx="1871345" cy="452120"/>
          </a:xfrm>
          <a:prstGeom prst="rect">
            <a:avLst/>
          </a:prstGeom>
        </p:spPr>
        <p:txBody>
          <a:bodyPr vert="horz" wrap="square" lIns="0" tIns="12065" rIns="0" bIns="0" rtlCol="0">
            <a:spAutoFit/>
          </a:bodyPr>
          <a:lstStyle/>
          <a:p>
            <a:pPr marL="12700">
              <a:spcBef>
                <a:spcPts val="95"/>
              </a:spcBef>
            </a:pPr>
            <a:r>
              <a:rPr sz="2800" spc="-5" dirty="0">
                <a:solidFill>
                  <a:srgbClr val="FFFFFF"/>
                </a:solidFill>
                <a:latin typeface="Comic Sans MS"/>
                <a:cs typeface="Comic Sans MS"/>
              </a:rPr>
              <a:t>Consortium</a:t>
            </a:r>
            <a:endParaRPr sz="2800">
              <a:solidFill>
                <a:prstClr val="black"/>
              </a:solidFill>
              <a:latin typeface="Comic Sans MS"/>
              <a:cs typeface="Comic Sans MS"/>
            </a:endParaRPr>
          </a:p>
        </p:txBody>
      </p:sp>
    </p:spTree>
    <p:extLst>
      <p:ext uri="{BB962C8B-B14F-4D97-AF65-F5344CB8AC3E}">
        <p14:creationId xmlns:p14="http://schemas.microsoft.com/office/powerpoint/2010/main" val="13224088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Blockchain.info</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1594332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90800" y="1933954"/>
            <a:ext cx="12192000" cy="742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object 6"/>
          <p:cNvSpPr txBox="1">
            <a:spLocks noGrp="1"/>
          </p:cNvSpPr>
          <p:nvPr>
            <p:ph type="title"/>
          </p:nvPr>
        </p:nvSpPr>
        <p:spPr>
          <a:xfrm>
            <a:off x="942650" y="591920"/>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Blockchain.info</a:t>
            </a:r>
            <a:endParaRPr sz="5600" dirty="0">
              <a:solidFill>
                <a:schemeClr val="tx2"/>
              </a:solidFill>
            </a:endParaRPr>
          </a:p>
        </p:txBody>
      </p:sp>
    </p:spTree>
    <p:extLst>
      <p:ext uri="{BB962C8B-B14F-4D97-AF65-F5344CB8AC3E}">
        <p14:creationId xmlns:p14="http://schemas.microsoft.com/office/powerpoint/2010/main" val="37991540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9"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p:nvPr/>
        </p:nvSpPr>
        <p:spPr>
          <a:xfrm>
            <a:off x="583796" y="4673446"/>
            <a:ext cx="17064990" cy="1133644"/>
          </a:xfrm>
          <a:prstGeom prst="rect">
            <a:avLst/>
          </a:prstGeom>
        </p:spPr>
        <p:txBody>
          <a:bodyPr vert="horz" wrap="square" lIns="0" tIns="25400" rIns="0" bIns="0" rtlCol="0">
            <a:spAutoFit/>
          </a:bodyPr>
          <a:lstStyle/>
          <a:p>
            <a:pPr marL="12700" marR="10160" indent="7620" algn="ctr">
              <a:spcBef>
                <a:spcPts val="100"/>
              </a:spcBef>
            </a:pPr>
            <a:r>
              <a:rPr lang="en-IN" sz="7200" b="1" spc="-5" dirty="0" smtClean="0">
                <a:solidFill>
                  <a:prstClr val="black"/>
                </a:solidFill>
                <a:cs typeface="Calibri"/>
              </a:rPr>
              <a:t>Bitcoin Client &amp; Wallet</a:t>
            </a:r>
            <a:endParaRPr sz="7200" b="1" spc="-5" dirty="0">
              <a:solidFill>
                <a:prstClr val="black"/>
              </a:solidFill>
              <a:cs typeface="Calibri"/>
            </a:endParaRPr>
          </a:p>
        </p:txBody>
      </p:sp>
      <p:sp>
        <p:nvSpPr>
          <p:cNvPr id="9" name="object 9"/>
          <p:cNvSpPr txBox="1">
            <a:spLocks noGrp="1"/>
          </p:cNvSpPr>
          <p:nvPr>
            <p:ph type="ftr" sz="quarter" idx="5"/>
          </p:nvPr>
        </p:nvSpPr>
        <p:spPr>
          <a:xfrm>
            <a:off x="24608554" y="19611338"/>
            <a:ext cx="11330938" cy="230832"/>
          </a:xfrm>
          <a:prstGeom prst="rect">
            <a:avLst/>
          </a:prstGeom>
        </p:spPr>
        <p:txBody>
          <a:bodyPr vert="horz" wrap="square" lIns="0" tIns="0" rIns="0" bIns="0" rtlCol="0">
            <a:spAutoFit/>
          </a:bodyPr>
          <a:lstStyle/>
          <a:p>
            <a:pPr marL="25400">
              <a:lnSpc>
                <a:spcPts val="1760"/>
              </a:lnSpc>
            </a:pPr>
            <a:r>
              <a:rPr spc="10" dirty="0"/>
              <a:t>Copyright </a:t>
            </a:r>
            <a:r>
              <a:rPr spc="40" dirty="0"/>
              <a:t>© </a:t>
            </a:r>
            <a:r>
              <a:rPr spc="20" dirty="0"/>
              <a:t>2017, </a:t>
            </a:r>
            <a:r>
              <a:rPr spc="10" dirty="0"/>
              <a:t>edureka </a:t>
            </a:r>
            <a:r>
              <a:rPr spc="20" dirty="0"/>
              <a:t>and/or </a:t>
            </a:r>
            <a:r>
              <a:rPr spc="10" dirty="0"/>
              <a:t>its affiliates. All rights</a:t>
            </a:r>
            <a:r>
              <a:rPr spc="100" dirty="0"/>
              <a:t> </a:t>
            </a:r>
            <a:r>
              <a:rPr spc="10" dirty="0"/>
              <a:t>reserved.</a:t>
            </a:r>
          </a:p>
        </p:txBody>
      </p:sp>
    </p:spTree>
    <p:extLst>
      <p:ext uri="{BB962C8B-B14F-4D97-AF65-F5344CB8AC3E}">
        <p14:creationId xmlns:p14="http://schemas.microsoft.com/office/powerpoint/2010/main" val="22487429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Bitcoin Client &amp; Wallet</a:t>
            </a:r>
            <a:endParaRPr sz="5600" dirty="0">
              <a:solidFill>
                <a:schemeClr val="tx2"/>
              </a:solidFill>
            </a:endParaRPr>
          </a:p>
        </p:txBody>
      </p:sp>
      <p:pic>
        <p:nvPicPr>
          <p:cNvPr id="3" name="Picture 2"/>
          <p:cNvPicPr>
            <a:picLocks noChangeAspect="1"/>
          </p:cNvPicPr>
          <p:nvPr/>
        </p:nvPicPr>
        <p:blipFill>
          <a:blip r:embed="rId5"/>
          <a:stretch>
            <a:fillRect/>
          </a:stretch>
        </p:blipFill>
        <p:spPr>
          <a:xfrm>
            <a:off x="3998529" y="1796125"/>
            <a:ext cx="10290940" cy="7657240"/>
          </a:xfrm>
          <a:prstGeom prst="rect">
            <a:avLst/>
          </a:prstGeom>
        </p:spPr>
      </p:pic>
    </p:spTree>
    <p:extLst>
      <p:ext uri="{BB962C8B-B14F-4D97-AF65-F5344CB8AC3E}">
        <p14:creationId xmlns:p14="http://schemas.microsoft.com/office/powerpoint/2010/main" val="41632103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pic>
        <p:nvPicPr>
          <p:cNvPr id="13" name="Picture 12"/>
          <p:cNvPicPr>
            <a:picLocks noChangeAspect="1"/>
          </p:cNvPicPr>
          <p:nvPr/>
        </p:nvPicPr>
        <p:blipFill>
          <a:blip r:embed="rId5"/>
          <a:stretch>
            <a:fillRect/>
          </a:stretch>
        </p:blipFill>
        <p:spPr>
          <a:xfrm>
            <a:off x="3276600" y="2095500"/>
            <a:ext cx="11201400" cy="6778457"/>
          </a:xfrm>
          <a:prstGeom prst="rect">
            <a:avLst/>
          </a:prstGeom>
        </p:spPr>
      </p:pic>
      <p:sp>
        <p:nvSpPr>
          <p:cNvPr id="14" name="object 6"/>
          <p:cNvSpPr txBox="1">
            <a:spLocks noGrp="1"/>
          </p:cNvSpPr>
          <p:nvPr>
            <p:ph type="title"/>
          </p:nvPr>
        </p:nvSpPr>
        <p:spPr>
          <a:xfrm>
            <a:off x="934210" y="660193"/>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Bitcoin Client &amp; Wallet</a:t>
            </a:r>
            <a:endParaRPr sz="5600" dirty="0">
              <a:solidFill>
                <a:schemeClr val="tx2"/>
              </a:solidFill>
            </a:endParaRPr>
          </a:p>
        </p:txBody>
      </p:sp>
    </p:spTree>
    <p:extLst>
      <p:ext uri="{BB962C8B-B14F-4D97-AF65-F5344CB8AC3E}">
        <p14:creationId xmlns:p14="http://schemas.microsoft.com/office/powerpoint/2010/main" val="34068958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2057400" y="4450354"/>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Bitcoin</a:t>
            </a:r>
            <a:endParaRPr sz="6600" dirty="0">
              <a:latin typeface="Trebuchet MS" panose="020B0603020202020204" pitchFamily="34" charset="0"/>
              <a:cs typeface="Calibri"/>
            </a:endParaRPr>
          </a:p>
        </p:txBody>
      </p:sp>
      <p:pic>
        <p:nvPicPr>
          <p:cNvPr id="11" name="Picture 10"/>
          <p:cNvPicPr>
            <a:picLocks noChangeAspect="1"/>
          </p:cNvPicPr>
          <p:nvPr/>
        </p:nvPicPr>
        <p:blipFill>
          <a:blip r:embed="rId5"/>
          <a:stretch>
            <a:fillRect/>
          </a:stretch>
        </p:blipFill>
        <p:spPr>
          <a:xfrm>
            <a:off x="8610600" y="5850446"/>
            <a:ext cx="1935279" cy="1935279"/>
          </a:xfrm>
          <a:prstGeom prst="rect">
            <a:avLst/>
          </a:prstGeom>
        </p:spPr>
      </p:pic>
    </p:spTree>
    <p:extLst>
      <p:ext uri="{BB962C8B-B14F-4D97-AF65-F5344CB8AC3E}">
        <p14:creationId xmlns:p14="http://schemas.microsoft.com/office/powerpoint/2010/main" val="109046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34" name="object 6"/>
          <p:cNvSpPr txBox="1">
            <a:spLocks noGrp="1"/>
          </p:cNvSpPr>
          <p:nvPr>
            <p:ph type="title"/>
          </p:nvPr>
        </p:nvSpPr>
        <p:spPr>
          <a:xfrm>
            <a:off x="937666" y="647826"/>
            <a:ext cx="4831080" cy="879475"/>
          </a:xfrm>
          <a:prstGeom prst="rect">
            <a:avLst/>
          </a:prstGeom>
        </p:spPr>
        <p:txBody>
          <a:bodyPr vert="horz" wrap="square" lIns="0" tIns="12700" rIns="0" bIns="0" rtlCol="0">
            <a:spAutoFit/>
          </a:bodyPr>
          <a:lstStyle/>
          <a:p>
            <a:pPr marL="12700">
              <a:lnSpc>
                <a:spcPct val="100000"/>
              </a:lnSpc>
              <a:spcBef>
                <a:spcPts val="100"/>
              </a:spcBef>
            </a:pPr>
            <a:r>
              <a:rPr sz="5600" spc="-5" dirty="0">
                <a:solidFill>
                  <a:srgbClr val="095A82"/>
                </a:solidFill>
              </a:rPr>
              <a:t>What </a:t>
            </a:r>
            <a:r>
              <a:rPr sz="5600" dirty="0">
                <a:solidFill>
                  <a:srgbClr val="095A82"/>
                </a:solidFill>
              </a:rPr>
              <a:t>Is</a:t>
            </a:r>
            <a:r>
              <a:rPr sz="5600" spc="-105" dirty="0">
                <a:solidFill>
                  <a:srgbClr val="095A82"/>
                </a:solidFill>
              </a:rPr>
              <a:t> </a:t>
            </a:r>
            <a:r>
              <a:rPr sz="5600" dirty="0">
                <a:solidFill>
                  <a:srgbClr val="095A82"/>
                </a:solidFill>
              </a:rPr>
              <a:t>Bitcoin?</a:t>
            </a:r>
            <a:endParaRPr sz="5600"/>
          </a:p>
        </p:txBody>
      </p:sp>
      <p:sp>
        <p:nvSpPr>
          <p:cNvPr id="35" name="object 7"/>
          <p:cNvSpPr/>
          <p:nvPr/>
        </p:nvSpPr>
        <p:spPr>
          <a:xfrm>
            <a:off x="11920728" y="7530083"/>
            <a:ext cx="1481327" cy="1475231"/>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36" name="object 8"/>
          <p:cNvSpPr/>
          <p:nvPr/>
        </p:nvSpPr>
        <p:spPr>
          <a:xfrm>
            <a:off x="4853940" y="5821679"/>
            <a:ext cx="1481327" cy="1475232"/>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37" name="object 9"/>
          <p:cNvSpPr/>
          <p:nvPr/>
        </p:nvSpPr>
        <p:spPr>
          <a:xfrm>
            <a:off x="11911583" y="4081271"/>
            <a:ext cx="1481327" cy="14737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38" name="object 10"/>
          <p:cNvSpPr/>
          <p:nvPr/>
        </p:nvSpPr>
        <p:spPr>
          <a:xfrm>
            <a:off x="4853940" y="2360676"/>
            <a:ext cx="1481327" cy="1475232"/>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39" name="object 11"/>
          <p:cNvSpPr/>
          <p:nvPr/>
        </p:nvSpPr>
        <p:spPr>
          <a:xfrm>
            <a:off x="6617207" y="2520695"/>
            <a:ext cx="8647430" cy="1108075"/>
          </a:xfrm>
          <a:custGeom>
            <a:avLst/>
            <a:gdLst/>
            <a:ahLst/>
            <a:cxnLst/>
            <a:rect l="l" t="t" r="r" b="b"/>
            <a:pathLst>
              <a:path w="8647430" h="1108075">
                <a:moveTo>
                  <a:pt x="0" y="1107948"/>
                </a:moveTo>
                <a:lnTo>
                  <a:pt x="8647176" y="1107948"/>
                </a:lnTo>
                <a:lnTo>
                  <a:pt x="8647176" y="0"/>
                </a:lnTo>
                <a:lnTo>
                  <a:pt x="0" y="0"/>
                </a:lnTo>
                <a:lnTo>
                  <a:pt x="0" y="1107948"/>
                </a:lnTo>
                <a:close/>
              </a:path>
            </a:pathLst>
          </a:custGeom>
          <a:solidFill>
            <a:srgbClr val="DCE2E3"/>
          </a:solidFill>
        </p:spPr>
        <p:txBody>
          <a:bodyPr wrap="square" lIns="0" tIns="0" rIns="0" bIns="0" rtlCol="0"/>
          <a:lstStyle/>
          <a:p>
            <a:endParaRPr>
              <a:solidFill>
                <a:prstClr val="black"/>
              </a:solidFill>
            </a:endParaRPr>
          </a:p>
        </p:txBody>
      </p:sp>
      <p:sp>
        <p:nvSpPr>
          <p:cNvPr id="40" name="object 12"/>
          <p:cNvSpPr txBox="1"/>
          <p:nvPr/>
        </p:nvSpPr>
        <p:spPr>
          <a:xfrm>
            <a:off x="8122157" y="2825953"/>
            <a:ext cx="5518150" cy="452120"/>
          </a:xfrm>
          <a:prstGeom prst="rect">
            <a:avLst/>
          </a:prstGeom>
        </p:spPr>
        <p:txBody>
          <a:bodyPr vert="horz" wrap="square" lIns="0" tIns="12065" rIns="0" bIns="0" rtlCol="0">
            <a:spAutoFit/>
          </a:bodyPr>
          <a:lstStyle/>
          <a:p>
            <a:pPr marL="12700">
              <a:spcBef>
                <a:spcPts val="95"/>
              </a:spcBef>
            </a:pPr>
            <a:r>
              <a:rPr sz="2800" spc="-5" dirty="0">
                <a:solidFill>
                  <a:srgbClr val="5F5F5F"/>
                </a:solidFill>
                <a:cs typeface="Calibri"/>
              </a:rPr>
              <a:t>The </a:t>
            </a:r>
            <a:r>
              <a:rPr sz="2800" spc="-25" dirty="0">
                <a:solidFill>
                  <a:srgbClr val="5F5F5F"/>
                </a:solidFill>
                <a:cs typeface="Calibri"/>
              </a:rPr>
              <a:t>first </a:t>
            </a:r>
            <a:r>
              <a:rPr sz="2800" spc="-20" dirty="0">
                <a:solidFill>
                  <a:srgbClr val="5F5F5F"/>
                </a:solidFill>
                <a:cs typeface="Calibri"/>
              </a:rPr>
              <a:t>decentralized </a:t>
            </a:r>
            <a:r>
              <a:rPr sz="2800" spc="-15" dirty="0">
                <a:solidFill>
                  <a:srgbClr val="5F5F5F"/>
                </a:solidFill>
                <a:cs typeface="Calibri"/>
              </a:rPr>
              <a:t>digital</a:t>
            </a:r>
            <a:r>
              <a:rPr sz="2800" spc="95" dirty="0">
                <a:solidFill>
                  <a:srgbClr val="5F5F5F"/>
                </a:solidFill>
                <a:cs typeface="Calibri"/>
              </a:rPr>
              <a:t> </a:t>
            </a:r>
            <a:r>
              <a:rPr sz="2800" spc="-10" dirty="0">
                <a:solidFill>
                  <a:srgbClr val="5F5F5F"/>
                </a:solidFill>
                <a:cs typeface="Calibri"/>
              </a:rPr>
              <a:t>currency</a:t>
            </a:r>
            <a:endParaRPr sz="2800">
              <a:solidFill>
                <a:prstClr val="black"/>
              </a:solidFill>
              <a:cs typeface="Calibri"/>
            </a:endParaRPr>
          </a:p>
        </p:txBody>
      </p:sp>
      <p:sp>
        <p:nvSpPr>
          <p:cNvPr id="41" name="object 13"/>
          <p:cNvSpPr/>
          <p:nvPr/>
        </p:nvSpPr>
        <p:spPr>
          <a:xfrm>
            <a:off x="6496811" y="2520695"/>
            <a:ext cx="120650" cy="1108075"/>
          </a:xfrm>
          <a:custGeom>
            <a:avLst/>
            <a:gdLst/>
            <a:ahLst/>
            <a:cxnLst/>
            <a:rect l="l" t="t" r="r" b="b"/>
            <a:pathLst>
              <a:path w="120650" h="1108075">
                <a:moveTo>
                  <a:pt x="0" y="1107948"/>
                </a:moveTo>
                <a:lnTo>
                  <a:pt x="120395" y="1107948"/>
                </a:lnTo>
                <a:lnTo>
                  <a:pt x="120395" y="0"/>
                </a:lnTo>
                <a:lnTo>
                  <a:pt x="0" y="0"/>
                </a:lnTo>
                <a:lnTo>
                  <a:pt x="0" y="1107948"/>
                </a:lnTo>
                <a:close/>
              </a:path>
            </a:pathLst>
          </a:custGeom>
          <a:solidFill>
            <a:srgbClr val="0D80B8"/>
          </a:solidFill>
        </p:spPr>
        <p:txBody>
          <a:bodyPr wrap="square" lIns="0" tIns="0" rIns="0" bIns="0" rtlCol="0"/>
          <a:lstStyle/>
          <a:p>
            <a:endParaRPr>
              <a:solidFill>
                <a:prstClr val="black"/>
              </a:solidFill>
            </a:endParaRPr>
          </a:p>
        </p:txBody>
      </p:sp>
      <p:sp>
        <p:nvSpPr>
          <p:cNvPr id="42" name="object 14"/>
          <p:cNvSpPr/>
          <p:nvPr/>
        </p:nvSpPr>
        <p:spPr>
          <a:xfrm>
            <a:off x="3023616" y="4244340"/>
            <a:ext cx="8647430" cy="1108075"/>
          </a:xfrm>
          <a:custGeom>
            <a:avLst/>
            <a:gdLst/>
            <a:ahLst/>
            <a:cxnLst/>
            <a:rect l="l" t="t" r="r" b="b"/>
            <a:pathLst>
              <a:path w="8647430" h="1108075">
                <a:moveTo>
                  <a:pt x="0" y="1107948"/>
                </a:moveTo>
                <a:lnTo>
                  <a:pt x="8647176" y="1107948"/>
                </a:lnTo>
                <a:lnTo>
                  <a:pt x="8647176" y="0"/>
                </a:lnTo>
                <a:lnTo>
                  <a:pt x="0" y="0"/>
                </a:lnTo>
                <a:lnTo>
                  <a:pt x="0" y="1107948"/>
                </a:lnTo>
                <a:close/>
              </a:path>
            </a:pathLst>
          </a:custGeom>
          <a:solidFill>
            <a:srgbClr val="DCE2E3"/>
          </a:solidFill>
        </p:spPr>
        <p:txBody>
          <a:bodyPr wrap="square" lIns="0" tIns="0" rIns="0" bIns="0" rtlCol="0"/>
          <a:lstStyle/>
          <a:p>
            <a:endParaRPr>
              <a:solidFill>
                <a:prstClr val="black"/>
              </a:solidFill>
            </a:endParaRPr>
          </a:p>
        </p:txBody>
      </p:sp>
      <p:sp>
        <p:nvSpPr>
          <p:cNvPr id="43" name="object 15"/>
          <p:cNvSpPr/>
          <p:nvPr/>
        </p:nvSpPr>
        <p:spPr>
          <a:xfrm>
            <a:off x="11670792" y="4244340"/>
            <a:ext cx="120650" cy="1108075"/>
          </a:xfrm>
          <a:custGeom>
            <a:avLst/>
            <a:gdLst/>
            <a:ahLst/>
            <a:cxnLst/>
            <a:rect l="l" t="t" r="r" b="b"/>
            <a:pathLst>
              <a:path w="120650" h="1108075">
                <a:moveTo>
                  <a:pt x="0" y="1107948"/>
                </a:moveTo>
                <a:lnTo>
                  <a:pt x="120396" y="1107948"/>
                </a:lnTo>
                <a:lnTo>
                  <a:pt x="120396" y="0"/>
                </a:lnTo>
                <a:lnTo>
                  <a:pt x="0" y="0"/>
                </a:lnTo>
                <a:lnTo>
                  <a:pt x="0" y="1107948"/>
                </a:lnTo>
                <a:close/>
              </a:path>
            </a:pathLst>
          </a:custGeom>
          <a:solidFill>
            <a:srgbClr val="F19C13"/>
          </a:solidFill>
        </p:spPr>
        <p:txBody>
          <a:bodyPr wrap="square" lIns="0" tIns="0" rIns="0" bIns="0" rtlCol="0"/>
          <a:lstStyle/>
          <a:p>
            <a:endParaRPr>
              <a:solidFill>
                <a:prstClr val="black"/>
              </a:solidFill>
            </a:endParaRPr>
          </a:p>
        </p:txBody>
      </p:sp>
      <p:sp>
        <p:nvSpPr>
          <p:cNvPr id="44" name="object 16"/>
          <p:cNvSpPr/>
          <p:nvPr/>
        </p:nvSpPr>
        <p:spPr>
          <a:xfrm>
            <a:off x="6617207" y="5967984"/>
            <a:ext cx="8647430" cy="1106805"/>
          </a:xfrm>
          <a:custGeom>
            <a:avLst/>
            <a:gdLst/>
            <a:ahLst/>
            <a:cxnLst/>
            <a:rect l="l" t="t" r="r" b="b"/>
            <a:pathLst>
              <a:path w="8647430" h="1106804">
                <a:moveTo>
                  <a:pt x="0" y="1106424"/>
                </a:moveTo>
                <a:lnTo>
                  <a:pt x="8647176" y="1106424"/>
                </a:lnTo>
                <a:lnTo>
                  <a:pt x="8647176" y="0"/>
                </a:lnTo>
                <a:lnTo>
                  <a:pt x="0" y="0"/>
                </a:lnTo>
                <a:lnTo>
                  <a:pt x="0" y="1106424"/>
                </a:lnTo>
                <a:close/>
              </a:path>
            </a:pathLst>
          </a:custGeom>
          <a:solidFill>
            <a:srgbClr val="DCE2E3"/>
          </a:solidFill>
        </p:spPr>
        <p:txBody>
          <a:bodyPr wrap="square" lIns="0" tIns="0" rIns="0" bIns="0" rtlCol="0"/>
          <a:lstStyle/>
          <a:p>
            <a:endParaRPr>
              <a:solidFill>
                <a:prstClr val="black"/>
              </a:solidFill>
            </a:endParaRPr>
          </a:p>
        </p:txBody>
      </p:sp>
      <p:sp>
        <p:nvSpPr>
          <p:cNvPr id="45" name="object 17"/>
          <p:cNvSpPr/>
          <p:nvPr/>
        </p:nvSpPr>
        <p:spPr>
          <a:xfrm>
            <a:off x="6496811" y="5967984"/>
            <a:ext cx="120650" cy="1106805"/>
          </a:xfrm>
          <a:custGeom>
            <a:avLst/>
            <a:gdLst/>
            <a:ahLst/>
            <a:cxnLst/>
            <a:rect l="l" t="t" r="r" b="b"/>
            <a:pathLst>
              <a:path w="120650" h="1106804">
                <a:moveTo>
                  <a:pt x="0" y="1106424"/>
                </a:moveTo>
                <a:lnTo>
                  <a:pt x="120395" y="1106424"/>
                </a:lnTo>
                <a:lnTo>
                  <a:pt x="120395" y="0"/>
                </a:lnTo>
                <a:lnTo>
                  <a:pt x="0" y="0"/>
                </a:lnTo>
                <a:lnTo>
                  <a:pt x="0" y="1106424"/>
                </a:lnTo>
                <a:close/>
              </a:path>
            </a:pathLst>
          </a:custGeom>
          <a:solidFill>
            <a:srgbClr val="9CB955"/>
          </a:solidFill>
        </p:spPr>
        <p:txBody>
          <a:bodyPr wrap="square" lIns="0" tIns="0" rIns="0" bIns="0" rtlCol="0"/>
          <a:lstStyle/>
          <a:p>
            <a:endParaRPr>
              <a:solidFill>
                <a:prstClr val="black"/>
              </a:solidFill>
            </a:endParaRPr>
          </a:p>
        </p:txBody>
      </p:sp>
      <p:sp>
        <p:nvSpPr>
          <p:cNvPr id="46" name="object 18"/>
          <p:cNvSpPr/>
          <p:nvPr/>
        </p:nvSpPr>
        <p:spPr>
          <a:xfrm>
            <a:off x="3023616" y="7691628"/>
            <a:ext cx="8647430" cy="1106805"/>
          </a:xfrm>
          <a:custGeom>
            <a:avLst/>
            <a:gdLst/>
            <a:ahLst/>
            <a:cxnLst/>
            <a:rect l="l" t="t" r="r" b="b"/>
            <a:pathLst>
              <a:path w="8647430" h="1106804">
                <a:moveTo>
                  <a:pt x="0" y="1106424"/>
                </a:moveTo>
                <a:lnTo>
                  <a:pt x="8647176" y="1106424"/>
                </a:lnTo>
                <a:lnTo>
                  <a:pt x="8647176" y="0"/>
                </a:lnTo>
                <a:lnTo>
                  <a:pt x="0" y="0"/>
                </a:lnTo>
                <a:lnTo>
                  <a:pt x="0" y="1106424"/>
                </a:lnTo>
                <a:close/>
              </a:path>
            </a:pathLst>
          </a:custGeom>
          <a:solidFill>
            <a:srgbClr val="DCE2E3"/>
          </a:solidFill>
        </p:spPr>
        <p:txBody>
          <a:bodyPr wrap="square" lIns="0" tIns="0" rIns="0" bIns="0" rtlCol="0"/>
          <a:lstStyle/>
          <a:p>
            <a:endParaRPr>
              <a:solidFill>
                <a:prstClr val="black"/>
              </a:solidFill>
            </a:endParaRPr>
          </a:p>
        </p:txBody>
      </p:sp>
      <p:sp>
        <p:nvSpPr>
          <p:cNvPr id="47" name="object 19"/>
          <p:cNvSpPr txBox="1">
            <a:spLocks noGrp="1"/>
          </p:cNvSpPr>
          <p:nvPr>
            <p:ph type="body" idx="1"/>
          </p:nvPr>
        </p:nvSpPr>
        <p:spPr>
          <a:xfrm>
            <a:off x="3284220" y="4336237"/>
            <a:ext cx="11719559" cy="4326255"/>
          </a:xfrm>
          <a:prstGeom prst="rect">
            <a:avLst/>
          </a:prstGeom>
        </p:spPr>
        <p:txBody>
          <a:bodyPr vert="horz" wrap="square" lIns="0" tIns="12065" rIns="0" bIns="0" rtlCol="0">
            <a:spAutoFit/>
          </a:bodyPr>
          <a:lstStyle/>
          <a:p>
            <a:pPr marL="146050" marR="3610610" indent="80010" algn="ctr">
              <a:lnSpc>
                <a:spcPct val="100000"/>
              </a:lnSpc>
              <a:spcBef>
                <a:spcPts val="95"/>
              </a:spcBef>
            </a:pPr>
            <a:r>
              <a:rPr spc="-5" dirty="0"/>
              <a:t>Uses </a:t>
            </a:r>
            <a:r>
              <a:rPr spc="-20" dirty="0"/>
              <a:t>cryptography to control </a:t>
            </a:r>
            <a:r>
              <a:rPr spc="-5" dirty="0"/>
              <a:t>its </a:t>
            </a:r>
            <a:r>
              <a:rPr spc="-15" dirty="0"/>
              <a:t>creation </a:t>
            </a:r>
            <a:r>
              <a:rPr spc="-5" dirty="0"/>
              <a:t>and  </a:t>
            </a:r>
            <a:r>
              <a:rPr spc="-10" dirty="0"/>
              <a:t>management, </a:t>
            </a:r>
            <a:r>
              <a:rPr spc="-20" dirty="0"/>
              <a:t>rather </a:t>
            </a:r>
            <a:r>
              <a:rPr spc="-5" dirty="0"/>
              <a:t>than </a:t>
            </a:r>
            <a:r>
              <a:rPr spc="-15" dirty="0"/>
              <a:t>relying </a:t>
            </a:r>
            <a:r>
              <a:rPr spc="-5" dirty="0"/>
              <a:t>on </a:t>
            </a:r>
            <a:r>
              <a:rPr spc="-15" dirty="0"/>
              <a:t>central</a:t>
            </a:r>
            <a:r>
              <a:rPr spc="110" dirty="0"/>
              <a:t> </a:t>
            </a:r>
            <a:r>
              <a:rPr spc="-5" dirty="0"/>
              <a:t>authorities</a:t>
            </a:r>
          </a:p>
          <a:p>
            <a:pPr marL="25400">
              <a:lnSpc>
                <a:spcPct val="100000"/>
              </a:lnSpc>
            </a:pPr>
            <a:endParaRPr spc="-5" dirty="0"/>
          </a:p>
          <a:p>
            <a:pPr marL="25400">
              <a:lnSpc>
                <a:spcPct val="100000"/>
              </a:lnSpc>
              <a:spcBef>
                <a:spcPts val="10"/>
              </a:spcBef>
            </a:pPr>
            <a:endParaRPr sz="3150" dirty="0">
              <a:latin typeface="Times New Roman"/>
              <a:cs typeface="Times New Roman"/>
            </a:endParaRPr>
          </a:p>
          <a:p>
            <a:pPr marL="5177155" marR="5080" indent="-1691639">
              <a:lnSpc>
                <a:spcPct val="100000"/>
              </a:lnSpc>
            </a:pPr>
            <a:r>
              <a:rPr spc="-10" dirty="0"/>
              <a:t>They </a:t>
            </a:r>
            <a:r>
              <a:rPr spc="-20" dirty="0"/>
              <a:t>are </a:t>
            </a:r>
            <a:r>
              <a:rPr spc="-15" dirty="0"/>
              <a:t>created </a:t>
            </a:r>
            <a:r>
              <a:rPr spc="-5" dirty="0"/>
              <a:t>and </a:t>
            </a:r>
            <a:r>
              <a:rPr spc="-10" dirty="0"/>
              <a:t>held electronically </a:t>
            </a:r>
            <a:r>
              <a:rPr spc="-5" dirty="0"/>
              <a:t>in a peer </a:t>
            </a:r>
            <a:r>
              <a:rPr spc="-20" dirty="0"/>
              <a:t>to </a:t>
            </a:r>
            <a:r>
              <a:rPr spc="-10" dirty="0"/>
              <a:t>peer  open ledger called </a:t>
            </a:r>
            <a:r>
              <a:rPr spc="-5" dirty="0"/>
              <a:t>the</a:t>
            </a:r>
            <a:r>
              <a:rPr spc="40" dirty="0"/>
              <a:t> </a:t>
            </a:r>
            <a:r>
              <a:rPr spc="-10" dirty="0"/>
              <a:t>Blockchain</a:t>
            </a:r>
          </a:p>
          <a:p>
            <a:pPr marL="25400">
              <a:lnSpc>
                <a:spcPct val="100000"/>
              </a:lnSpc>
            </a:pPr>
            <a:endParaRPr spc="-10" dirty="0"/>
          </a:p>
          <a:p>
            <a:pPr marL="25400">
              <a:lnSpc>
                <a:spcPct val="100000"/>
              </a:lnSpc>
              <a:spcBef>
                <a:spcPts val="10"/>
              </a:spcBef>
            </a:pPr>
            <a:endParaRPr sz="3150" dirty="0">
              <a:latin typeface="Times New Roman"/>
              <a:cs typeface="Times New Roman"/>
            </a:endParaRPr>
          </a:p>
          <a:p>
            <a:pPr marL="38100" marR="3504565" algn="ctr">
              <a:lnSpc>
                <a:spcPct val="100000"/>
              </a:lnSpc>
            </a:pPr>
            <a:r>
              <a:rPr spc="-10" dirty="0"/>
              <a:t>They </a:t>
            </a:r>
            <a:r>
              <a:rPr spc="-20" dirty="0"/>
              <a:t>are </a:t>
            </a:r>
            <a:r>
              <a:rPr spc="-5" dirty="0"/>
              <a:t>not </a:t>
            </a:r>
            <a:r>
              <a:rPr spc="-15" dirty="0"/>
              <a:t>printed. </a:t>
            </a:r>
            <a:r>
              <a:rPr spc="-10" dirty="0"/>
              <a:t>They </a:t>
            </a:r>
            <a:r>
              <a:rPr spc="-20" dirty="0"/>
              <a:t>are </a:t>
            </a:r>
            <a:r>
              <a:rPr spc="-15" dirty="0"/>
              <a:t>produced by </a:t>
            </a:r>
            <a:r>
              <a:rPr spc="-10" dirty="0"/>
              <a:t>people using  </a:t>
            </a:r>
            <a:r>
              <a:rPr spc="-15" dirty="0"/>
              <a:t>software </a:t>
            </a:r>
            <a:r>
              <a:rPr spc="-10" dirty="0"/>
              <a:t>that solves mathematical</a:t>
            </a:r>
            <a:r>
              <a:rPr spc="35" dirty="0"/>
              <a:t> </a:t>
            </a:r>
            <a:r>
              <a:rPr spc="-15" dirty="0"/>
              <a:t>problems</a:t>
            </a:r>
          </a:p>
        </p:txBody>
      </p:sp>
      <p:sp>
        <p:nvSpPr>
          <p:cNvPr id="48" name="object 20"/>
          <p:cNvSpPr/>
          <p:nvPr/>
        </p:nvSpPr>
        <p:spPr>
          <a:xfrm>
            <a:off x="11670792" y="7691628"/>
            <a:ext cx="120650" cy="1106805"/>
          </a:xfrm>
          <a:custGeom>
            <a:avLst/>
            <a:gdLst/>
            <a:ahLst/>
            <a:cxnLst/>
            <a:rect l="l" t="t" r="r" b="b"/>
            <a:pathLst>
              <a:path w="120650" h="1106804">
                <a:moveTo>
                  <a:pt x="0" y="1106424"/>
                </a:moveTo>
                <a:lnTo>
                  <a:pt x="120396" y="1106424"/>
                </a:lnTo>
                <a:lnTo>
                  <a:pt x="120396" y="0"/>
                </a:lnTo>
                <a:lnTo>
                  <a:pt x="0" y="0"/>
                </a:lnTo>
                <a:lnTo>
                  <a:pt x="0" y="1106424"/>
                </a:lnTo>
                <a:close/>
              </a:path>
            </a:pathLst>
          </a:custGeom>
          <a:solidFill>
            <a:srgbClr val="16A995"/>
          </a:solid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12875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49"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50"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51"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95A82"/>
          </a:solidFill>
        </p:spPr>
        <p:txBody>
          <a:bodyPr wrap="square" lIns="0" tIns="0" rIns="0" bIns="0" rtlCol="0"/>
          <a:lstStyle/>
          <a:p>
            <a:endParaRPr>
              <a:solidFill>
                <a:prstClr val="black"/>
              </a:solidFill>
            </a:endParaRPr>
          </a:p>
        </p:txBody>
      </p:sp>
      <p:sp>
        <p:nvSpPr>
          <p:cNvPr id="52" name="object 6"/>
          <p:cNvSpPr/>
          <p:nvPr/>
        </p:nvSpPr>
        <p:spPr>
          <a:xfrm>
            <a:off x="13653346" y="2248272"/>
            <a:ext cx="846158" cy="1344946"/>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53" name="object 7"/>
          <p:cNvSpPr txBox="1">
            <a:spLocks noGrp="1"/>
          </p:cNvSpPr>
          <p:nvPr>
            <p:ph type="title"/>
          </p:nvPr>
        </p:nvSpPr>
        <p:spPr>
          <a:xfrm>
            <a:off x="937666" y="644093"/>
            <a:ext cx="9873615"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Comparing </a:t>
            </a:r>
            <a:r>
              <a:rPr sz="5600" dirty="0">
                <a:solidFill>
                  <a:srgbClr val="095A82"/>
                </a:solidFill>
              </a:rPr>
              <a:t>Bitcoin And</a:t>
            </a:r>
            <a:r>
              <a:rPr sz="5600" spc="-160" dirty="0">
                <a:solidFill>
                  <a:srgbClr val="095A82"/>
                </a:solidFill>
              </a:rPr>
              <a:t> </a:t>
            </a:r>
            <a:r>
              <a:rPr sz="5600" dirty="0">
                <a:solidFill>
                  <a:srgbClr val="095A82"/>
                </a:solidFill>
              </a:rPr>
              <a:t>Ethereum</a:t>
            </a:r>
            <a:endParaRPr sz="5600"/>
          </a:p>
        </p:txBody>
      </p:sp>
      <p:graphicFrame>
        <p:nvGraphicFramePr>
          <p:cNvPr id="54" name="object 8"/>
          <p:cNvGraphicFramePr>
            <a:graphicFrameLocks noGrp="1"/>
          </p:cNvGraphicFramePr>
          <p:nvPr/>
        </p:nvGraphicFramePr>
        <p:xfrm>
          <a:off x="1367027" y="3749040"/>
          <a:ext cx="15043784" cy="5444659"/>
        </p:xfrm>
        <a:graphic>
          <a:graphicData uri="http://schemas.openxmlformats.org/drawingml/2006/table">
            <a:tbl>
              <a:tblPr firstRow="1" bandRow="1">
                <a:tableStyleId>{2D5ABB26-0587-4C30-8999-92F81FD0307C}</a:tableStyleId>
              </a:tblPr>
              <a:tblGrid>
                <a:gridCol w="5013325"/>
                <a:gridCol w="5016500"/>
                <a:gridCol w="5013959"/>
              </a:tblGrid>
              <a:tr h="794702">
                <a:tc>
                  <a:txBody>
                    <a:bodyPr/>
                    <a:lstStyle/>
                    <a:p>
                      <a:pPr marR="43180" algn="ctr">
                        <a:lnSpc>
                          <a:spcPct val="100000"/>
                        </a:lnSpc>
                        <a:spcBef>
                          <a:spcPts val="360"/>
                        </a:spcBef>
                      </a:pPr>
                      <a:r>
                        <a:rPr sz="2800" b="1" spc="-10" dirty="0">
                          <a:solidFill>
                            <a:srgbClr val="FFFFFF"/>
                          </a:solidFill>
                          <a:latin typeface="Calibri"/>
                          <a:cs typeface="Calibri"/>
                        </a:rPr>
                        <a:t>Properties</a:t>
                      </a:r>
                      <a:endParaRPr sz="2800">
                        <a:latin typeface="Calibri"/>
                        <a:cs typeface="Calibri"/>
                      </a:endParaRPr>
                    </a:p>
                  </a:txBody>
                  <a:tcPr marL="0" marR="0" marB="0">
                    <a:lnL w="9525">
                      <a:solidFill>
                        <a:srgbClr val="FFFFFF"/>
                      </a:solidFill>
                      <a:prstDash val="solid"/>
                    </a:lnL>
                    <a:lnR w="12700">
                      <a:solidFill>
                        <a:srgbClr val="FFFFFF"/>
                      </a:solidFill>
                      <a:prstDash val="solid"/>
                    </a:lnR>
                    <a:lnT w="9525">
                      <a:solidFill>
                        <a:srgbClr val="FFFFFF"/>
                      </a:solidFill>
                      <a:prstDash val="solid"/>
                    </a:lnT>
                    <a:solidFill>
                      <a:srgbClr val="5F5F5F"/>
                    </a:solidFill>
                  </a:tcPr>
                </a:tc>
                <a:tc>
                  <a:txBody>
                    <a:bodyPr/>
                    <a:lstStyle/>
                    <a:p>
                      <a:pPr algn="ctr">
                        <a:lnSpc>
                          <a:spcPct val="100000"/>
                        </a:lnSpc>
                        <a:spcBef>
                          <a:spcPts val="515"/>
                        </a:spcBef>
                      </a:pPr>
                      <a:r>
                        <a:rPr sz="2800" b="1" spc="-10" dirty="0">
                          <a:solidFill>
                            <a:srgbClr val="FFFFFF"/>
                          </a:solidFill>
                          <a:latin typeface="Calibri"/>
                          <a:cs typeface="Calibri"/>
                        </a:rPr>
                        <a:t>Bitcoin</a:t>
                      </a:r>
                      <a:endParaRPr sz="2800">
                        <a:latin typeface="Calibri"/>
                        <a:cs typeface="Calibri"/>
                      </a:endParaRPr>
                    </a:p>
                  </a:txBody>
                  <a:tcPr marL="0" marR="0" marT="65405" marB="0">
                    <a:lnL w="12700">
                      <a:solidFill>
                        <a:srgbClr val="FFFFFF"/>
                      </a:solidFill>
                      <a:prstDash val="solid"/>
                    </a:lnL>
                    <a:lnR w="12700">
                      <a:solidFill>
                        <a:srgbClr val="FFFFFF"/>
                      </a:solidFill>
                      <a:prstDash val="solid"/>
                    </a:lnR>
                    <a:lnT w="9525">
                      <a:solidFill>
                        <a:srgbClr val="FFFFFF"/>
                      </a:solidFill>
                      <a:prstDash val="solid"/>
                    </a:lnT>
                    <a:solidFill>
                      <a:srgbClr val="5F5F5F"/>
                    </a:solidFill>
                  </a:tcPr>
                </a:tc>
                <a:tc>
                  <a:txBody>
                    <a:bodyPr/>
                    <a:lstStyle/>
                    <a:p>
                      <a:pPr marL="3175" algn="ctr">
                        <a:lnSpc>
                          <a:spcPct val="100000"/>
                        </a:lnSpc>
                        <a:spcBef>
                          <a:spcPts val="515"/>
                        </a:spcBef>
                      </a:pPr>
                      <a:r>
                        <a:rPr sz="2800" b="1" spc="-15" dirty="0">
                          <a:solidFill>
                            <a:srgbClr val="FFFFFF"/>
                          </a:solidFill>
                          <a:latin typeface="Calibri"/>
                          <a:cs typeface="Calibri"/>
                        </a:rPr>
                        <a:t>Ethereum</a:t>
                      </a:r>
                      <a:endParaRPr sz="2800">
                        <a:latin typeface="Calibri"/>
                        <a:cs typeface="Calibri"/>
                      </a:endParaRPr>
                    </a:p>
                  </a:txBody>
                  <a:tcPr marL="0" marR="0" marT="65405" marB="0">
                    <a:lnL w="12700">
                      <a:solidFill>
                        <a:srgbClr val="FFFFFF"/>
                      </a:solidFill>
                      <a:prstDash val="solid"/>
                    </a:lnL>
                    <a:lnR w="9525">
                      <a:solidFill>
                        <a:srgbClr val="FFFFFF"/>
                      </a:solidFill>
                      <a:prstDash val="solid"/>
                    </a:lnR>
                    <a:lnT w="9525">
                      <a:solidFill>
                        <a:srgbClr val="FFFFFF"/>
                      </a:solidFill>
                      <a:prstDash val="solid"/>
                    </a:lnT>
                    <a:solidFill>
                      <a:srgbClr val="5F5F5F"/>
                    </a:solidFill>
                  </a:tcPr>
                </a:tc>
              </a:tr>
              <a:tr h="759587">
                <a:tc>
                  <a:txBody>
                    <a:bodyPr/>
                    <a:lstStyle/>
                    <a:p>
                      <a:pPr algn="ctr">
                        <a:lnSpc>
                          <a:spcPct val="100000"/>
                        </a:lnSpc>
                        <a:spcBef>
                          <a:spcPts val="390"/>
                        </a:spcBef>
                      </a:pPr>
                      <a:r>
                        <a:rPr sz="2800" b="1" spc="-10" dirty="0">
                          <a:solidFill>
                            <a:srgbClr val="5F5F5F"/>
                          </a:solidFill>
                          <a:latin typeface="Calibri"/>
                          <a:cs typeface="Calibri"/>
                        </a:rPr>
                        <a:t>Concept</a:t>
                      </a:r>
                      <a:endParaRPr sz="2800">
                        <a:latin typeface="Calibri"/>
                        <a:cs typeface="Calibri"/>
                      </a:endParaRPr>
                    </a:p>
                  </a:txBody>
                  <a:tcPr marL="0" marR="0" marT="49530" marB="0">
                    <a:lnL w="9525">
                      <a:solidFill>
                        <a:srgbClr val="FFFFFF"/>
                      </a:solidFill>
                      <a:prstDash val="solid"/>
                    </a:lnL>
                    <a:lnR w="12700">
                      <a:solidFill>
                        <a:srgbClr val="FFFFFF"/>
                      </a:solidFill>
                      <a:prstDash val="solid"/>
                    </a:lnR>
                    <a:lnB w="12700">
                      <a:solidFill>
                        <a:srgbClr val="FFFFFF"/>
                      </a:solidFill>
                      <a:prstDash val="solid"/>
                    </a:lnB>
                    <a:solidFill>
                      <a:srgbClr val="D2D2D2"/>
                    </a:solidFill>
                  </a:tcPr>
                </a:tc>
                <a:tc>
                  <a:txBody>
                    <a:bodyPr/>
                    <a:lstStyle/>
                    <a:p>
                      <a:pPr marL="1270" algn="ctr">
                        <a:lnSpc>
                          <a:spcPct val="100000"/>
                        </a:lnSpc>
                        <a:spcBef>
                          <a:spcPts val="390"/>
                        </a:spcBef>
                      </a:pPr>
                      <a:r>
                        <a:rPr sz="2800" spc="-15" dirty="0">
                          <a:solidFill>
                            <a:srgbClr val="5F5F5F"/>
                          </a:solidFill>
                          <a:latin typeface="Calibri"/>
                          <a:cs typeface="Calibri"/>
                        </a:rPr>
                        <a:t>Digital</a:t>
                      </a:r>
                      <a:r>
                        <a:rPr sz="2800" spc="-10" dirty="0">
                          <a:solidFill>
                            <a:srgbClr val="5F5F5F"/>
                          </a:solidFill>
                          <a:latin typeface="Calibri"/>
                          <a:cs typeface="Calibri"/>
                        </a:rPr>
                        <a:t> money</a:t>
                      </a:r>
                      <a:endParaRPr sz="2800">
                        <a:latin typeface="Calibri"/>
                        <a:cs typeface="Calibri"/>
                      </a:endParaRPr>
                    </a:p>
                  </a:txBody>
                  <a:tcPr marL="0" marR="0" marT="49530" marB="0">
                    <a:lnL w="12700">
                      <a:solidFill>
                        <a:srgbClr val="FFFFFF"/>
                      </a:solidFill>
                      <a:prstDash val="solid"/>
                    </a:lnL>
                    <a:lnR w="12700">
                      <a:solidFill>
                        <a:srgbClr val="FFFFFF"/>
                      </a:solidFill>
                      <a:prstDash val="solid"/>
                    </a:lnR>
                    <a:lnB w="12700">
                      <a:solidFill>
                        <a:srgbClr val="FFFFFF"/>
                      </a:solidFill>
                      <a:prstDash val="solid"/>
                    </a:lnB>
                    <a:solidFill>
                      <a:srgbClr val="D2D2D2"/>
                    </a:solidFill>
                  </a:tcPr>
                </a:tc>
                <a:tc>
                  <a:txBody>
                    <a:bodyPr/>
                    <a:lstStyle/>
                    <a:p>
                      <a:pPr marL="1304290">
                        <a:lnSpc>
                          <a:spcPct val="100000"/>
                        </a:lnSpc>
                        <a:spcBef>
                          <a:spcPts val="390"/>
                        </a:spcBef>
                      </a:pPr>
                      <a:r>
                        <a:rPr sz="2800" spc="-30" dirty="0">
                          <a:solidFill>
                            <a:srgbClr val="5F5F5F"/>
                          </a:solidFill>
                          <a:latin typeface="Calibri"/>
                          <a:cs typeface="Calibri"/>
                        </a:rPr>
                        <a:t>World</a:t>
                      </a:r>
                      <a:r>
                        <a:rPr sz="2800" dirty="0">
                          <a:solidFill>
                            <a:srgbClr val="5F5F5F"/>
                          </a:solidFill>
                          <a:latin typeface="Calibri"/>
                          <a:cs typeface="Calibri"/>
                        </a:rPr>
                        <a:t> </a:t>
                      </a:r>
                      <a:r>
                        <a:rPr sz="2800" spc="-10" dirty="0">
                          <a:solidFill>
                            <a:srgbClr val="5F5F5F"/>
                          </a:solidFill>
                          <a:latin typeface="Calibri"/>
                          <a:cs typeface="Calibri"/>
                        </a:rPr>
                        <a:t>Computer</a:t>
                      </a:r>
                      <a:endParaRPr sz="2800">
                        <a:latin typeface="Calibri"/>
                        <a:cs typeface="Calibri"/>
                      </a:endParaRPr>
                    </a:p>
                  </a:txBody>
                  <a:tcPr marL="0" marR="0" marT="49530" marB="0">
                    <a:lnL w="12700">
                      <a:solidFill>
                        <a:srgbClr val="FFFFFF"/>
                      </a:solidFill>
                      <a:prstDash val="solid"/>
                    </a:lnL>
                    <a:lnR w="9525">
                      <a:solidFill>
                        <a:srgbClr val="FFFFFF"/>
                      </a:solidFill>
                      <a:prstDash val="solid"/>
                    </a:lnR>
                    <a:lnB w="12700">
                      <a:solidFill>
                        <a:srgbClr val="FFFFFF"/>
                      </a:solidFill>
                      <a:prstDash val="solid"/>
                    </a:lnB>
                    <a:solidFill>
                      <a:srgbClr val="D2D2D2"/>
                    </a:solidFill>
                  </a:tcPr>
                </a:tc>
              </a:tr>
              <a:tr h="778637">
                <a:tc>
                  <a:txBody>
                    <a:bodyPr/>
                    <a:lstStyle/>
                    <a:p>
                      <a:pPr algn="ctr">
                        <a:lnSpc>
                          <a:spcPct val="100000"/>
                        </a:lnSpc>
                        <a:spcBef>
                          <a:spcPts val="540"/>
                        </a:spcBef>
                      </a:pPr>
                      <a:r>
                        <a:rPr sz="2800" b="1" spc="-10" dirty="0">
                          <a:solidFill>
                            <a:srgbClr val="5F5F5F"/>
                          </a:solidFill>
                          <a:latin typeface="Calibri"/>
                          <a:cs typeface="Calibri"/>
                        </a:rPr>
                        <a:t>Cryptocurrency</a:t>
                      </a:r>
                      <a:r>
                        <a:rPr sz="2800" b="1" spc="30" dirty="0">
                          <a:solidFill>
                            <a:srgbClr val="5F5F5F"/>
                          </a:solidFill>
                          <a:latin typeface="Calibri"/>
                          <a:cs typeface="Calibri"/>
                        </a:rPr>
                        <a:t> </a:t>
                      </a:r>
                      <a:r>
                        <a:rPr sz="2800" b="1" spc="-70" dirty="0">
                          <a:solidFill>
                            <a:srgbClr val="5F5F5F"/>
                          </a:solidFill>
                          <a:latin typeface="Calibri"/>
                          <a:cs typeface="Calibri"/>
                        </a:rPr>
                        <a:t>Token</a:t>
                      </a:r>
                      <a:endParaRPr sz="2800">
                        <a:latin typeface="Calibri"/>
                        <a:cs typeface="Calibri"/>
                      </a:endParaRPr>
                    </a:p>
                  </a:txBody>
                  <a:tcPr marL="0" marR="0" marT="6858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1905" algn="ctr">
                        <a:lnSpc>
                          <a:spcPct val="100000"/>
                        </a:lnSpc>
                        <a:spcBef>
                          <a:spcPts val="540"/>
                        </a:spcBef>
                      </a:pPr>
                      <a:r>
                        <a:rPr sz="2800" spc="-45" dirty="0">
                          <a:solidFill>
                            <a:srgbClr val="5F5F5F"/>
                          </a:solidFill>
                          <a:latin typeface="Calibri"/>
                          <a:cs typeface="Calibri"/>
                        </a:rPr>
                        <a:t>BTC</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3810" algn="ctr">
                        <a:lnSpc>
                          <a:spcPct val="100000"/>
                        </a:lnSpc>
                        <a:spcBef>
                          <a:spcPts val="540"/>
                        </a:spcBef>
                      </a:pPr>
                      <a:r>
                        <a:rPr sz="2800" spc="-10" dirty="0">
                          <a:solidFill>
                            <a:srgbClr val="5F5F5F"/>
                          </a:solidFill>
                          <a:latin typeface="Calibri"/>
                          <a:cs typeface="Calibri"/>
                        </a:rPr>
                        <a:t>Ether</a:t>
                      </a:r>
                      <a:endParaRPr sz="2800">
                        <a:latin typeface="Calibri"/>
                        <a:cs typeface="Calibri"/>
                      </a:endParaRPr>
                    </a:p>
                  </a:txBody>
                  <a:tcPr marL="0" marR="0" marT="6858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EAEAEA"/>
                    </a:solidFill>
                  </a:tcPr>
                </a:tc>
              </a:tr>
              <a:tr h="778637">
                <a:tc>
                  <a:txBody>
                    <a:bodyPr/>
                    <a:lstStyle/>
                    <a:p>
                      <a:pPr algn="ctr">
                        <a:lnSpc>
                          <a:spcPct val="100000"/>
                        </a:lnSpc>
                        <a:spcBef>
                          <a:spcPts val="540"/>
                        </a:spcBef>
                      </a:pPr>
                      <a:r>
                        <a:rPr sz="2800" b="1" spc="-5" dirty="0">
                          <a:solidFill>
                            <a:srgbClr val="5F5F5F"/>
                          </a:solidFill>
                          <a:latin typeface="Calibri"/>
                          <a:cs typeface="Calibri"/>
                        </a:rPr>
                        <a:t>Scripting</a:t>
                      </a:r>
                      <a:r>
                        <a:rPr sz="2800" b="1" spc="10" dirty="0">
                          <a:solidFill>
                            <a:srgbClr val="5F5F5F"/>
                          </a:solidFill>
                          <a:latin typeface="Calibri"/>
                          <a:cs typeface="Calibri"/>
                        </a:rPr>
                        <a:t> </a:t>
                      </a:r>
                      <a:r>
                        <a:rPr sz="2800" b="1" spc="-10" dirty="0">
                          <a:solidFill>
                            <a:srgbClr val="5F5F5F"/>
                          </a:solidFill>
                          <a:latin typeface="Calibri"/>
                          <a:cs typeface="Calibri"/>
                        </a:rPr>
                        <a:t>language</a:t>
                      </a:r>
                      <a:endParaRPr sz="2800">
                        <a:latin typeface="Calibri"/>
                        <a:cs typeface="Calibri"/>
                      </a:endParaRPr>
                    </a:p>
                  </a:txBody>
                  <a:tcPr marL="0" marR="0" marT="6858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algn="ctr">
                        <a:lnSpc>
                          <a:spcPct val="100000"/>
                        </a:lnSpc>
                        <a:spcBef>
                          <a:spcPts val="540"/>
                        </a:spcBef>
                      </a:pPr>
                      <a:r>
                        <a:rPr sz="2800" spc="-40" dirty="0">
                          <a:solidFill>
                            <a:srgbClr val="5F5F5F"/>
                          </a:solidFill>
                          <a:latin typeface="Calibri"/>
                          <a:cs typeface="Calibri"/>
                        </a:rPr>
                        <a:t>Turing</a:t>
                      </a:r>
                      <a:r>
                        <a:rPr sz="2800" dirty="0">
                          <a:solidFill>
                            <a:srgbClr val="5F5F5F"/>
                          </a:solidFill>
                          <a:latin typeface="Calibri"/>
                          <a:cs typeface="Calibri"/>
                        </a:rPr>
                        <a:t> </a:t>
                      </a:r>
                      <a:r>
                        <a:rPr sz="2800" spc="-15" dirty="0">
                          <a:solidFill>
                            <a:srgbClr val="5F5F5F"/>
                          </a:solidFill>
                          <a:latin typeface="Calibri"/>
                          <a:cs typeface="Calibri"/>
                        </a:rPr>
                        <a:t>incomplete</a:t>
                      </a:r>
                      <a:endParaRPr sz="2800">
                        <a:latin typeface="Calibri"/>
                        <a:cs typeface="Calibri"/>
                      </a:endParaRPr>
                    </a:p>
                  </a:txBody>
                  <a:tcPr marL="0" marR="0" marT="685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1342390">
                        <a:lnSpc>
                          <a:spcPct val="100000"/>
                        </a:lnSpc>
                        <a:spcBef>
                          <a:spcPts val="540"/>
                        </a:spcBef>
                      </a:pPr>
                      <a:r>
                        <a:rPr sz="2800" spc="-40" dirty="0">
                          <a:solidFill>
                            <a:srgbClr val="5F5F5F"/>
                          </a:solidFill>
                          <a:latin typeface="Calibri"/>
                          <a:cs typeface="Calibri"/>
                        </a:rPr>
                        <a:t>Turing</a:t>
                      </a:r>
                      <a:r>
                        <a:rPr sz="2800" dirty="0">
                          <a:solidFill>
                            <a:srgbClr val="5F5F5F"/>
                          </a:solidFill>
                          <a:latin typeface="Calibri"/>
                          <a:cs typeface="Calibri"/>
                        </a:rPr>
                        <a:t> </a:t>
                      </a:r>
                      <a:r>
                        <a:rPr sz="2800" spc="-15" dirty="0">
                          <a:solidFill>
                            <a:srgbClr val="5F5F5F"/>
                          </a:solidFill>
                          <a:latin typeface="Calibri"/>
                          <a:cs typeface="Calibri"/>
                        </a:rPr>
                        <a:t>complete</a:t>
                      </a:r>
                      <a:endParaRPr sz="2800">
                        <a:latin typeface="Calibri"/>
                        <a:cs typeface="Calibri"/>
                      </a:endParaRPr>
                    </a:p>
                  </a:txBody>
                  <a:tcPr marL="0" marR="0" marT="6858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D2D2D2"/>
                    </a:solidFill>
                  </a:tcPr>
                </a:tc>
              </a:tr>
              <a:tr h="778637">
                <a:tc>
                  <a:txBody>
                    <a:bodyPr/>
                    <a:lstStyle/>
                    <a:p>
                      <a:pPr algn="ctr">
                        <a:lnSpc>
                          <a:spcPct val="100000"/>
                        </a:lnSpc>
                        <a:spcBef>
                          <a:spcPts val="545"/>
                        </a:spcBef>
                      </a:pPr>
                      <a:r>
                        <a:rPr sz="2800" b="1" spc="-5" dirty="0">
                          <a:solidFill>
                            <a:srgbClr val="5F5F5F"/>
                          </a:solidFill>
                          <a:latin typeface="Calibri"/>
                          <a:cs typeface="Calibri"/>
                        </a:rPr>
                        <a:t>Consensus</a:t>
                      </a:r>
                      <a:r>
                        <a:rPr sz="2800" b="1" dirty="0">
                          <a:solidFill>
                            <a:srgbClr val="5F5F5F"/>
                          </a:solidFill>
                          <a:latin typeface="Calibri"/>
                          <a:cs typeface="Calibri"/>
                        </a:rPr>
                        <a:t> </a:t>
                      </a:r>
                      <a:r>
                        <a:rPr sz="2800" b="1" spc="-10" dirty="0">
                          <a:solidFill>
                            <a:srgbClr val="5F5F5F"/>
                          </a:solidFill>
                          <a:latin typeface="Calibri"/>
                          <a:cs typeface="Calibri"/>
                        </a:rPr>
                        <a:t>Algorithm</a:t>
                      </a:r>
                      <a:endParaRPr sz="2800">
                        <a:latin typeface="Calibri"/>
                        <a:cs typeface="Calibri"/>
                      </a:endParaRPr>
                    </a:p>
                  </a:txBody>
                  <a:tcPr marL="0" marR="0" marT="69215"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635" algn="ctr">
                        <a:lnSpc>
                          <a:spcPct val="100000"/>
                        </a:lnSpc>
                        <a:spcBef>
                          <a:spcPts val="545"/>
                        </a:spcBef>
                      </a:pPr>
                      <a:r>
                        <a:rPr sz="2800" spc="-10" dirty="0">
                          <a:solidFill>
                            <a:srgbClr val="5F5F5F"/>
                          </a:solidFill>
                          <a:latin typeface="Calibri"/>
                          <a:cs typeface="Calibri"/>
                        </a:rPr>
                        <a:t>SHA256</a:t>
                      </a:r>
                      <a:endParaRPr sz="2800">
                        <a:latin typeface="Calibri"/>
                        <a:cs typeface="Calibri"/>
                      </a:endParaRPr>
                    </a:p>
                  </a:txBody>
                  <a:tcPr marL="0" marR="0" marT="692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3810" algn="ctr">
                        <a:lnSpc>
                          <a:spcPct val="100000"/>
                        </a:lnSpc>
                        <a:spcBef>
                          <a:spcPts val="545"/>
                        </a:spcBef>
                      </a:pPr>
                      <a:r>
                        <a:rPr sz="2800" spc="-10" dirty="0">
                          <a:solidFill>
                            <a:srgbClr val="5F5F5F"/>
                          </a:solidFill>
                          <a:latin typeface="Calibri"/>
                          <a:cs typeface="Calibri"/>
                        </a:rPr>
                        <a:t>Ethash</a:t>
                      </a:r>
                      <a:endParaRPr sz="2800">
                        <a:latin typeface="Calibri"/>
                        <a:cs typeface="Calibri"/>
                      </a:endParaRPr>
                    </a:p>
                  </a:txBody>
                  <a:tcPr marL="0" marR="0" marT="69215"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EAEAEA"/>
                    </a:solidFill>
                  </a:tcPr>
                </a:tc>
              </a:tr>
              <a:tr h="778763">
                <a:tc>
                  <a:txBody>
                    <a:bodyPr/>
                    <a:lstStyle/>
                    <a:p>
                      <a:pPr algn="ctr">
                        <a:lnSpc>
                          <a:spcPct val="100000"/>
                        </a:lnSpc>
                        <a:spcBef>
                          <a:spcPts val="545"/>
                        </a:spcBef>
                      </a:pPr>
                      <a:r>
                        <a:rPr sz="2800" b="1" spc="-10" dirty="0">
                          <a:solidFill>
                            <a:srgbClr val="5F5F5F"/>
                          </a:solidFill>
                          <a:latin typeface="Calibri"/>
                          <a:cs typeface="Calibri"/>
                        </a:rPr>
                        <a:t>Coin </a:t>
                      </a:r>
                      <a:r>
                        <a:rPr sz="2800" b="1" spc="-15" dirty="0">
                          <a:solidFill>
                            <a:srgbClr val="5F5F5F"/>
                          </a:solidFill>
                          <a:latin typeface="Calibri"/>
                          <a:cs typeface="Calibri"/>
                        </a:rPr>
                        <a:t>Release</a:t>
                      </a:r>
                      <a:r>
                        <a:rPr sz="2800" b="1" spc="40" dirty="0">
                          <a:solidFill>
                            <a:srgbClr val="5F5F5F"/>
                          </a:solidFill>
                          <a:latin typeface="Calibri"/>
                          <a:cs typeface="Calibri"/>
                        </a:rPr>
                        <a:t> </a:t>
                      </a:r>
                      <a:r>
                        <a:rPr sz="2800" b="1" spc="-10" dirty="0">
                          <a:solidFill>
                            <a:srgbClr val="5F5F5F"/>
                          </a:solidFill>
                          <a:latin typeface="Calibri"/>
                          <a:cs typeface="Calibri"/>
                        </a:rPr>
                        <a:t>Method</a:t>
                      </a:r>
                      <a:endParaRPr sz="2800">
                        <a:latin typeface="Calibri"/>
                        <a:cs typeface="Calibri"/>
                      </a:endParaRPr>
                    </a:p>
                  </a:txBody>
                  <a:tcPr marL="0" marR="0" marT="69215"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algn="ctr">
                        <a:lnSpc>
                          <a:spcPct val="100000"/>
                        </a:lnSpc>
                        <a:spcBef>
                          <a:spcPts val="545"/>
                        </a:spcBef>
                      </a:pPr>
                      <a:r>
                        <a:rPr sz="2800" spc="-15" dirty="0">
                          <a:solidFill>
                            <a:srgbClr val="5F5F5F"/>
                          </a:solidFill>
                          <a:latin typeface="Calibri"/>
                          <a:cs typeface="Calibri"/>
                        </a:rPr>
                        <a:t>Early</a:t>
                      </a:r>
                      <a:r>
                        <a:rPr sz="2800" spc="-25" dirty="0">
                          <a:solidFill>
                            <a:srgbClr val="5F5F5F"/>
                          </a:solidFill>
                          <a:latin typeface="Calibri"/>
                          <a:cs typeface="Calibri"/>
                        </a:rPr>
                        <a:t> </a:t>
                      </a:r>
                      <a:r>
                        <a:rPr sz="2800" spc="-10" dirty="0">
                          <a:solidFill>
                            <a:srgbClr val="5F5F5F"/>
                          </a:solidFill>
                          <a:latin typeface="Calibri"/>
                          <a:cs typeface="Calibri"/>
                        </a:rPr>
                        <a:t>mining</a:t>
                      </a:r>
                      <a:endParaRPr sz="2800">
                        <a:latin typeface="Calibri"/>
                        <a:cs typeface="Calibri"/>
                      </a:endParaRPr>
                    </a:p>
                  </a:txBody>
                  <a:tcPr marL="0" marR="0" marT="692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1609090">
                        <a:lnSpc>
                          <a:spcPct val="100000"/>
                        </a:lnSpc>
                        <a:spcBef>
                          <a:spcPts val="545"/>
                        </a:spcBef>
                      </a:pPr>
                      <a:r>
                        <a:rPr sz="2800" spc="-15" dirty="0">
                          <a:solidFill>
                            <a:srgbClr val="5F5F5F"/>
                          </a:solidFill>
                          <a:latin typeface="Calibri"/>
                          <a:cs typeface="Calibri"/>
                        </a:rPr>
                        <a:t>Through</a:t>
                      </a:r>
                      <a:r>
                        <a:rPr sz="2800" spc="10" dirty="0">
                          <a:solidFill>
                            <a:srgbClr val="5F5F5F"/>
                          </a:solidFill>
                          <a:latin typeface="Calibri"/>
                          <a:cs typeface="Calibri"/>
                        </a:rPr>
                        <a:t> </a:t>
                      </a:r>
                      <a:r>
                        <a:rPr sz="2800" spc="-15" dirty="0">
                          <a:solidFill>
                            <a:srgbClr val="5F5F5F"/>
                          </a:solidFill>
                          <a:latin typeface="Calibri"/>
                          <a:cs typeface="Calibri"/>
                        </a:rPr>
                        <a:t>ICO</a:t>
                      </a:r>
                      <a:endParaRPr sz="2800">
                        <a:latin typeface="Calibri"/>
                        <a:cs typeface="Calibri"/>
                      </a:endParaRPr>
                    </a:p>
                  </a:txBody>
                  <a:tcPr marL="0" marR="0" marT="69215"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D2D2D2"/>
                    </a:solidFill>
                  </a:tcPr>
                </a:tc>
              </a:tr>
              <a:tr h="775696">
                <a:tc>
                  <a:txBody>
                    <a:bodyPr/>
                    <a:lstStyle/>
                    <a:p>
                      <a:pPr algn="ctr">
                        <a:lnSpc>
                          <a:spcPct val="100000"/>
                        </a:lnSpc>
                        <a:spcBef>
                          <a:spcPts val="545"/>
                        </a:spcBef>
                      </a:pPr>
                      <a:r>
                        <a:rPr sz="2800" b="1" spc="-35" dirty="0">
                          <a:solidFill>
                            <a:srgbClr val="5F5F5F"/>
                          </a:solidFill>
                          <a:latin typeface="Calibri"/>
                          <a:cs typeface="Calibri"/>
                        </a:rPr>
                        <a:t>Average </a:t>
                      </a:r>
                      <a:r>
                        <a:rPr sz="2800" b="1" spc="-5" dirty="0">
                          <a:solidFill>
                            <a:srgbClr val="5F5F5F"/>
                          </a:solidFill>
                          <a:latin typeface="Calibri"/>
                          <a:cs typeface="Calibri"/>
                        </a:rPr>
                        <a:t>block</a:t>
                      </a:r>
                      <a:r>
                        <a:rPr sz="2800" b="1" spc="70" dirty="0">
                          <a:solidFill>
                            <a:srgbClr val="5F5F5F"/>
                          </a:solidFill>
                          <a:latin typeface="Calibri"/>
                          <a:cs typeface="Calibri"/>
                        </a:rPr>
                        <a:t> </a:t>
                      </a:r>
                      <a:r>
                        <a:rPr sz="2800" b="1" spc="-5" dirty="0">
                          <a:solidFill>
                            <a:srgbClr val="5F5F5F"/>
                          </a:solidFill>
                          <a:latin typeface="Calibri"/>
                          <a:cs typeface="Calibri"/>
                        </a:rPr>
                        <a:t>time</a:t>
                      </a:r>
                      <a:endParaRPr sz="2800">
                        <a:latin typeface="Calibri"/>
                        <a:cs typeface="Calibri"/>
                      </a:endParaRPr>
                    </a:p>
                  </a:txBody>
                  <a:tcPr marL="0" marR="0" marT="69215" marB="0">
                    <a:lnL w="9525">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AEAEA"/>
                    </a:solidFill>
                  </a:tcPr>
                </a:tc>
                <a:tc>
                  <a:txBody>
                    <a:bodyPr/>
                    <a:lstStyle/>
                    <a:p>
                      <a:pPr marL="635" algn="ctr">
                        <a:lnSpc>
                          <a:spcPct val="100000"/>
                        </a:lnSpc>
                        <a:spcBef>
                          <a:spcPts val="545"/>
                        </a:spcBef>
                      </a:pPr>
                      <a:r>
                        <a:rPr sz="2800" spc="-10" dirty="0">
                          <a:solidFill>
                            <a:srgbClr val="5F5F5F"/>
                          </a:solidFill>
                          <a:latin typeface="Calibri"/>
                          <a:cs typeface="Calibri"/>
                        </a:rPr>
                        <a:t>~10</a:t>
                      </a:r>
                      <a:r>
                        <a:rPr sz="2800" spc="15" dirty="0">
                          <a:solidFill>
                            <a:srgbClr val="5F5F5F"/>
                          </a:solidFill>
                          <a:latin typeface="Calibri"/>
                          <a:cs typeface="Calibri"/>
                        </a:rPr>
                        <a:t> </a:t>
                      </a:r>
                      <a:r>
                        <a:rPr sz="2800" spc="-10" dirty="0">
                          <a:solidFill>
                            <a:srgbClr val="5F5F5F"/>
                          </a:solidFill>
                          <a:latin typeface="Calibri"/>
                          <a:cs typeface="Calibri"/>
                        </a:rPr>
                        <a:t>minutes</a:t>
                      </a:r>
                      <a:endParaRPr sz="2800">
                        <a:latin typeface="Calibri"/>
                        <a:cs typeface="Calibri"/>
                      </a:endParaRPr>
                    </a:p>
                  </a:txBody>
                  <a:tcPr marL="0" marR="0" marT="6921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AEAEA"/>
                    </a:solidFill>
                  </a:tcPr>
                </a:tc>
                <a:tc>
                  <a:txBody>
                    <a:bodyPr/>
                    <a:lstStyle/>
                    <a:p>
                      <a:pPr marL="1382395">
                        <a:lnSpc>
                          <a:spcPct val="100000"/>
                        </a:lnSpc>
                        <a:spcBef>
                          <a:spcPts val="545"/>
                        </a:spcBef>
                      </a:pPr>
                      <a:r>
                        <a:rPr sz="2800" spc="-10" dirty="0">
                          <a:solidFill>
                            <a:srgbClr val="5F5F5F"/>
                          </a:solidFill>
                          <a:latin typeface="Calibri"/>
                          <a:cs typeface="Calibri"/>
                        </a:rPr>
                        <a:t>~12-15</a:t>
                      </a:r>
                      <a:r>
                        <a:rPr sz="2800" spc="50" dirty="0">
                          <a:solidFill>
                            <a:srgbClr val="5F5F5F"/>
                          </a:solidFill>
                          <a:latin typeface="Calibri"/>
                          <a:cs typeface="Calibri"/>
                        </a:rPr>
                        <a:t> </a:t>
                      </a:r>
                      <a:r>
                        <a:rPr sz="2800" spc="-10" dirty="0">
                          <a:solidFill>
                            <a:srgbClr val="5F5F5F"/>
                          </a:solidFill>
                          <a:latin typeface="Calibri"/>
                          <a:cs typeface="Calibri"/>
                        </a:rPr>
                        <a:t>seconds</a:t>
                      </a:r>
                      <a:endParaRPr sz="2800">
                        <a:latin typeface="Calibri"/>
                        <a:cs typeface="Calibri"/>
                      </a:endParaRPr>
                    </a:p>
                  </a:txBody>
                  <a:tcPr marL="0" marR="0" marT="69215" marB="0">
                    <a:lnL w="12700">
                      <a:solidFill>
                        <a:srgbClr val="FFFFFF"/>
                      </a:solidFill>
                      <a:prstDash val="solid"/>
                    </a:lnL>
                    <a:lnR w="9525">
                      <a:solidFill>
                        <a:srgbClr val="FFFFFF"/>
                      </a:solidFill>
                      <a:prstDash val="solid"/>
                    </a:lnR>
                    <a:lnT w="12700">
                      <a:solidFill>
                        <a:srgbClr val="FFFFFF"/>
                      </a:solidFill>
                      <a:prstDash val="solid"/>
                    </a:lnT>
                    <a:lnB w="9525">
                      <a:solidFill>
                        <a:srgbClr val="FFFFFF"/>
                      </a:solidFill>
                      <a:prstDash val="solid"/>
                    </a:lnB>
                    <a:solidFill>
                      <a:srgbClr val="EAEAEA"/>
                    </a:solidFill>
                  </a:tcPr>
                </a:tc>
              </a:tr>
            </a:tbl>
          </a:graphicData>
        </a:graphic>
      </p:graphicFrame>
      <p:sp>
        <p:nvSpPr>
          <p:cNvPr id="55" name="object 9"/>
          <p:cNvSpPr/>
          <p:nvPr/>
        </p:nvSpPr>
        <p:spPr>
          <a:xfrm>
            <a:off x="8218931" y="2272283"/>
            <a:ext cx="1345692" cy="134112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9506724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8430" y="638416"/>
            <a:ext cx="16412660" cy="861774"/>
          </a:xfrm>
          <a:prstGeom prst="rect">
            <a:avLst/>
          </a:prstGeom>
        </p:spPr>
        <p:txBody>
          <a:bodyPr vert="horz" wrap="square" lIns="0" tIns="0" rIns="0" bIns="0" rtlCol="0">
            <a:spAutoFit/>
          </a:bodyPr>
          <a:lstStyle/>
          <a:p>
            <a:pPr marL="12700">
              <a:lnSpc>
                <a:spcPct val="100000"/>
              </a:lnSpc>
            </a:pPr>
            <a:r>
              <a:rPr lang="en-IN" spc="-10" dirty="0">
                <a:solidFill>
                  <a:srgbClr val="095A82"/>
                </a:solidFill>
              </a:rPr>
              <a:t>History of</a:t>
            </a:r>
            <a:r>
              <a:rPr lang="en-IN" spc="-80" dirty="0">
                <a:solidFill>
                  <a:srgbClr val="095A82"/>
                </a:solidFill>
              </a:rPr>
              <a:t> </a:t>
            </a:r>
            <a:r>
              <a:rPr lang="en-IN" spc="-10" dirty="0">
                <a:solidFill>
                  <a:srgbClr val="095A82"/>
                </a:solidFill>
              </a:rPr>
              <a:t>Bitcoin</a:t>
            </a:r>
            <a:endParaRPr dirty="0"/>
          </a:p>
        </p:txBody>
      </p:sp>
      <p:sp>
        <p:nvSpPr>
          <p:cNvPr id="14" name="object 3"/>
          <p:cNvSpPr/>
          <p:nvPr/>
        </p:nvSpPr>
        <p:spPr>
          <a:xfrm>
            <a:off x="2250948" y="1952245"/>
            <a:ext cx="1155700" cy="1649730"/>
          </a:xfrm>
          <a:custGeom>
            <a:avLst/>
            <a:gdLst/>
            <a:ahLst/>
            <a:cxnLst/>
            <a:rect l="l" t="t" r="r" b="b"/>
            <a:pathLst>
              <a:path w="577850" h="824864">
                <a:moveTo>
                  <a:pt x="0" y="0"/>
                </a:moveTo>
                <a:lnTo>
                  <a:pt x="0" y="535686"/>
                </a:lnTo>
                <a:lnTo>
                  <a:pt x="288797" y="824483"/>
                </a:lnTo>
                <a:lnTo>
                  <a:pt x="577595" y="535686"/>
                </a:lnTo>
                <a:lnTo>
                  <a:pt x="577595" y="288798"/>
                </a:lnTo>
                <a:lnTo>
                  <a:pt x="288797" y="288798"/>
                </a:lnTo>
                <a:lnTo>
                  <a:pt x="0" y="0"/>
                </a:lnTo>
                <a:close/>
              </a:path>
              <a:path w="577850" h="824864">
                <a:moveTo>
                  <a:pt x="577595" y="0"/>
                </a:moveTo>
                <a:lnTo>
                  <a:pt x="288797" y="288798"/>
                </a:lnTo>
                <a:lnTo>
                  <a:pt x="577595" y="288798"/>
                </a:lnTo>
                <a:lnTo>
                  <a:pt x="577595" y="0"/>
                </a:lnTo>
                <a:close/>
              </a:path>
            </a:pathLst>
          </a:custGeom>
          <a:solidFill>
            <a:srgbClr val="095A82"/>
          </a:solidFill>
        </p:spPr>
        <p:txBody>
          <a:bodyPr wrap="square" lIns="0" tIns="0" rIns="0" bIns="0" rtlCol="0"/>
          <a:lstStyle/>
          <a:p>
            <a:endParaRPr sz="3600">
              <a:solidFill>
                <a:prstClr val="black"/>
              </a:solidFill>
            </a:endParaRPr>
          </a:p>
        </p:txBody>
      </p:sp>
      <p:sp>
        <p:nvSpPr>
          <p:cNvPr id="15" name="object 4"/>
          <p:cNvSpPr/>
          <p:nvPr/>
        </p:nvSpPr>
        <p:spPr>
          <a:xfrm>
            <a:off x="2250948" y="1952245"/>
            <a:ext cx="1155700" cy="1649730"/>
          </a:xfrm>
          <a:custGeom>
            <a:avLst/>
            <a:gdLst/>
            <a:ahLst/>
            <a:cxnLst/>
            <a:rect l="l" t="t" r="r" b="b"/>
            <a:pathLst>
              <a:path w="577850" h="824864">
                <a:moveTo>
                  <a:pt x="577595" y="0"/>
                </a:moveTo>
                <a:lnTo>
                  <a:pt x="577595" y="535686"/>
                </a:lnTo>
                <a:lnTo>
                  <a:pt x="288797" y="824483"/>
                </a:lnTo>
                <a:lnTo>
                  <a:pt x="0" y="535686"/>
                </a:lnTo>
                <a:lnTo>
                  <a:pt x="0" y="0"/>
                </a:lnTo>
                <a:lnTo>
                  <a:pt x="288797" y="288798"/>
                </a:lnTo>
                <a:lnTo>
                  <a:pt x="577595" y="0"/>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16" name="object 5"/>
          <p:cNvSpPr txBox="1"/>
          <p:nvPr/>
        </p:nvSpPr>
        <p:spPr>
          <a:xfrm>
            <a:off x="2392273" y="2459226"/>
            <a:ext cx="871218" cy="516808"/>
          </a:xfrm>
          <a:prstGeom prst="rect">
            <a:avLst/>
          </a:prstGeom>
        </p:spPr>
        <p:txBody>
          <a:bodyPr vert="horz" wrap="square" lIns="0" tIns="24130" rIns="0" bIns="0" rtlCol="0">
            <a:spAutoFit/>
          </a:bodyPr>
          <a:lstStyle/>
          <a:p>
            <a:pPr marL="25400">
              <a:spcBef>
                <a:spcPts val="190"/>
              </a:spcBef>
            </a:pPr>
            <a:r>
              <a:rPr sz="3200" spc="-20" dirty="0">
                <a:solidFill>
                  <a:srgbClr val="FFFFFF"/>
                </a:solidFill>
                <a:cs typeface="Calibri"/>
              </a:rPr>
              <a:t>2008</a:t>
            </a:r>
            <a:endParaRPr sz="3200">
              <a:solidFill>
                <a:prstClr val="black"/>
              </a:solidFill>
              <a:cs typeface="Calibri"/>
            </a:endParaRPr>
          </a:p>
        </p:txBody>
      </p:sp>
      <p:sp>
        <p:nvSpPr>
          <p:cNvPr id="17" name="object 6"/>
          <p:cNvSpPr/>
          <p:nvPr/>
        </p:nvSpPr>
        <p:spPr>
          <a:xfrm>
            <a:off x="3406140" y="1906523"/>
            <a:ext cx="12374880" cy="1179830"/>
          </a:xfrm>
          <a:custGeom>
            <a:avLst/>
            <a:gdLst/>
            <a:ahLst/>
            <a:cxnLst/>
            <a:rect l="l" t="t" r="r" b="b"/>
            <a:pathLst>
              <a:path w="6187440" h="589915">
                <a:moveTo>
                  <a:pt x="6089141" y="0"/>
                </a:moveTo>
                <a:lnTo>
                  <a:pt x="0" y="0"/>
                </a:lnTo>
                <a:lnTo>
                  <a:pt x="0" y="589788"/>
                </a:lnTo>
                <a:lnTo>
                  <a:pt x="6089141" y="589788"/>
                </a:lnTo>
                <a:lnTo>
                  <a:pt x="6127378" y="582054"/>
                </a:lnTo>
                <a:lnTo>
                  <a:pt x="6158626" y="560974"/>
                </a:lnTo>
                <a:lnTo>
                  <a:pt x="6179706" y="529726"/>
                </a:lnTo>
                <a:lnTo>
                  <a:pt x="6187439" y="491489"/>
                </a:lnTo>
                <a:lnTo>
                  <a:pt x="6187439" y="98298"/>
                </a:lnTo>
                <a:lnTo>
                  <a:pt x="6179706" y="60061"/>
                </a:lnTo>
                <a:lnTo>
                  <a:pt x="6158626" y="28813"/>
                </a:lnTo>
                <a:lnTo>
                  <a:pt x="6127378" y="7733"/>
                </a:lnTo>
                <a:lnTo>
                  <a:pt x="6089141" y="0"/>
                </a:lnTo>
                <a:close/>
              </a:path>
            </a:pathLst>
          </a:custGeom>
          <a:solidFill>
            <a:srgbClr val="DCE2E3">
              <a:alpha val="90194"/>
            </a:srgbClr>
          </a:solidFill>
        </p:spPr>
        <p:txBody>
          <a:bodyPr wrap="square" lIns="0" tIns="0" rIns="0" bIns="0" rtlCol="0"/>
          <a:lstStyle/>
          <a:p>
            <a:endParaRPr sz="3600">
              <a:solidFill>
                <a:prstClr val="black"/>
              </a:solidFill>
            </a:endParaRPr>
          </a:p>
        </p:txBody>
      </p:sp>
      <p:sp>
        <p:nvSpPr>
          <p:cNvPr id="18" name="object 7"/>
          <p:cNvSpPr/>
          <p:nvPr/>
        </p:nvSpPr>
        <p:spPr>
          <a:xfrm>
            <a:off x="3406140" y="1906523"/>
            <a:ext cx="12374880" cy="1179830"/>
          </a:xfrm>
          <a:custGeom>
            <a:avLst/>
            <a:gdLst/>
            <a:ahLst/>
            <a:cxnLst/>
            <a:rect l="l" t="t" r="r" b="b"/>
            <a:pathLst>
              <a:path w="6187440" h="589915">
                <a:moveTo>
                  <a:pt x="6187439" y="98298"/>
                </a:moveTo>
                <a:lnTo>
                  <a:pt x="6187439" y="491489"/>
                </a:lnTo>
                <a:lnTo>
                  <a:pt x="6179706" y="529726"/>
                </a:lnTo>
                <a:lnTo>
                  <a:pt x="6158626" y="560974"/>
                </a:lnTo>
                <a:lnTo>
                  <a:pt x="6127378" y="582054"/>
                </a:lnTo>
                <a:lnTo>
                  <a:pt x="6089141" y="589788"/>
                </a:lnTo>
                <a:lnTo>
                  <a:pt x="0" y="589788"/>
                </a:lnTo>
                <a:lnTo>
                  <a:pt x="0" y="0"/>
                </a:lnTo>
                <a:lnTo>
                  <a:pt x="6089141" y="0"/>
                </a:lnTo>
                <a:lnTo>
                  <a:pt x="6127378" y="7733"/>
                </a:lnTo>
                <a:lnTo>
                  <a:pt x="6158626" y="28813"/>
                </a:lnTo>
                <a:lnTo>
                  <a:pt x="6179706" y="60061"/>
                </a:lnTo>
                <a:lnTo>
                  <a:pt x="6187439" y="98298"/>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19" name="object 8"/>
          <p:cNvSpPr txBox="1"/>
          <p:nvPr/>
        </p:nvSpPr>
        <p:spPr>
          <a:xfrm>
            <a:off x="3432046" y="2065476"/>
            <a:ext cx="12324080" cy="752770"/>
          </a:xfrm>
          <a:prstGeom prst="rect">
            <a:avLst/>
          </a:prstGeom>
        </p:spPr>
        <p:txBody>
          <a:bodyPr vert="horz" wrap="square" lIns="0" tIns="49530" rIns="0" bIns="0" rtlCol="0">
            <a:spAutoFit/>
          </a:bodyPr>
          <a:lstStyle/>
          <a:p>
            <a:pPr marL="270510" indent="-140970">
              <a:spcBef>
                <a:spcPts val="390"/>
              </a:spcBef>
              <a:buSzPct val="90909"/>
              <a:buFontTx/>
              <a:buChar char="•"/>
              <a:tabLst>
                <a:tab pos="271780" algn="l"/>
              </a:tabLst>
            </a:pPr>
            <a:r>
              <a:rPr sz="2200" dirty="0">
                <a:solidFill>
                  <a:srgbClr val="5F5F5F"/>
                </a:solidFill>
                <a:cs typeface="Calibri"/>
              </a:rPr>
              <a:t>Bitcoin.org </a:t>
            </a:r>
            <a:r>
              <a:rPr sz="2200" spc="-10" dirty="0">
                <a:solidFill>
                  <a:srgbClr val="5F5F5F"/>
                </a:solidFill>
                <a:cs typeface="Calibri"/>
              </a:rPr>
              <a:t>registered by </a:t>
            </a:r>
            <a:r>
              <a:rPr sz="2200" dirty="0">
                <a:solidFill>
                  <a:srgbClr val="5F5F5F"/>
                </a:solidFill>
                <a:cs typeface="Calibri"/>
              </a:rPr>
              <a:t>“Satoshi</a:t>
            </a:r>
            <a:r>
              <a:rPr sz="2200" spc="-130" dirty="0">
                <a:solidFill>
                  <a:srgbClr val="5F5F5F"/>
                </a:solidFill>
                <a:cs typeface="Calibri"/>
              </a:rPr>
              <a:t> </a:t>
            </a:r>
            <a:r>
              <a:rPr sz="2200" dirty="0">
                <a:solidFill>
                  <a:srgbClr val="5F5F5F"/>
                </a:solidFill>
                <a:cs typeface="Calibri"/>
              </a:rPr>
              <a:t>Nakamoto”</a:t>
            </a:r>
            <a:endParaRPr sz="2200">
              <a:solidFill>
                <a:prstClr val="black"/>
              </a:solidFill>
              <a:cs typeface="Calibri"/>
            </a:endParaRPr>
          </a:p>
          <a:p>
            <a:pPr marL="270510" indent="-140970">
              <a:spcBef>
                <a:spcPts val="190"/>
              </a:spcBef>
              <a:buSzPct val="90909"/>
              <a:buFontTx/>
              <a:buChar char="•"/>
              <a:tabLst>
                <a:tab pos="271780" algn="l"/>
              </a:tabLst>
            </a:pPr>
            <a:r>
              <a:rPr sz="2200" dirty="0">
                <a:solidFill>
                  <a:srgbClr val="5F5F5F"/>
                </a:solidFill>
                <a:cs typeface="Calibri"/>
              </a:rPr>
              <a:t>“Bitcoin: A peer-to-peer </a:t>
            </a:r>
            <a:r>
              <a:rPr sz="2200" spc="-10" dirty="0">
                <a:solidFill>
                  <a:srgbClr val="5F5F5F"/>
                </a:solidFill>
                <a:cs typeface="Calibri"/>
              </a:rPr>
              <a:t>Electronic Cash </a:t>
            </a:r>
            <a:r>
              <a:rPr sz="2200" dirty="0">
                <a:solidFill>
                  <a:srgbClr val="5F5F5F"/>
                </a:solidFill>
                <a:cs typeface="Calibri"/>
              </a:rPr>
              <a:t>System” </a:t>
            </a:r>
            <a:r>
              <a:rPr sz="2200" spc="-10" dirty="0">
                <a:solidFill>
                  <a:srgbClr val="5F5F5F"/>
                </a:solidFill>
                <a:cs typeface="Calibri"/>
              </a:rPr>
              <a:t>paper </a:t>
            </a:r>
            <a:r>
              <a:rPr sz="2200" dirty="0">
                <a:solidFill>
                  <a:srgbClr val="5F5F5F"/>
                </a:solidFill>
                <a:cs typeface="Calibri"/>
              </a:rPr>
              <a:t>posted in</a:t>
            </a:r>
            <a:r>
              <a:rPr sz="2200" spc="-290" dirty="0">
                <a:solidFill>
                  <a:srgbClr val="5F5F5F"/>
                </a:solidFill>
                <a:cs typeface="Calibri"/>
              </a:rPr>
              <a:t> </a:t>
            </a:r>
            <a:r>
              <a:rPr sz="2200" dirty="0">
                <a:solidFill>
                  <a:srgbClr val="5F5F5F"/>
                </a:solidFill>
                <a:cs typeface="Calibri"/>
              </a:rPr>
              <a:t>October</a:t>
            </a:r>
            <a:endParaRPr sz="2200">
              <a:solidFill>
                <a:prstClr val="black"/>
              </a:solidFill>
              <a:cs typeface="Calibri"/>
            </a:endParaRPr>
          </a:p>
        </p:txBody>
      </p:sp>
      <p:sp>
        <p:nvSpPr>
          <p:cNvPr id="20" name="object 9"/>
          <p:cNvSpPr/>
          <p:nvPr/>
        </p:nvSpPr>
        <p:spPr>
          <a:xfrm>
            <a:off x="2250948" y="3369565"/>
            <a:ext cx="1155700" cy="1649730"/>
          </a:xfrm>
          <a:custGeom>
            <a:avLst/>
            <a:gdLst/>
            <a:ahLst/>
            <a:cxnLst/>
            <a:rect l="l" t="t" r="r" b="b"/>
            <a:pathLst>
              <a:path w="577850" h="824864">
                <a:moveTo>
                  <a:pt x="0" y="0"/>
                </a:moveTo>
                <a:lnTo>
                  <a:pt x="0" y="535685"/>
                </a:lnTo>
                <a:lnTo>
                  <a:pt x="288797" y="824483"/>
                </a:lnTo>
                <a:lnTo>
                  <a:pt x="577595" y="535685"/>
                </a:lnTo>
                <a:lnTo>
                  <a:pt x="577595" y="288797"/>
                </a:lnTo>
                <a:lnTo>
                  <a:pt x="288797" y="288797"/>
                </a:lnTo>
                <a:lnTo>
                  <a:pt x="0" y="0"/>
                </a:lnTo>
                <a:close/>
              </a:path>
              <a:path w="577850" h="824864">
                <a:moveTo>
                  <a:pt x="577595" y="0"/>
                </a:moveTo>
                <a:lnTo>
                  <a:pt x="288797" y="288797"/>
                </a:lnTo>
                <a:lnTo>
                  <a:pt x="577595" y="288797"/>
                </a:lnTo>
                <a:lnTo>
                  <a:pt x="577595" y="0"/>
                </a:lnTo>
                <a:close/>
              </a:path>
            </a:pathLst>
          </a:custGeom>
          <a:solidFill>
            <a:srgbClr val="9CB955"/>
          </a:solidFill>
        </p:spPr>
        <p:txBody>
          <a:bodyPr wrap="square" lIns="0" tIns="0" rIns="0" bIns="0" rtlCol="0"/>
          <a:lstStyle/>
          <a:p>
            <a:endParaRPr sz="3600">
              <a:solidFill>
                <a:prstClr val="black"/>
              </a:solidFill>
            </a:endParaRPr>
          </a:p>
        </p:txBody>
      </p:sp>
      <p:sp>
        <p:nvSpPr>
          <p:cNvPr id="21" name="object 10"/>
          <p:cNvSpPr/>
          <p:nvPr/>
        </p:nvSpPr>
        <p:spPr>
          <a:xfrm>
            <a:off x="2250948" y="3369565"/>
            <a:ext cx="1155700" cy="1649730"/>
          </a:xfrm>
          <a:custGeom>
            <a:avLst/>
            <a:gdLst/>
            <a:ahLst/>
            <a:cxnLst/>
            <a:rect l="l" t="t" r="r" b="b"/>
            <a:pathLst>
              <a:path w="577850" h="824864">
                <a:moveTo>
                  <a:pt x="577595" y="0"/>
                </a:moveTo>
                <a:lnTo>
                  <a:pt x="577595" y="535685"/>
                </a:lnTo>
                <a:lnTo>
                  <a:pt x="288797" y="824483"/>
                </a:lnTo>
                <a:lnTo>
                  <a:pt x="0" y="535685"/>
                </a:lnTo>
                <a:lnTo>
                  <a:pt x="0" y="0"/>
                </a:lnTo>
                <a:lnTo>
                  <a:pt x="288797" y="288797"/>
                </a:lnTo>
                <a:lnTo>
                  <a:pt x="577595" y="0"/>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22" name="object 11"/>
          <p:cNvSpPr txBox="1"/>
          <p:nvPr/>
        </p:nvSpPr>
        <p:spPr>
          <a:xfrm>
            <a:off x="2392273" y="3877308"/>
            <a:ext cx="871218" cy="516808"/>
          </a:xfrm>
          <a:prstGeom prst="rect">
            <a:avLst/>
          </a:prstGeom>
        </p:spPr>
        <p:txBody>
          <a:bodyPr vert="horz" wrap="square" lIns="0" tIns="24130" rIns="0" bIns="0" rtlCol="0">
            <a:spAutoFit/>
          </a:bodyPr>
          <a:lstStyle/>
          <a:p>
            <a:pPr marL="25400">
              <a:spcBef>
                <a:spcPts val="190"/>
              </a:spcBef>
            </a:pPr>
            <a:r>
              <a:rPr sz="3200" spc="-20" dirty="0">
                <a:solidFill>
                  <a:srgbClr val="FFFFFF"/>
                </a:solidFill>
                <a:cs typeface="Calibri"/>
              </a:rPr>
              <a:t>2009</a:t>
            </a:r>
            <a:endParaRPr sz="3200">
              <a:solidFill>
                <a:prstClr val="black"/>
              </a:solidFill>
              <a:cs typeface="Calibri"/>
            </a:endParaRPr>
          </a:p>
        </p:txBody>
      </p:sp>
      <p:sp>
        <p:nvSpPr>
          <p:cNvPr id="23" name="object 12"/>
          <p:cNvSpPr/>
          <p:nvPr/>
        </p:nvSpPr>
        <p:spPr>
          <a:xfrm>
            <a:off x="3406140" y="3369565"/>
            <a:ext cx="12374880" cy="1070610"/>
          </a:xfrm>
          <a:custGeom>
            <a:avLst/>
            <a:gdLst/>
            <a:ahLst/>
            <a:cxnLst/>
            <a:rect l="l" t="t" r="r" b="b"/>
            <a:pathLst>
              <a:path w="6187440" h="535305">
                <a:moveTo>
                  <a:pt x="6098285" y="0"/>
                </a:moveTo>
                <a:lnTo>
                  <a:pt x="0" y="0"/>
                </a:lnTo>
                <a:lnTo>
                  <a:pt x="0" y="534923"/>
                </a:lnTo>
                <a:lnTo>
                  <a:pt x="6098285" y="534923"/>
                </a:lnTo>
                <a:lnTo>
                  <a:pt x="6133004" y="527923"/>
                </a:lnTo>
                <a:lnTo>
                  <a:pt x="6161341" y="508825"/>
                </a:lnTo>
                <a:lnTo>
                  <a:pt x="6180439" y="480488"/>
                </a:lnTo>
                <a:lnTo>
                  <a:pt x="6187439" y="445769"/>
                </a:lnTo>
                <a:lnTo>
                  <a:pt x="6187439" y="89153"/>
                </a:lnTo>
                <a:lnTo>
                  <a:pt x="6180439" y="54435"/>
                </a:lnTo>
                <a:lnTo>
                  <a:pt x="6161341" y="26098"/>
                </a:lnTo>
                <a:lnTo>
                  <a:pt x="6133004" y="7000"/>
                </a:lnTo>
                <a:lnTo>
                  <a:pt x="6098285" y="0"/>
                </a:lnTo>
                <a:close/>
              </a:path>
            </a:pathLst>
          </a:custGeom>
          <a:solidFill>
            <a:srgbClr val="DCE2E3">
              <a:alpha val="90194"/>
            </a:srgbClr>
          </a:solidFill>
        </p:spPr>
        <p:txBody>
          <a:bodyPr wrap="square" lIns="0" tIns="0" rIns="0" bIns="0" rtlCol="0"/>
          <a:lstStyle/>
          <a:p>
            <a:endParaRPr sz="3600">
              <a:solidFill>
                <a:prstClr val="black"/>
              </a:solidFill>
            </a:endParaRPr>
          </a:p>
        </p:txBody>
      </p:sp>
      <p:sp>
        <p:nvSpPr>
          <p:cNvPr id="24" name="object 13"/>
          <p:cNvSpPr/>
          <p:nvPr/>
        </p:nvSpPr>
        <p:spPr>
          <a:xfrm>
            <a:off x="3406140" y="3369565"/>
            <a:ext cx="12374880" cy="1070610"/>
          </a:xfrm>
          <a:custGeom>
            <a:avLst/>
            <a:gdLst/>
            <a:ahLst/>
            <a:cxnLst/>
            <a:rect l="l" t="t" r="r" b="b"/>
            <a:pathLst>
              <a:path w="6187440" h="535305">
                <a:moveTo>
                  <a:pt x="6187439" y="89153"/>
                </a:moveTo>
                <a:lnTo>
                  <a:pt x="6187439" y="445769"/>
                </a:lnTo>
                <a:lnTo>
                  <a:pt x="6180439" y="480488"/>
                </a:lnTo>
                <a:lnTo>
                  <a:pt x="6161341" y="508825"/>
                </a:lnTo>
                <a:lnTo>
                  <a:pt x="6133004" y="527923"/>
                </a:lnTo>
                <a:lnTo>
                  <a:pt x="6098285" y="534923"/>
                </a:lnTo>
                <a:lnTo>
                  <a:pt x="0" y="534923"/>
                </a:lnTo>
                <a:lnTo>
                  <a:pt x="0" y="0"/>
                </a:lnTo>
                <a:lnTo>
                  <a:pt x="6098285" y="0"/>
                </a:lnTo>
                <a:lnTo>
                  <a:pt x="6133004" y="7000"/>
                </a:lnTo>
                <a:lnTo>
                  <a:pt x="6161341" y="26098"/>
                </a:lnTo>
                <a:lnTo>
                  <a:pt x="6180439" y="54435"/>
                </a:lnTo>
                <a:lnTo>
                  <a:pt x="6187439" y="89153"/>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25" name="object 14"/>
          <p:cNvSpPr txBox="1"/>
          <p:nvPr/>
        </p:nvSpPr>
        <p:spPr>
          <a:xfrm>
            <a:off x="3432046" y="3295090"/>
            <a:ext cx="12324080" cy="1116972"/>
          </a:xfrm>
          <a:prstGeom prst="rect">
            <a:avLst/>
          </a:prstGeom>
        </p:spPr>
        <p:txBody>
          <a:bodyPr vert="horz" wrap="square" lIns="0" tIns="49530" rIns="0" bIns="0" rtlCol="0">
            <a:spAutoFit/>
          </a:bodyPr>
          <a:lstStyle/>
          <a:p>
            <a:pPr marL="270510" indent="-140970">
              <a:spcBef>
                <a:spcPts val="390"/>
              </a:spcBef>
              <a:buSzPct val="90909"/>
              <a:buFontTx/>
              <a:buChar char="•"/>
              <a:tabLst>
                <a:tab pos="271780" algn="l"/>
              </a:tabLst>
            </a:pPr>
            <a:r>
              <a:rPr sz="2200" spc="-10" dirty="0">
                <a:solidFill>
                  <a:srgbClr val="5F5F5F"/>
                </a:solidFill>
                <a:cs typeface="Calibri"/>
              </a:rPr>
              <a:t>Satoshi </a:t>
            </a:r>
            <a:r>
              <a:rPr sz="2200" dirty="0">
                <a:solidFill>
                  <a:srgbClr val="5F5F5F"/>
                </a:solidFill>
                <a:cs typeface="Calibri"/>
              </a:rPr>
              <a:t>mines :genesis block” of 50 BTC in</a:t>
            </a:r>
            <a:r>
              <a:rPr sz="2200" spc="-170" dirty="0">
                <a:solidFill>
                  <a:srgbClr val="5F5F5F"/>
                </a:solidFill>
                <a:cs typeface="Calibri"/>
              </a:rPr>
              <a:t> </a:t>
            </a:r>
            <a:r>
              <a:rPr sz="2200" spc="-10" dirty="0">
                <a:solidFill>
                  <a:srgbClr val="5F5F5F"/>
                </a:solidFill>
                <a:cs typeface="Calibri"/>
              </a:rPr>
              <a:t>January</a:t>
            </a:r>
            <a:endParaRPr sz="2200">
              <a:solidFill>
                <a:prstClr val="black"/>
              </a:solidFill>
              <a:cs typeface="Calibri"/>
            </a:endParaRPr>
          </a:p>
          <a:p>
            <a:pPr marL="270510" indent="-140970">
              <a:spcBef>
                <a:spcPts val="190"/>
              </a:spcBef>
              <a:buSzPct val="90909"/>
              <a:buFontTx/>
              <a:buChar char="•"/>
              <a:tabLst>
                <a:tab pos="271780" algn="l"/>
              </a:tabLst>
            </a:pPr>
            <a:r>
              <a:rPr sz="2200" dirty="0">
                <a:solidFill>
                  <a:srgbClr val="5F5F5F"/>
                </a:solidFill>
                <a:cs typeface="Calibri"/>
              </a:rPr>
              <a:t>Bitcoin v0.1 released on cryptography @metzdowd.com and</a:t>
            </a:r>
            <a:r>
              <a:rPr sz="2200" spc="-270" dirty="0">
                <a:solidFill>
                  <a:srgbClr val="5F5F5F"/>
                </a:solidFill>
                <a:cs typeface="Calibri"/>
              </a:rPr>
              <a:t> </a:t>
            </a:r>
            <a:r>
              <a:rPr sz="2200" dirty="0">
                <a:solidFill>
                  <a:srgbClr val="5F5F5F"/>
                </a:solidFill>
                <a:cs typeface="Calibri"/>
              </a:rPr>
              <a:t>Usenet</a:t>
            </a:r>
            <a:endParaRPr sz="2200">
              <a:solidFill>
                <a:prstClr val="black"/>
              </a:solidFill>
              <a:cs typeface="Calibri"/>
            </a:endParaRPr>
          </a:p>
          <a:p>
            <a:pPr marL="270510" indent="-140970">
              <a:spcBef>
                <a:spcPts val="170"/>
              </a:spcBef>
              <a:buSzPct val="90909"/>
              <a:buFontTx/>
              <a:buChar char="•"/>
              <a:tabLst>
                <a:tab pos="271780" algn="l"/>
              </a:tabLst>
            </a:pPr>
            <a:r>
              <a:rPr sz="2200" spc="-10" dirty="0">
                <a:solidFill>
                  <a:srgbClr val="5F5F5F"/>
                </a:solidFill>
                <a:cs typeface="Calibri"/>
              </a:rPr>
              <a:t>First </a:t>
            </a:r>
            <a:r>
              <a:rPr sz="2200" dirty="0">
                <a:solidFill>
                  <a:srgbClr val="5F5F5F"/>
                </a:solidFill>
                <a:cs typeface="Calibri"/>
              </a:rPr>
              <a:t>bitcoin </a:t>
            </a:r>
            <a:r>
              <a:rPr sz="2200" spc="-10" dirty="0">
                <a:solidFill>
                  <a:srgbClr val="5F5F5F"/>
                </a:solidFill>
                <a:cs typeface="Calibri"/>
              </a:rPr>
              <a:t>transaction, #bitcoin-dev </a:t>
            </a:r>
            <a:r>
              <a:rPr sz="2200" dirty="0">
                <a:solidFill>
                  <a:srgbClr val="5F5F5F"/>
                </a:solidFill>
                <a:cs typeface="Calibri"/>
              </a:rPr>
              <a:t>on Freenode, v0.2</a:t>
            </a:r>
            <a:r>
              <a:rPr sz="2200" spc="-170" dirty="0">
                <a:solidFill>
                  <a:srgbClr val="5F5F5F"/>
                </a:solidFill>
                <a:cs typeface="Calibri"/>
              </a:rPr>
              <a:t> </a:t>
            </a:r>
            <a:r>
              <a:rPr sz="2200" dirty="0">
                <a:solidFill>
                  <a:srgbClr val="5F5F5F"/>
                </a:solidFill>
                <a:cs typeface="Calibri"/>
              </a:rPr>
              <a:t>released</a:t>
            </a:r>
            <a:endParaRPr sz="2200">
              <a:solidFill>
                <a:prstClr val="black"/>
              </a:solidFill>
              <a:cs typeface="Calibri"/>
            </a:endParaRPr>
          </a:p>
        </p:txBody>
      </p:sp>
      <p:sp>
        <p:nvSpPr>
          <p:cNvPr id="26" name="object 15"/>
          <p:cNvSpPr/>
          <p:nvPr/>
        </p:nvSpPr>
        <p:spPr>
          <a:xfrm>
            <a:off x="2250948" y="4777741"/>
            <a:ext cx="1155700" cy="1649730"/>
          </a:xfrm>
          <a:custGeom>
            <a:avLst/>
            <a:gdLst/>
            <a:ahLst/>
            <a:cxnLst/>
            <a:rect l="l" t="t" r="r" b="b"/>
            <a:pathLst>
              <a:path w="577850" h="824864">
                <a:moveTo>
                  <a:pt x="0" y="0"/>
                </a:moveTo>
                <a:lnTo>
                  <a:pt x="0" y="535686"/>
                </a:lnTo>
                <a:lnTo>
                  <a:pt x="288797" y="824484"/>
                </a:lnTo>
                <a:lnTo>
                  <a:pt x="577595" y="535686"/>
                </a:lnTo>
                <a:lnTo>
                  <a:pt x="577595" y="288798"/>
                </a:lnTo>
                <a:lnTo>
                  <a:pt x="288797" y="288798"/>
                </a:lnTo>
                <a:lnTo>
                  <a:pt x="0" y="0"/>
                </a:lnTo>
                <a:close/>
              </a:path>
              <a:path w="577850" h="824864">
                <a:moveTo>
                  <a:pt x="577595" y="0"/>
                </a:moveTo>
                <a:lnTo>
                  <a:pt x="288797" y="288798"/>
                </a:lnTo>
                <a:lnTo>
                  <a:pt x="577595" y="288798"/>
                </a:lnTo>
                <a:lnTo>
                  <a:pt x="577595" y="0"/>
                </a:lnTo>
                <a:close/>
              </a:path>
            </a:pathLst>
          </a:custGeom>
          <a:solidFill>
            <a:srgbClr val="F19C13"/>
          </a:solidFill>
        </p:spPr>
        <p:txBody>
          <a:bodyPr wrap="square" lIns="0" tIns="0" rIns="0" bIns="0" rtlCol="0"/>
          <a:lstStyle/>
          <a:p>
            <a:endParaRPr sz="3600">
              <a:solidFill>
                <a:prstClr val="black"/>
              </a:solidFill>
            </a:endParaRPr>
          </a:p>
        </p:txBody>
      </p:sp>
      <p:sp>
        <p:nvSpPr>
          <p:cNvPr id="27" name="object 16"/>
          <p:cNvSpPr/>
          <p:nvPr/>
        </p:nvSpPr>
        <p:spPr>
          <a:xfrm>
            <a:off x="2250948" y="4777741"/>
            <a:ext cx="1155700" cy="1649730"/>
          </a:xfrm>
          <a:custGeom>
            <a:avLst/>
            <a:gdLst/>
            <a:ahLst/>
            <a:cxnLst/>
            <a:rect l="l" t="t" r="r" b="b"/>
            <a:pathLst>
              <a:path w="577850" h="824864">
                <a:moveTo>
                  <a:pt x="577595" y="0"/>
                </a:moveTo>
                <a:lnTo>
                  <a:pt x="577595" y="535686"/>
                </a:lnTo>
                <a:lnTo>
                  <a:pt x="288797" y="824484"/>
                </a:lnTo>
                <a:lnTo>
                  <a:pt x="0" y="535686"/>
                </a:lnTo>
                <a:lnTo>
                  <a:pt x="0" y="0"/>
                </a:lnTo>
                <a:lnTo>
                  <a:pt x="288797" y="288798"/>
                </a:lnTo>
                <a:lnTo>
                  <a:pt x="577595" y="0"/>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28" name="object 17"/>
          <p:cNvSpPr txBox="1"/>
          <p:nvPr/>
        </p:nvSpPr>
        <p:spPr>
          <a:xfrm>
            <a:off x="2392273" y="5284876"/>
            <a:ext cx="871218" cy="516808"/>
          </a:xfrm>
          <a:prstGeom prst="rect">
            <a:avLst/>
          </a:prstGeom>
        </p:spPr>
        <p:txBody>
          <a:bodyPr vert="horz" wrap="square" lIns="0" tIns="24130" rIns="0" bIns="0" rtlCol="0">
            <a:spAutoFit/>
          </a:bodyPr>
          <a:lstStyle/>
          <a:p>
            <a:pPr marL="25400">
              <a:spcBef>
                <a:spcPts val="190"/>
              </a:spcBef>
            </a:pPr>
            <a:r>
              <a:rPr sz="3200" spc="-20" dirty="0">
                <a:solidFill>
                  <a:srgbClr val="FFFFFF"/>
                </a:solidFill>
                <a:cs typeface="Calibri"/>
              </a:rPr>
              <a:t>2010</a:t>
            </a:r>
            <a:endParaRPr sz="3200">
              <a:solidFill>
                <a:prstClr val="black"/>
              </a:solidFill>
              <a:cs typeface="Calibri"/>
            </a:endParaRPr>
          </a:p>
        </p:txBody>
      </p:sp>
      <p:sp>
        <p:nvSpPr>
          <p:cNvPr id="29" name="object 18"/>
          <p:cNvSpPr/>
          <p:nvPr/>
        </p:nvSpPr>
        <p:spPr>
          <a:xfrm>
            <a:off x="3406140" y="4777741"/>
            <a:ext cx="12374880" cy="1070610"/>
          </a:xfrm>
          <a:custGeom>
            <a:avLst/>
            <a:gdLst/>
            <a:ahLst/>
            <a:cxnLst/>
            <a:rect l="l" t="t" r="r" b="b"/>
            <a:pathLst>
              <a:path w="6187440" h="535305">
                <a:moveTo>
                  <a:pt x="6098285" y="0"/>
                </a:moveTo>
                <a:lnTo>
                  <a:pt x="0" y="0"/>
                </a:lnTo>
                <a:lnTo>
                  <a:pt x="0" y="534924"/>
                </a:lnTo>
                <a:lnTo>
                  <a:pt x="6098285" y="534924"/>
                </a:lnTo>
                <a:lnTo>
                  <a:pt x="6133004" y="527923"/>
                </a:lnTo>
                <a:lnTo>
                  <a:pt x="6161341" y="508825"/>
                </a:lnTo>
                <a:lnTo>
                  <a:pt x="6180439" y="480488"/>
                </a:lnTo>
                <a:lnTo>
                  <a:pt x="6187439" y="445769"/>
                </a:lnTo>
                <a:lnTo>
                  <a:pt x="6187439" y="89154"/>
                </a:lnTo>
                <a:lnTo>
                  <a:pt x="6180439" y="54435"/>
                </a:lnTo>
                <a:lnTo>
                  <a:pt x="6161341" y="26098"/>
                </a:lnTo>
                <a:lnTo>
                  <a:pt x="6133004" y="7000"/>
                </a:lnTo>
                <a:lnTo>
                  <a:pt x="6098285" y="0"/>
                </a:lnTo>
                <a:close/>
              </a:path>
            </a:pathLst>
          </a:custGeom>
          <a:solidFill>
            <a:srgbClr val="DCE2E3">
              <a:alpha val="90194"/>
            </a:srgbClr>
          </a:solidFill>
        </p:spPr>
        <p:txBody>
          <a:bodyPr wrap="square" lIns="0" tIns="0" rIns="0" bIns="0" rtlCol="0"/>
          <a:lstStyle/>
          <a:p>
            <a:endParaRPr sz="3600">
              <a:solidFill>
                <a:prstClr val="black"/>
              </a:solidFill>
            </a:endParaRPr>
          </a:p>
        </p:txBody>
      </p:sp>
      <p:sp>
        <p:nvSpPr>
          <p:cNvPr id="30" name="object 19"/>
          <p:cNvSpPr/>
          <p:nvPr/>
        </p:nvSpPr>
        <p:spPr>
          <a:xfrm>
            <a:off x="3406140" y="4777741"/>
            <a:ext cx="12374880" cy="1070610"/>
          </a:xfrm>
          <a:custGeom>
            <a:avLst/>
            <a:gdLst/>
            <a:ahLst/>
            <a:cxnLst/>
            <a:rect l="l" t="t" r="r" b="b"/>
            <a:pathLst>
              <a:path w="6187440" h="535305">
                <a:moveTo>
                  <a:pt x="6187439" y="89154"/>
                </a:moveTo>
                <a:lnTo>
                  <a:pt x="6187439" y="445769"/>
                </a:lnTo>
                <a:lnTo>
                  <a:pt x="6180439" y="480488"/>
                </a:lnTo>
                <a:lnTo>
                  <a:pt x="6161341" y="508825"/>
                </a:lnTo>
                <a:lnTo>
                  <a:pt x="6133004" y="527923"/>
                </a:lnTo>
                <a:lnTo>
                  <a:pt x="6098285" y="534924"/>
                </a:lnTo>
                <a:lnTo>
                  <a:pt x="0" y="534924"/>
                </a:lnTo>
                <a:lnTo>
                  <a:pt x="0" y="0"/>
                </a:lnTo>
                <a:lnTo>
                  <a:pt x="6098285" y="0"/>
                </a:lnTo>
                <a:lnTo>
                  <a:pt x="6133004" y="7000"/>
                </a:lnTo>
                <a:lnTo>
                  <a:pt x="6161341" y="26098"/>
                </a:lnTo>
                <a:lnTo>
                  <a:pt x="6180439" y="54435"/>
                </a:lnTo>
                <a:lnTo>
                  <a:pt x="6187439" y="89154"/>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34" name="object 20"/>
          <p:cNvSpPr txBox="1"/>
          <p:nvPr/>
        </p:nvSpPr>
        <p:spPr>
          <a:xfrm>
            <a:off x="3432046" y="4703774"/>
            <a:ext cx="12324080" cy="1116972"/>
          </a:xfrm>
          <a:prstGeom prst="rect">
            <a:avLst/>
          </a:prstGeom>
        </p:spPr>
        <p:txBody>
          <a:bodyPr vert="horz" wrap="square" lIns="0" tIns="49530" rIns="0" bIns="0" rtlCol="0">
            <a:spAutoFit/>
          </a:bodyPr>
          <a:lstStyle/>
          <a:p>
            <a:pPr marL="270510" indent="-140970">
              <a:spcBef>
                <a:spcPts val="390"/>
              </a:spcBef>
              <a:buSzPct val="90909"/>
              <a:buFontTx/>
              <a:buChar char="•"/>
              <a:tabLst>
                <a:tab pos="271780" algn="l"/>
              </a:tabLst>
            </a:pPr>
            <a:r>
              <a:rPr sz="2200" spc="-10" dirty="0">
                <a:solidFill>
                  <a:srgbClr val="5F5F5F"/>
                </a:solidFill>
                <a:cs typeface="Calibri"/>
              </a:rPr>
              <a:t>First offline transaction: </a:t>
            </a:r>
            <a:r>
              <a:rPr sz="2200" dirty="0">
                <a:solidFill>
                  <a:srgbClr val="5F5F5F"/>
                </a:solidFill>
                <a:cs typeface="Calibri"/>
              </a:rPr>
              <a:t>10K BTC </a:t>
            </a:r>
            <a:r>
              <a:rPr sz="2200" spc="-10" dirty="0">
                <a:solidFill>
                  <a:srgbClr val="5F5F5F"/>
                </a:solidFill>
                <a:cs typeface="Calibri"/>
              </a:rPr>
              <a:t>for </a:t>
            </a:r>
            <a:r>
              <a:rPr sz="2200" dirty="0">
                <a:solidFill>
                  <a:srgbClr val="5F5F5F"/>
                </a:solidFill>
                <a:cs typeface="Calibri"/>
              </a:rPr>
              <a:t>two</a:t>
            </a:r>
            <a:r>
              <a:rPr sz="2200" spc="-130" dirty="0">
                <a:solidFill>
                  <a:srgbClr val="5F5F5F"/>
                </a:solidFill>
                <a:cs typeface="Calibri"/>
              </a:rPr>
              <a:t> </a:t>
            </a:r>
            <a:r>
              <a:rPr sz="2200" spc="-10" dirty="0">
                <a:solidFill>
                  <a:srgbClr val="5F5F5F"/>
                </a:solidFill>
                <a:cs typeface="Calibri"/>
              </a:rPr>
              <a:t>pizzas</a:t>
            </a:r>
            <a:endParaRPr sz="2200" dirty="0">
              <a:solidFill>
                <a:prstClr val="black"/>
              </a:solidFill>
              <a:cs typeface="Calibri"/>
            </a:endParaRPr>
          </a:p>
          <a:p>
            <a:pPr marL="270510" indent="-140970">
              <a:spcBef>
                <a:spcPts val="190"/>
              </a:spcBef>
              <a:buSzPct val="90909"/>
              <a:buFontTx/>
              <a:buChar char="•"/>
              <a:tabLst>
                <a:tab pos="271780" algn="l"/>
              </a:tabLst>
            </a:pPr>
            <a:r>
              <a:rPr sz="2200" spc="-10" dirty="0">
                <a:solidFill>
                  <a:srgbClr val="5F5F5F"/>
                </a:solidFill>
                <a:cs typeface="Calibri"/>
              </a:rPr>
              <a:t>V0.3 </a:t>
            </a:r>
            <a:r>
              <a:rPr sz="2200" dirty="0">
                <a:solidFill>
                  <a:srgbClr val="5F5F5F"/>
                </a:solidFill>
                <a:cs typeface="Calibri"/>
              </a:rPr>
              <a:t>announced, Slashdotted, Mt Gox</a:t>
            </a:r>
            <a:r>
              <a:rPr sz="2200" spc="-130" dirty="0">
                <a:solidFill>
                  <a:srgbClr val="5F5F5F"/>
                </a:solidFill>
                <a:cs typeface="Calibri"/>
              </a:rPr>
              <a:t> </a:t>
            </a:r>
            <a:r>
              <a:rPr sz="2200" spc="-10" dirty="0">
                <a:solidFill>
                  <a:srgbClr val="5F5F5F"/>
                </a:solidFill>
                <a:cs typeface="Calibri"/>
              </a:rPr>
              <a:t>founded-july</a:t>
            </a:r>
            <a:endParaRPr sz="2200" dirty="0">
              <a:solidFill>
                <a:prstClr val="black"/>
              </a:solidFill>
              <a:cs typeface="Calibri"/>
            </a:endParaRPr>
          </a:p>
          <a:p>
            <a:pPr marL="270510" indent="-140970">
              <a:spcBef>
                <a:spcPts val="170"/>
              </a:spcBef>
              <a:buSzPct val="90909"/>
              <a:buFontTx/>
              <a:buChar char="•"/>
              <a:tabLst>
                <a:tab pos="271780" algn="l"/>
              </a:tabLst>
            </a:pPr>
            <a:r>
              <a:rPr sz="2200" spc="-10" dirty="0">
                <a:solidFill>
                  <a:srgbClr val="5F5F5F"/>
                </a:solidFill>
                <a:cs typeface="Calibri"/>
              </a:rPr>
              <a:t>First specialized </a:t>
            </a:r>
            <a:r>
              <a:rPr sz="2200" dirty="0">
                <a:solidFill>
                  <a:srgbClr val="5F5F5F"/>
                </a:solidFill>
                <a:cs typeface="Calibri"/>
              </a:rPr>
              <a:t>GPU hash miners and pooled mining</a:t>
            </a:r>
            <a:r>
              <a:rPr sz="2200" spc="-160" dirty="0">
                <a:solidFill>
                  <a:srgbClr val="5F5F5F"/>
                </a:solidFill>
                <a:cs typeface="Calibri"/>
              </a:rPr>
              <a:t> </a:t>
            </a:r>
            <a:r>
              <a:rPr sz="2200" dirty="0">
                <a:solidFill>
                  <a:srgbClr val="5F5F5F"/>
                </a:solidFill>
                <a:cs typeface="Calibri"/>
              </a:rPr>
              <a:t>operations</a:t>
            </a:r>
            <a:endParaRPr sz="2200" dirty="0">
              <a:solidFill>
                <a:prstClr val="black"/>
              </a:solidFill>
              <a:cs typeface="Calibri"/>
            </a:endParaRPr>
          </a:p>
        </p:txBody>
      </p:sp>
      <p:sp>
        <p:nvSpPr>
          <p:cNvPr id="35" name="object 21"/>
          <p:cNvSpPr/>
          <p:nvPr/>
        </p:nvSpPr>
        <p:spPr>
          <a:xfrm>
            <a:off x="2250948" y="6185915"/>
            <a:ext cx="1155700" cy="1649730"/>
          </a:xfrm>
          <a:custGeom>
            <a:avLst/>
            <a:gdLst/>
            <a:ahLst/>
            <a:cxnLst/>
            <a:rect l="l" t="t" r="r" b="b"/>
            <a:pathLst>
              <a:path w="577850" h="824864">
                <a:moveTo>
                  <a:pt x="0" y="0"/>
                </a:moveTo>
                <a:lnTo>
                  <a:pt x="0" y="535686"/>
                </a:lnTo>
                <a:lnTo>
                  <a:pt x="288797" y="824484"/>
                </a:lnTo>
                <a:lnTo>
                  <a:pt x="577595" y="535686"/>
                </a:lnTo>
                <a:lnTo>
                  <a:pt x="577595" y="288798"/>
                </a:lnTo>
                <a:lnTo>
                  <a:pt x="288797" y="288798"/>
                </a:lnTo>
                <a:lnTo>
                  <a:pt x="0" y="0"/>
                </a:lnTo>
                <a:close/>
              </a:path>
              <a:path w="577850" h="824864">
                <a:moveTo>
                  <a:pt x="577595" y="0"/>
                </a:moveTo>
                <a:lnTo>
                  <a:pt x="288797" y="288798"/>
                </a:lnTo>
                <a:lnTo>
                  <a:pt x="577595" y="288798"/>
                </a:lnTo>
                <a:lnTo>
                  <a:pt x="577595" y="0"/>
                </a:lnTo>
                <a:close/>
              </a:path>
            </a:pathLst>
          </a:custGeom>
          <a:solidFill>
            <a:srgbClr val="0D80B8"/>
          </a:solidFill>
        </p:spPr>
        <p:txBody>
          <a:bodyPr wrap="square" lIns="0" tIns="0" rIns="0" bIns="0" rtlCol="0"/>
          <a:lstStyle/>
          <a:p>
            <a:endParaRPr sz="3600">
              <a:solidFill>
                <a:prstClr val="black"/>
              </a:solidFill>
            </a:endParaRPr>
          </a:p>
        </p:txBody>
      </p:sp>
      <p:sp>
        <p:nvSpPr>
          <p:cNvPr id="36" name="object 22"/>
          <p:cNvSpPr/>
          <p:nvPr/>
        </p:nvSpPr>
        <p:spPr>
          <a:xfrm>
            <a:off x="2250948" y="6185915"/>
            <a:ext cx="1155700" cy="1649730"/>
          </a:xfrm>
          <a:custGeom>
            <a:avLst/>
            <a:gdLst/>
            <a:ahLst/>
            <a:cxnLst/>
            <a:rect l="l" t="t" r="r" b="b"/>
            <a:pathLst>
              <a:path w="577850" h="824864">
                <a:moveTo>
                  <a:pt x="577595" y="0"/>
                </a:moveTo>
                <a:lnTo>
                  <a:pt x="577595" y="535686"/>
                </a:lnTo>
                <a:lnTo>
                  <a:pt x="288797" y="824484"/>
                </a:lnTo>
                <a:lnTo>
                  <a:pt x="0" y="535686"/>
                </a:lnTo>
                <a:lnTo>
                  <a:pt x="0" y="0"/>
                </a:lnTo>
                <a:lnTo>
                  <a:pt x="288797" y="288798"/>
                </a:lnTo>
                <a:lnTo>
                  <a:pt x="577595" y="0"/>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37" name="object 23"/>
          <p:cNvSpPr txBox="1"/>
          <p:nvPr/>
        </p:nvSpPr>
        <p:spPr>
          <a:xfrm>
            <a:off x="2392273" y="6694168"/>
            <a:ext cx="871218" cy="516808"/>
          </a:xfrm>
          <a:prstGeom prst="rect">
            <a:avLst/>
          </a:prstGeom>
        </p:spPr>
        <p:txBody>
          <a:bodyPr vert="horz" wrap="square" lIns="0" tIns="24130" rIns="0" bIns="0" rtlCol="0">
            <a:spAutoFit/>
          </a:bodyPr>
          <a:lstStyle/>
          <a:p>
            <a:pPr marL="25400">
              <a:spcBef>
                <a:spcPts val="190"/>
              </a:spcBef>
            </a:pPr>
            <a:r>
              <a:rPr sz="3200" spc="-20" dirty="0">
                <a:solidFill>
                  <a:srgbClr val="FFFFFF"/>
                </a:solidFill>
                <a:cs typeface="Calibri"/>
              </a:rPr>
              <a:t>2011</a:t>
            </a:r>
            <a:endParaRPr sz="3200">
              <a:solidFill>
                <a:prstClr val="black"/>
              </a:solidFill>
              <a:cs typeface="Calibri"/>
            </a:endParaRPr>
          </a:p>
        </p:txBody>
      </p:sp>
      <p:sp>
        <p:nvSpPr>
          <p:cNvPr id="38" name="object 24"/>
          <p:cNvSpPr/>
          <p:nvPr/>
        </p:nvSpPr>
        <p:spPr>
          <a:xfrm>
            <a:off x="3406140" y="6185915"/>
            <a:ext cx="12374880" cy="1070610"/>
          </a:xfrm>
          <a:custGeom>
            <a:avLst/>
            <a:gdLst/>
            <a:ahLst/>
            <a:cxnLst/>
            <a:rect l="l" t="t" r="r" b="b"/>
            <a:pathLst>
              <a:path w="6187440" h="535304">
                <a:moveTo>
                  <a:pt x="6098285" y="0"/>
                </a:moveTo>
                <a:lnTo>
                  <a:pt x="0" y="0"/>
                </a:lnTo>
                <a:lnTo>
                  <a:pt x="0" y="534924"/>
                </a:lnTo>
                <a:lnTo>
                  <a:pt x="6098285" y="534924"/>
                </a:lnTo>
                <a:lnTo>
                  <a:pt x="6133004" y="527923"/>
                </a:lnTo>
                <a:lnTo>
                  <a:pt x="6161341" y="508825"/>
                </a:lnTo>
                <a:lnTo>
                  <a:pt x="6180439" y="480488"/>
                </a:lnTo>
                <a:lnTo>
                  <a:pt x="6187439" y="445770"/>
                </a:lnTo>
                <a:lnTo>
                  <a:pt x="6187439" y="89154"/>
                </a:lnTo>
                <a:lnTo>
                  <a:pt x="6180439" y="54435"/>
                </a:lnTo>
                <a:lnTo>
                  <a:pt x="6161341" y="26098"/>
                </a:lnTo>
                <a:lnTo>
                  <a:pt x="6133004" y="7000"/>
                </a:lnTo>
                <a:lnTo>
                  <a:pt x="6098285" y="0"/>
                </a:lnTo>
                <a:close/>
              </a:path>
            </a:pathLst>
          </a:custGeom>
          <a:solidFill>
            <a:srgbClr val="DCE2E3">
              <a:alpha val="90194"/>
            </a:srgbClr>
          </a:solidFill>
        </p:spPr>
        <p:txBody>
          <a:bodyPr wrap="square" lIns="0" tIns="0" rIns="0" bIns="0" rtlCol="0"/>
          <a:lstStyle/>
          <a:p>
            <a:endParaRPr sz="3600">
              <a:solidFill>
                <a:prstClr val="black"/>
              </a:solidFill>
            </a:endParaRPr>
          </a:p>
        </p:txBody>
      </p:sp>
      <p:sp>
        <p:nvSpPr>
          <p:cNvPr id="39" name="object 25"/>
          <p:cNvSpPr/>
          <p:nvPr/>
        </p:nvSpPr>
        <p:spPr>
          <a:xfrm>
            <a:off x="3406140" y="6185915"/>
            <a:ext cx="12374880" cy="1070610"/>
          </a:xfrm>
          <a:custGeom>
            <a:avLst/>
            <a:gdLst/>
            <a:ahLst/>
            <a:cxnLst/>
            <a:rect l="l" t="t" r="r" b="b"/>
            <a:pathLst>
              <a:path w="6187440" h="535304">
                <a:moveTo>
                  <a:pt x="6187439" y="89154"/>
                </a:moveTo>
                <a:lnTo>
                  <a:pt x="6187439" y="445770"/>
                </a:lnTo>
                <a:lnTo>
                  <a:pt x="6180439" y="480488"/>
                </a:lnTo>
                <a:lnTo>
                  <a:pt x="6161341" y="508825"/>
                </a:lnTo>
                <a:lnTo>
                  <a:pt x="6133004" y="527923"/>
                </a:lnTo>
                <a:lnTo>
                  <a:pt x="6098285" y="534924"/>
                </a:lnTo>
                <a:lnTo>
                  <a:pt x="0" y="534924"/>
                </a:lnTo>
                <a:lnTo>
                  <a:pt x="0" y="0"/>
                </a:lnTo>
                <a:lnTo>
                  <a:pt x="6098285" y="0"/>
                </a:lnTo>
                <a:lnTo>
                  <a:pt x="6133004" y="7000"/>
                </a:lnTo>
                <a:lnTo>
                  <a:pt x="6161341" y="26098"/>
                </a:lnTo>
                <a:lnTo>
                  <a:pt x="6180439" y="54435"/>
                </a:lnTo>
                <a:lnTo>
                  <a:pt x="6187439" y="89154"/>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40" name="object 26"/>
          <p:cNvSpPr txBox="1"/>
          <p:nvPr/>
        </p:nvSpPr>
        <p:spPr>
          <a:xfrm>
            <a:off x="3432046" y="6110649"/>
            <a:ext cx="12324080" cy="1118255"/>
          </a:xfrm>
          <a:prstGeom prst="rect">
            <a:avLst/>
          </a:prstGeom>
        </p:spPr>
        <p:txBody>
          <a:bodyPr vert="horz" wrap="square" lIns="0" tIns="50800" rIns="0" bIns="0" rtlCol="0">
            <a:spAutoFit/>
          </a:bodyPr>
          <a:lstStyle/>
          <a:p>
            <a:pPr marL="270510" indent="-140970">
              <a:spcBef>
                <a:spcPts val="400"/>
              </a:spcBef>
              <a:buSzPct val="90909"/>
              <a:buFontTx/>
              <a:buChar char="•"/>
              <a:tabLst>
                <a:tab pos="271780" algn="l"/>
              </a:tabLst>
            </a:pPr>
            <a:r>
              <a:rPr sz="2200" dirty="0">
                <a:solidFill>
                  <a:srgbClr val="5F5F5F"/>
                </a:solidFill>
                <a:cs typeface="Calibri"/>
              </a:rPr>
              <a:t>Bitcoin takes parity with US</a:t>
            </a:r>
            <a:r>
              <a:rPr sz="2200" spc="-160" dirty="0">
                <a:solidFill>
                  <a:srgbClr val="5F5F5F"/>
                </a:solidFill>
                <a:cs typeface="Calibri"/>
              </a:rPr>
              <a:t> </a:t>
            </a:r>
            <a:r>
              <a:rPr sz="2200" dirty="0">
                <a:solidFill>
                  <a:srgbClr val="5F5F5F"/>
                </a:solidFill>
                <a:cs typeface="Calibri"/>
              </a:rPr>
              <a:t>Dollars</a:t>
            </a:r>
            <a:endParaRPr sz="2200">
              <a:solidFill>
                <a:prstClr val="black"/>
              </a:solidFill>
              <a:cs typeface="Calibri"/>
            </a:endParaRPr>
          </a:p>
          <a:p>
            <a:pPr marL="270510" indent="-140970">
              <a:spcBef>
                <a:spcPts val="200"/>
              </a:spcBef>
              <a:buSzPct val="90909"/>
              <a:buFontTx/>
              <a:buChar char="•"/>
              <a:tabLst>
                <a:tab pos="271780" algn="l"/>
              </a:tabLst>
            </a:pPr>
            <a:r>
              <a:rPr sz="2200" dirty="0">
                <a:solidFill>
                  <a:srgbClr val="5F5F5F"/>
                </a:solidFill>
                <a:cs typeface="Calibri"/>
              </a:rPr>
              <a:t>$31 top of </a:t>
            </a:r>
            <a:r>
              <a:rPr sz="2200" spc="-10" dirty="0">
                <a:solidFill>
                  <a:srgbClr val="5F5F5F"/>
                </a:solidFill>
                <a:cs typeface="Calibri"/>
              </a:rPr>
              <a:t>first </a:t>
            </a:r>
            <a:r>
              <a:rPr sz="2200" dirty="0">
                <a:solidFill>
                  <a:srgbClr val="5F5F5F"/>
                </a:solidFill>
                <a:cs typeface="Calibri"/>
              </a:rPr>
              <a:t>“bubble”, followed </a:t>
            </a:r>
            <a:r>
              <a:rPr sz="2200" spc="-10" dirty="0">
                <a:solidFill>
                  <a:srgbClr val="5F5F5F"/>
                </a:solidFill>
                <a:cs typeface="Calibri"/>
              </a:rPr>
              <a:t>by </a:t>
            </a:r>
            <a:r>
              <a:rPr sz="2200" dirty="0">
                <a:solidFill>
                  <a:srgbClr val="5F5F5F"/>
                </a:solidFill>
                <a:cs typeface="Calibri"/>
              </a:rPr>
              <a:t>the </a:t>
            </a:r>
            <a:r>
              <a:rPr sz="2200" spc="-10" dirty="0">
                <a:solidFill>
                  <a:srgbClr val="5F5F5F"/>
                </a:solidFill>
                <a:cs typeface="Calibri"/>
              </a:rPr>
              <a:t>first </a:t>
            </a:r>
            <a:r>
              <a:rPr sz="2200" dirty="0">
                <a:solidFill>
                  <a:srgbClr val="5F5F5F"/>
                </a:solidFill>
                <a:cs typeface="Calibri"/>
              </a:rPr>
              <a:t>price</a:t>
            </a:r>
            <a:r>
              <a:rPr sz="2200" spc="-220" dirty="0">
                <a:solidFill>
                  <a:srgbClr val="5F5F5F"/>
                </a:solidFill>
                <a:cs typeface="Calibri"/>
              </a:rPr>
              <a:t> </a:t>
            </a:r>
            <a:r>
              <a:rPr sz="2200" spc="-10" dirty="0">
                <a:solidFill>
                  <a:srgbClr val="5F5F5F"/>
                </a:solidFill>
                <a:cs typeface="Calibri"/>
              </a:rPr>
              <a:t>drop</a:t>
            </a:r>
            <a:endParaRPr sz="2200">
              <a:solidFill>
                <a:prstClr val="black"/>
              </a:solidFill>
              <a:cs typeface="Calibri"/>
            </a:endParaRPr>
          </a:p>
          <a:p>
            <a:pPr marL="270510" indent="-140970">
              <a:spcBef>
                <a:spcPts val="160"/>
              </a:spcBef>
              <a:buSzPct val="90909"/>
              <a:buFontTx/>
              <a:buChar char="•"/>
              <a:tabLst>
                <a:tab pos="271780" algn="l"/>
              </a:tabLst>
            </a:pPr>
            <a:r>
              <a:rPr sz="2200" dirty="0">
                <a:solidFill>
                  <a:srgbClr val="5F5F5F"/>
                </a:solidFill>
                <a:cs typeface="Calibri"/>
              </a:rPr>
              <a:t>Dec: $2, minimum after </a:t>
            </a:r>
            <a:r>
              <a:rPr sz="2200" spc="-10" dirty="0">
                <a:solidFill>
                  <a:srgbClr val="5F5F5F"/>
                </a:solidFill>
                <a:cs typeface="Calibri"/>
              </a:rPr>
              <a:t>few</a:t>
            </a:r>
            <a:r>
              <a:rPr sz="2200" spc="-160" dirty="0">
                <a:solidFill>
                  <a:srgbClr val="5F5F5F"/>
                </a:solidFill>
                <a:cs typeface="Calibri"/>
              </a:rPr>
              <a:t> </a:t>
            </a:r>
            <a:r>
              <a:rPr sz="2200" dirty="0">
                <a:solidFill>
                  <a:srgbClr val="5F5F5F"/>
                </a:solidFill>
                <a:cs typeface="Calibri"/>
              </a:rPr>
              <a:t>months</a:t>
            </a:r>
            <a:endParaRPr sz="2200">
              <a:solidFill>
                <a:prstClr val="black"/>
              </a:solidFill>
              <a:cs typeface="Calibri"/>
            </a:endParaRPr>
          </a:p>
        </p:txBody>
      </p:sp>
      <p:sp>
        <p:nvSpPr>
          <p:cNvPr id="41" name="object 27"/>
          <p:cNvSpPr/>
          <p:nvPr/>
        </p:nvSpPr>
        <p:spPr>
          <a:xfrm>
            <a:off x="2250948" y="7594093"/>
            <a:ext cx="1155700" cy="1649730"/>
          </a:xfrm>
          <a:custGeom>
            <a:avLst/>
            <a:gdLst/>
            <a:ahLst/>
            <a:cxnLst/>
            <a:rect l="l" t="t" r="r" b="b"/>
            <a:pathLst>
              <a:path w="577850" h="824864">
                <a:moveTo>
                  <a:pt x="0" y="0"/>
                </a:moveTo>
                <a:lnTo>
                  <a:pt x="0" y="535685"/>
                </a:lnTo>
                <a:lnTo>
                  <a:pt x="288797" y="824483"/>
                </a:lnTo>
                <a:lnTo>
                  <a:pt x="577595" y="535685"/>
                </a:lnTo>
                <a:lnTo>
                  <a:pt x="577595" y="288797"/>
                </a:lnTo>
                <a:lnTo>
                  <a:pt x="288797" y="288797"/>
                </a:lnTo>
                <a:lnTo>
                  <a:pt x="0" y="0"/>
                </a:lnTo>
                <a:close/>
              </a:path>
              <a:path w="577850" h="824864">
                <a:moveTo>
                  <a:pt x="577595" y="0"/>
                </a:moveTo>
                <a:lnTo>
                  <a:pt x="288797" y="288797"/>
                </a:lnTo>
                <a:lnTo>
                  <a:pt x="577595" y="288797"/>
                </a:lnTo>
                <a:lnTo>
                  <a:pt x="577595" y="0"/>
                </a:lnTo>
                <a:close/>
              </a:path>
            </a:pathLst>
          </a:custGeom>
          <a:solidFill>
            <a:srgbClr val="16A995"/>
          </a:solidFill>
        </p:spPr>
        <p:txBody>
          <a:bodyPr wrap="square" lIns="0" tIns="0" rIns="0" bIns="0" rtlCol="0"/>
          <a:lstStyle/>
          <a:p>
            <a:endParaRPr sz="3600">
              <a:solidFill>
                <a:prstClr val="black"/>
              </a:solidFill>
            </a:endParaRPr>
          </a:p>
        </p:txBody>
      </p:sp>
      <p:sp>
        <p:nvSpPr>
          <p:cNvPr id="42" name="object 28"/>
          <p:cNvSpPr/>
          <p:nvPr/>
        </p:nvSpPr>
        <p:spPr>
          <a:xfrm>
            <a:off x="2250948" y="7594093"/>
            <a:ext cx="1155700" cy="1649730"/>
          </a:xfrm>
          <a:custGeom>
            <a:avLst/>
            <a:gdLst/>
            <a:ahLst/>
            <a:cxnLst/>
            <a:rect l="l" t="t" r="r" b="b"/>
            <a:pathLst>
              <a:path w="577850" h="824864">
                <a:moveTo>
                  <a:pt x="577595" y="0"/>
                </a:moveTo>
                <a:lnTo>
                  <a:pt x="577595" y="535685"/>
                </a:lnTo>
                <a:lnTo>
                  <a:pt x="288797" y="824483"/>
                </a:lnTo>
                <a:lnTo>
                  <a:pt x="0" y="535685"/>
                </a:lnTo>
                <a:lnTo>
                  <a:pt x="0" y="0"/>
                </a:lnTo>
                <a:lnTo>
                  <a:pt x="288797" y="288797"/>
                </a:lnTo>
                <a:lnTo>
                  <a:pt x="577595" y="0"/>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43" name="object 29"/>
          <p:cNvSpPr txBox="1"/>
          <p:nvPr/>
        </p:nvSpPr>
        <p:spPr>
          <a:xfrm>
            <a:off x="2392273" y="8103006"/>
            <a:ext cx="871218" cy="516808"/>
          </a:xfrm>
          <a:prstGeom prst="rect">
            <a:avLst/>
          </a:prstGeom>
        </p:spPr>
        <p:txBody>
          <a:bodyPr vert="horz" wrap="square" lIns="0" tIns="24130" rIns="0" bIns="0" rtlCol="0">
            <a:spAutoFit/>
          </a:bodyPr>
          <a:lstStyle/>
          <a:p>
            <a:pPr marL="25400">
              <a:spcBef>
                <a:spcPts val="190"/>
              </a:spcBef>
            </a:pPr>
            <a:r>
              <a:rPr sz="3200" spc="-20" dirty="0">
                <a:solidFill>
                  <a:srgbClr val="FFFFFF"/>
                </a:solidFill>
                <a:cs typeface="Calibri"/>
              </a:rPr>
              <a:t>2012</a:t>
            </a:r>
            <a:endParaRPr sz="3200">
              <a:solidFill>
                <a:prstClr val="black"/>
              </a:solidFill>
              <a:cs typeface="Calibri"/>
            </a:endParaRPr>
          </a:p>
        </p:txBody>
      </p:sp>
      <p:sp>
        <p:nvSpPr>
          <p:cNvPr id="44" name="object 30"/>
          <p:cNvSpPr/>
          <p:nvPr/>
        </p:nvSpPr>
        <p:spPr>
          <a:xfrm>
            <a:off x="3406140" y="7594093"/>
            <a:ext cx="12374880" cy="1070610"/>
          </a:xfrm>
          <a:custGeom>
            <a:avLst/>
            <a:gdLst/>
            <a:ahLst/>
            <a:cxnLst/>
            <a:rect l="l" t="t" r="r" b="b"/>
            <a:pathLst>
              <a:path w="6187440" h="535304">
                <a:moveTo>
                  <a:pt x="6098285" y="0"/>
                </a:moveTo>
                <a:lnTo>
                  <a:pt x="0" y="0"/>
                </a:lnTo>
                <a:lnTo>
                  <a:pt x="0" y="534923"/>
                </a:lnTo>
                <a:lnTo>
                  <a:pt x="6098285" y="534923"/>
                </a:lnTo>
                <a:lnTo>
                  <a:pt x="6133004" y="527917"/>
                </a:lnTo>
                <a:lnTo>
                  <a:pt x="6161341" y="508811"/>
                </a:lnTo>
                <a:lnTo>
                  <a:pt x="6180439" y="480472"/>
                </a:lnTo>
                <a:lnTo>
                  <a:pt x="6187439" y="445769"/>
                </a:lnTo>
                <a:lnTo>
                  <a:pt x="6187439" y="89153"/>
                </a:lnTo>
                <a:lnTo>
                  <a:pt x="6180439" y="54435"/>
                </a:lnTo>
                <a:lnTo>
                  <a:pt x="6161341" y="26098"/>
                </a:lnTo>
                <a:lnTo>
                  <a:pt x="6133004" y="7000"/>
                </a:lnTo>
                <a:lnTo>
                  <a:pt x="6098285" y="0"/>
                </a:lnTo>
                <a:close/>
              </a:path>
            </a:pathLst>
          </a:custGeom>
          <a:solidFill>
            <a:srgbClr val="DCE2E3">
              <a:alpha val="90194"/>
            </a:srgbClr>
          </a:solidFill>
        </p:spPr>
        <p:txBody>
          <a:bodyPr wrap="square" lIns="0" tIns="0" rIns="0" bIns="0" rtlCol="0"/>
          <a:lstStyle/>
          <a:p>
            <a:endParaRPr sz="3600">
              <a:solidFill>
                <a:prstClr val="black"/>
              </a:solidFill>
            </a:endParaRPr>
          </a:p>
        </p:txBody>
      </p:sp>
      <p:sp>
        <p:nvSpPr>
          <p:cNvPr id="45" name="object 31"/>
          <p:cNvSpPr/>
          <p:nvPr/>
        </p:nvSpPr>
        <p:spPr>
          <a:xfrm>
            <a:off x="3406140" y="7594093"/>
            <a:ext cx="12374880" cy="1070610"/>
          </a:xfrm>
          <a:custGeom>
            <a:avLst/>
            <a:gdLst/>
            <a:ahLst/>
            <a:cxnLst/>
            <a:rect l="l" t="t" r="r" b="b"/>
            <a:pathLst>
              <a:path w="6187440" h="535304">
                <a:moveTo>
                  <a:pt x="6187439" y="89153"/>
                </a:moveTo>
                <a:lnTo>
                  <a:pt x="6187439" y="445769"/>
                </a:lnTo>
                <a:lnTo>
                  <a:pt x="6180439" y="480472"/>
                </a:lnTo>
                <a:lnTo>
                  <a:pt x="6161341" y="508811"/>
                </a:lnTo>
                <a:lnTo>
                  <a:pt x="6133004" y="527917"/>
                </a:lnTo>
                <a:lnTo>
                  <a:pt x="6098285" y="534923"/>
                </a:lnTo>
                <a:lnTo>
                  <a:pt x="0" y="534923"/>
                </a:lnTo>
                <a:lnTo>
                  <a:pt x="0" y="0"/>
                </a:lnTo>
                <a:lnTo>
                  <a:pt x="6098285" y="0"/>
                </a:lnTo>
                <a:lnTo>
                  <a:pt x="6133004" y="7000"/>
                </a:lnTo>
                <a:lnTo>
                  <a:pt x="6161341" y="26098"/>
                </a:lnTo>
                <a:lnTo>
                  <a:pt x="6180439" y="54435"/>
                </a:lnTo>
                <a:lnTo>
                  <a:pt x="6187439" y="89153"/>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46" name="object 32"/>
          <p:cNvSpPr txBox="1"/>
          <p:nvPr/>
        </p:nvSpPr>
        <p:spPr>
          <a:xfrm>
            <a:off x="3432046" y="7902446"/>
            <a:ext cx="12324080" cy="364202"/>
          </a:xfrm>
          <a:prstGeom prst="rect">
            <a:avLst/>
          </a:prstGeom>
        </p:spPr>
        <p:txBody>
          <a:bodyPr vert="horz" wrap="square" lIns="0" tIns="25400" rIns="0" bIns="0" rtlCol="0">
            <a:spAutoFit/>
          </a:bodyPr>
          <a:lstStyle/>
          <a:p>
            <a:pPr marL="270510" indent="-140970">
              <a:spcBef>
                <a:spcPts val="200"/>
              </a:spcBef>
              <a:buSzPct val="90909"/>
              <a:buFontTx/>
              <a:buChar char="•"/>
              <a:tabLst>
                <a:tab pos="271780" algn="l"/>
              </a:tabLst>
            </a:pPr>
            <a:r>
              <a:rPr sz="2200" dirty="0">
                <a:solidFill>
                  <a:srgbClr val="5F5F5F"/>
                </a:solidFill>
                <a:cs typeface="Calibri"/>
              </a:rPr>
              <a:t>Dec: $13, slowly </a:t>
            </a:r>
            <a:r>
              <a:rPr sz="2200" spc="-10" dirty="0">
                <a:solidFill>
                  <a:srgbClr val="5F5F5F"/>
                </a:solidFill>
                <a:cs typeface="Calibri"/>
              </a:rPr>
              <a:t>rising </a:t>
            </a:r>
            <a:r>
              <a:rPr sz="2200" dirty="0">
                <a:solidFill>
                  <a:srgbClr val="5F5F5F"/>
                </a:solidFill>
                <a:cs typeface="Calibri"/>
              </a:rPr>
              <a:t>for a</a:t>
            </a:r>
            <a:r>
              <a:rPr sz="2200" spc="-130" dirty="0">
                <a:solidFill>
                  <a:srgbClr val="5F5F5F"/>
                </a:solidFill>
                <a:cs typeface="Calibri"/>
              </a:rPr>
              <a:t> </a:t>
            </a:r>
            <a:r>
              <a:rPr sz="2200" dirty="0">
                <a:solidFill>
                  <a:srgbClr val="5F5F5F"/>
                </a:solidFill>
                <a:cs typeface="Calibri"/>
              </a:rPr>
              <a:t>year</a:t>
            </a:r>
            <a:endParaRPr sz="2200">
              <a:solidFill>
                <a:prstClr val="black"/>
              </a:solidFill>
              <a:cs typeface="Calibri"/>
            </a:endParaRPr>
          </a:p>
        </p:txBody>
      </p:sp>
    </p:spTree>
    <p:extLst>
      <p:ext uri="{BB962C8B-B14F-4D97-AF65-F5344CB8AC3E}">
        <p14:creationId xmlns:p14="http://schemas.microsoft.com/office/powerpoint/2010/main" val="15024722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4210" y="557275"/>
            <a:ext cx="16412660" cy="861774"/>
          </a:xfrm>
          <a:prstGeom prst="rect">
            <a:avLst/>
          </a:prstGeom>
        </p:spPr>
        <p:txBody>
          <a:bodyPr vert="horz" wrap="square" lIns="0" tIns="0" rIns="0" bIns="0" rtlCol="0">
            <a:spAutoFit/>
          </a:bodyPr>
          <a:lstStyle/>
          <a:p>
            <a:pPr marL="12700">
              <a:lnSpc>
                <a:spcPct val="100000"/>
              </a:lnSpc>
            </a:pPr>
            <a:r>
              <a:rPr lang="en-IN" spc="-10" dirty="0">
                <a:solidFill>
                  <a:srgbClr val="095A82"/>
                </a:solidFill>
              </a:rPr>
              <a:t>History of</a:t>
            </a:r>
            <a:r>
              <a:rPr lang="en-IN" spc="-40" dirty="0">
                <a:solidFill>
                  <a:srgbClr val="095A82"/>
                </a:solidFill>
              </a:rPr>
              <a:t> </a:t>
            </a:r>
            <a:r>
              <a:rPr lang="en-IN" spc="-10" dirty="0" smtClean="0">
                <a:solidFill>
                  <a:srgbClr val="095A82"/>
                </a:solidFill>
              </a:rPr>
              <a:t>Bitcoin..</a:t>
            </a:r>
            <a:endParaRPr dirty="0"/>
          </a:p>
        </p:txBody>
      </p:sp>
      <p:sp>
        <p:nvSpPr>
          <p:cNvPr id="14" name="object 3"/>
          <p:cNvSpPr/>
          <p:nvPr/>
        </p:nvSpPr>
        <p:spPr>
          <a:xfrm>
            <a:off x="2287522" y="1985772"/>
            <a:ext cx="1016000" cy="1536700"/>
          </a:xfrm>
          <a:custGeom>
            <a:avLst/>
            <a:gdLst/>
            <a:ahLst/>
            <a:cxnLst/>
            <a:rect l="l" t="t" r="r" b="b"/>
            <a:pathLst>
              <a:path w="508000" h="768350">
                <a:moveTo>
                  <a:pt x="0" y="0"/>
                </a:moveTo>
                <a:lnTo>
                  <a:pt x="0" y="514350"/>
                </a:lnTo>
                <a:lnTo>
                  <a:pt x="253746" y="768096"/>
                </a:lnTo>
                <a:lnTo>
                  <a:pt x="507492" y="514350"/>
                </a:lnTo>
                <a:lnTo>
                  <a:pt x="507492" y="253746"/>
                </a:lnTo>
                <a:lnTo>
                  <a:pt x="253746" y="253746"/>
                </a:lnTo>
                <a:lnTo>
                  <a:pt x="0" y="0"/>
                </a:lnTo>
                <a:close/>
              </a:path>
              <a:path w="508000" h="768350">
                <a:moveTo>
                  <a:pt x="507492" y="0"/>
                </a:moveTo>
                <a:lnTo>
                  <a:pt x="253746" y="253746"/>
                </a:lnTo>
                <a:lnTo>
                  <a:pt x="507492" y="253746"/>
                </a:lnTo>
                <a:lnTo>
                  <a:pt x="507492" y="0"/>
                </a:lnTo>
                <a:close/>
              </a:path>
            </a:pathLst>
          </a:custGeom>
          <a:solidFill>
            <a:srgbClr val="095A82"/>
          </a:solidFill>
        </p:spPr>
        <p:txBody>
          <a:bodyPr wrap="square" lIns="0" tIns="0" rIns="0" bIns="0" rtlCol="0"/>
          <a:lstStyle/>
          <a:p>
            <a:endParaRPr sz="3600">
              <a:solidFill>
                <a:prstClr val="black"/>
              </a:solidFill>
            </a:endParaRPr>
          </a:p>
        </p:txBody>
      </p:sp>
      <p:sp>
        <p:nvSpPr>
          <p:cNvPr id="15" name="object 4"/>
          <p:cNvSpPr/>
          <p:nvPr/>
        </p:nvSpPr>
        <p:spPr>
          <a:xfrm>
            <a:off x="2287522" y="1985772"/>
            <a:ext cx="1016000" cy="1536700"/>
          </a:xfrm>
          <a:custGeom>
            <a:avLst/>
            <a:gdLst/>
            <a:ahLst/>
            <a:cxnLst/>
            <a:rect l="l" t="t" r="r" b="b"/>
            <a:pathLst>
              <a:path w="508000" h="768350">
                <a:moveTo>
                  <a:pt x="507492" y="0"/>
                </a:moveTo>
                <a:lnTo>
                  <a:pt x="507492" y="514350"/>
                </a:lnTo>
                <a:lnTo>
                  <a:pt x="253746" y="768096"/>
                </a:lnTo>
                <a:lnTo>
                  <a:pt x="0" y="514350"/>
                </a:lnTo>
                <a:lnTo>
                  <a:pt x="0" y="0"/>
                </a:lnTo>
                <a:lnTo>
                  <a:pt x="253746" y="253746"/>
                </a:lnTo>
                <a:lnTo>
                  <a:pt x="507492" y="0"/>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16" name="object 5"/>
          <p:cNvSpPr txBox="1"/>
          <p:nvPr/>
        </p:nvSpPr>
        <p:spPr>
          <a:xfrm>
            <a:off x="2409951" y="2470912"/>
            <a:ext cx="770890" cy="457818"/>
          </a:xfrm>
          <a:prstGeom prst="rect">
            <a:avLst/>
          </a:prstGeom>
        </p:spPr>
        <p:txBody>
          <a:bodyPr vert="horz" wrap="square" lIns="0" tIns="26670" rIns="0" bIns="0" rtlCol="0">
            <a:spAutoFit/>
          </a:bodyPr>
          <a:lstStyle/>
          <a:p>
            <a:pPr marL="25400">
              <a:spcBef>
                <a:spcPts val="210"/>
              </a:spcBef>
            </a:pPr>
            <a:r>
              <a:rPr sz="2800" spc="-10" dirty="0">
                <a:solidFill>
                  <a:srgbClr val="FFFFFF"/>
                </a:solidFill>
                <a:cs typeface="Calibri"/>
              </a:rPr>
              <a:t>2013</a:t>
            </a:r>
            <a:endParaRPr sz="2800">
              <a:solidFill>
                <a:prstClr val="black"/>
              </a:solidFill>
              <a:cs typeface="Calibri"/>
            </a:endParaRPr>
          </a:p>
        </p:txBody>
      </p:sp>
      <p:sp>
        <p:nvSpPr>
          <p:cNvPr id="17" name="object 6"/>
          <p:cNvSpPr/>
          <p:nvPr/>
        </p:nvSpPr>
        <p:spPr>
          <a:xfrm>
            <a:off x="3302509" y="1976627"/>
            <a:ext cx="12701270" cy="1134110"/>
          </a:xfrm>
          <a:custGeom>
            <a:avLst/>
            <a:gdLst/>
            <a:ahLst/>
            <a:cxnLst/>
            <a:rect l="l" t="t" r="r" b="b"/>
            <a:pathLst>
              <a:path w="6350634" h="567055">
                <a:moveTo>
                  <a:pt x="6256020" y="0"/>
                </a:moveTo>
                <a:lnTo>
                  <a:pt x="0" y="0"/>
                </a:lnTo>
                <a:lnTo>
                  <a:pt x="0" y="566927"/>
                </a:lnTo>
                <a:lnTo>
                  <a:pt x="6256020" y="566927"/>
                </a:lnTo>
                <a:lnTo>
                  <a:pt x="6292804" y="559504"/>
                </a:lnTo>
                <a:lnTo>
                  <a:pt x="6322837" y="539257"/>
                </a:lnTo>
                <a:lnTo>
                  <a:pt x="6343084" y="509224"/>
                </a:lnTo>
                <a:lnTo>
                  <a:pt x="6350508" y="472439"/>
                </a:lnTo>
                <a:lnTo>
                  <a:pt x="6350508" y="94487"/>
                </a:lnTo>
                <a:lnTo>
                  <a:pt x="6343084" y="57703"/>
                </a:lnTo>
                <a:lnTo>
                  <a:pt x="6322837" y="27670"/>
                </a:lnTo>
                <a:lnTo>
                  <a:pt x="6292804" y="7423"/>
                </a:lnTo>
                <a:lnTo>
                  <a:pt x="6256020" y="0"/>
                </a:lnTo>
                <a:close/>
              </a:path>
            </a:pathLst>
          </a:custGeom>
          <a:solidFill>
            <a:srgbClr val="DCE2E3">
              <a:alpha val="90194"/>
            </a:srgbClr>
          </a:solidFill>
        </p:spPr>
        <p:txBody>
          <a:bodyPr wrap="square" lIns="0" tIns="0" rIns="0" bIns="0" rtlCol="0"/>
          <a:lstStyle/>
          <a:p>
            <a:endParaRPr sz="3600">
              <a:solidFill>
                <a:prstClr val="black"/>
              </a:solidFill>
            </a:endParaRPr>
          </a:p>
        </p:txBody>
      </p:sp>
      <p:sp>
        <p:nvSpPr>
          <p:cNvPr id="18" name="object 7"/>
          <p:cNvSpPr/>
          <p:nvPr/>
        </p:nvSpPr>
        <p:spPr>
          <a:xfrm>
            <a:off x="3302509" y="1976627"/>
            <a:ext cx="12701270" cy="1134110"/>
          </a:xfrm>
          <a:custGeom>
            <a:avLst/>
            <a:gdLst/>
            <a:ahLst/>
            <a:cxnLst/>
            <a:rect l="l" t="t" r="r" b="b"/>
            <a:pathLst>
              <a:path w="6350634" h="567055">
                <a:moveTo>
                  <a:pt x="6350508" y="94487"/>
                </a:moveTo>
                <a:lnTo>
                  <a:pt x="6350508" y="472439"/>
                </a:lnTo>
                <a:lnTo>
                  <a:pt x="6343084" y="509224"/>
                </a:lnTo>
                <a:lnTo>
                  <a:pt x="6322837" y="539257"/>
                </a:lnTo>
                <a:lnTo>
                  <a:pt x="6292804" y="559504"/>
                </a:lnTo>
                <a:lnTo>
                  <a:pt x="6256020" y="566927"/>
                </a:lnTo>
                <a:lnTo>
                  <a:pt x="0" y="566927"/>
                </a:lnTo>
                <a:lnTo>
                  <a:pt x="0" y="0"/>
                </a:lnTo>
                <a:lnTo>
                  <a:pt x="6256020" y="0"/>
                </a:lnTo>
                <a:lnTo>
                  <a:pt x="6292804" y="7423"/>
                </a:lnTo>
                <a:lnTo>
                  <a:pt x="6322837" y="27670"/>
                </a:lnTo>
                <a:lnTo>
                  <a:pt x="6343084" y="57703"/>
                </a:lnTo>
                <a:lnTo>
                  <a:pt x="6350508" y="94487"/>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19" name="object 8"/>
          <p:cNvSpPr txBox="1"/>
          <p:nvPr/>
        </p:nvSpPr>
        <p:spPr>
          <a:xfrm>
            <a:off x="3328414" y="1933800"/>
            <a:ext cx="12649200" cy="1115690"/>
          </a:xfrm>
          <a:prstGeom prst="rect">
            <a:avLst/>
          </a:prstGeom>
        </p:spPr>
        <p:txBody>
          <a:bodyPr vert="horz" wrap="square" lIns="0" tIns="48260" rIns="0" bIns="0" rtlCol="0">
            <a:spAutoFit/>
          </a:bodyPr>
          <a:lstStyle/>
          <a:p>
            <a:pPr marL="270510" indent="-140970">
              <a:spcBef>
                <a:spcPts val="380"/>
              </a:spcBef>
              <a:buSzPct val="90909"/>
              <a:buFontTx/>
              <a:buChar char="•"/>
              <a:tabLst>
                <a:tab pos="271780" algn="l"/>
              </a:tabLst>
            </a:pPr>
            <a:r>
              <a:rPr sz="2200" spc="-10" dirty="0">
                <a:solidFill>
                  <a:srgbClr val="5F5F5F"/>
                </a:solidFill>
                <a:cs typeface="Calibri"/>
              </a:rPr>
              <a:t>Silk </a:t>
            </a:r>
            <a:r>
              <a:rPr sz="2200" dirty="0">
                <a:solidFill>
                  <a:srgbClr val="5F5F5F"/>
                </a:solidFill>
                <a:cs typeface="Calibri"/>
              </a:rPr>
              <a:t>Road </a:t>
            </a:r>
            <a:r>
              <a:rPr sz="2200" spc="-10" dirty="0">
                <a:solidFill>
                  <a:srgbClr val="5F5F5F"/>
                </a:solidFill>
                <a:cs typeface="Calibri"/>
              </a:rPr>
              <a:t>busted, </a:t>
            </a:r>
            <a:r>
              <a:rPr sz="2200" dirty="0">
                <a:solidFill>
                  <a:srgbClr val="5F5F5F"/>
                </a:solidFill>
                <a:cs typeface="Calibri"/>
              </a:rPr>
              <a:t>arrests </a:t>
            </a:r>
            <a:r>
              <a:rPr sz="2200" spc="-10" dirty="0">
                <a:solidFill>
                  <a:srgbClr val="5F5F5F"/>
                </a:solidFill>
                <a:cs typeface="Calibri"/>
              </a:rPr>
              <a:t>for </a:t>
            </a:r>
            <a:r>
              <a:rPr sz="2200" dirty="0">
                <a:solidFill>
                  <a:srgbClr val="5F5F5F"/>
                </a:solidFill>
                <a:cs typeface="Calibri"/>
              </a:rPr>
              <a:t>money</a:t>
            </a:r>
            <a:r>
              <a:rPr sz="2200" spc="-120" dirty="0">
                <a:solidFill>
                  <a:srgbClr val="5F5F5F"/>
                </a:solidFill>
                <a:cs typeface="Calibri"/>
              </a:rPr>
              <a:t> </a:t>
            </a:r>
            <a:r>
              <a:rPr sz="2200" spc="-10" dirty="0">
                <a:solidFill>
                  <a:srgbClr val="5F5F5F"/>
                </a:solidFill>
                <a:cs typeface="Calibri"/>
              </a:rPr>
              <a:t>laundering</a:t>
            </a:r>
            <a:endParaRPr sz="2200">
              <a:solidFill>
                <a:prstClr val="black"/>
              </a:solidFill>
              <a:cs typeface="Calibri"/>
            </a:endParaRPr>
          </a:p>
          <a:p>
            <a:pPr marL="271780" indent="-142240">
              <a:spcBef>
                <a:spcPts val="190"/>
              </a:spcBef>
              <a:buSzPct val="90909"/>
              <a:buFontTx/>
              <a:buChar char="•"/>
              <a:tabLst>
                <a:tab pos="271780" algn="l"/>
              </a:tabLst>
            </a:pPr>
            <a:r>
              <a:rPr sz="2200" dirty="0">
                <a:solidFill>
                  <a:srgbClr val="5F5F5F"/>
                </a:solidFill>
                <a:cs typeface="Calibri"/>
              </a:rPr>
              <a:t>November: Bitcoin breaks $1,000 in second</a:t>
            </a:r>
            <a:r>
              <a:rPr sz="2200" spc="-260" dirty="0">
                <a:solidFill>
                  <a:srgbClr val="5F5F5F"/>
                </a:solidFill>
                <a:cs typeface="Calibri"/>
              </a:rPr>
              <a:t> </a:t>
            </a:r>
            <a:r>
              <a:rPr sz="2200" spc="-10" dirty="0">
                <a:solidFill>
                  <a:srgbClr val="5F5F5F"/>
                </a:solidFill>
                <a:cs typeface="Calibri"/>
              </a:rPr>
              <a:t>bubble</a:t>
            </a:r>
            <a:endParaRPr sz="2200">
              <a:solidFill>
                <a:prstClr val="black"/>
              </a:solidFill>
              <a:cs typeface="Calibri"/>
            </a:endParaRPr>
          </a:p>
          <a:p>
            <a:pPr marL="270510" indent="-140970">
              <a:spcBef>
                <a:spcPts val="180"/>
              </a:spcBef>
              <a:buSzPct val="90909"/>
              <a:buFontTx/>
              <a:buChar char="•"/>
              <a:tabLst>
                <a:tab pos="271780" algn="l"/>
              </a:tabLst>
            </a:pPr>
            <a:r>
              <a:rPr sz="2200" dirty="0">
                <a:solidFill>
                  <a:srgbClr val="5F5F5F"/>
                </a:solidFill>
                <a:cs typeface="Calibri"/>
              </a:rPr>
              <a:t>December 2013: Price crashes to</a:t>
            </a:r>
            <a:r>
              <a:rPr sz="2200" spc="-210" dirty="0">
                <a:solidFill>
                  <a:srgbClr val="5F5F5F"/>
                </a:solidFill>
                <a:cs typeface="Calibri"/>
              </a:rPr>
              <a:t> </a:t>
            </a:r>
            <a:r>
              <a:rPr sz="2200" dirty="0">
                <a:solidFill>
                  <a:srgbClr val="5F5F5F"/>
                </a:solidFill>
                <a:cs typeface="Calibri"/>
              </a:rPr>
              <a:t>$600</a:t>
            </a:r>
            <a:endParaRPr sz="2200">
              <a:solidFill>
                <a:prstClr val="black"/>
              </a:solidFill>
              <a:cs typeface="Calibri"/>
            </a:endParaRPr>
          </a:p>
        </p:txBody>
      </p:sp>
      <p:sp>
        <p:nvSpPr>
          <p:cNvPr id="20" name="object 9"/>
          <p:cNvSpPr/>
          <p:nvPr/>
        </p:nvSpPr>
        <p:spPr>
          <a:xfrm>
            <a:off x="2287522" y="3375658"/>
            <a:ext cx="1016000" cy="1595120"/>
          </a:xfrm>
          <a:custGeom>
            <a:avLst/>
            <a:gdLst/>
            <a:ahLst/>
            <a:cxnLst/>
            <a:rect l="l" t="t" r="r" b="b"/>
            <a:pathLst>
              <a:path w="508000" h="797560">
                <a:moveTo>
                  <a:pt x="0" y="0"/>
                </a:moveTo>
                <a:lnTo>
                  <a:pt x="0" y="543306"/>
                </a:lnTo>
                <a:lnTo>
                  <a:pt x="253746" y="797052"/>
                </a:lnTo>
                <a:lnTo>
                  <a:pt x="507492" y="543306"/>
                </a:lnTo>
                <a:lnTo>
                  <a:pt x="507492" y="253746"/>
                </a:lnTo>
                <a:lnTo>
                  <a:pt x="253746" y="253746"/>
                </a:lnTo>
                <a:lnTo>
                  <a:pt x="0" y="0"/>
                </a:lnTo>
                <a:close/>
              </a:path>
              <a:path w="508000" h="797560">
                <a:moveTo>
                  <a:pt x="507492" y="0"/>
                </a:moveTo>
                <a:lnTo>
                  <a:pt x="253746" y="253746"/>
                </a:lnTo>
                <a:lnTo>
                  <a:pt x="507492" y="253746"/>
                </a:lnTo>
                <a:lnTo>
                  <a:pt x="507492" y="0"/>
                </a:lnTo>
                <a:close/>
              </a:path>
            </a:pathLst>
          </a:custGeom>
          <a:solidFill>
            <a:srgbClr val="9CB955"/>
          </a:solidFill>
        </p:spPr>
        <p:txBody>
          <a:bodyPr wrap="square" lIns="0" tIns="0" rIns="0" bIns="0" rtlCol="0"/>
          <a:lstStyle/>
          <a:p>
            <a:endParaRPr sz="3600">
              <a:solidFill>
                <a:prstClr val="black"/>
              </a:solidFill>
            </a:endParaRPr>
          </a:p>
        </p:txBody>
      </p:sp>
      <p:sp>
        <p:nvSpPr>
          <p:cNvPr id="21" name="object 10"/>
          <p:cNvSpPr/>
          <p:nvPr/>
        </p:nvSpPr>
        <p:spPr>
          <a:xfrm>
            <a:off x="2287522" y="3375658"/>
            <a:ext cx="1016000" cy="1595120"/>
          </a:xfrm>
          <a:custGeom>
            <a:avLst/>
            <a:gdLst/>
            <a:ahLst/>
            <a:cxnLst/>
            <a:rect l="l" t="t" r="r" b="b"/>
            <a:pathLst>
              <a:path w="508000" h="797560">
                <a:moveTo>
                  <a:pt x="507492" y="0"/>
                </a:moveTo>
                <a:lnTo>
                  <a:pt x="507492" y="543306"/>
                </a:lnTo>
                <a:lnTo>
                  <a:pt x="253746" y="797052"/>
                </a:lnTo>
                <a:lnTo>
                  <a:pt x="0" y="543306"/>
                </a:lnTo>
                <a:lnTo>
                  <a:pt x="0" y="0"/>
                </a:lnTo>
                <a:lnTo>
                  <a:pt x="253746" y="253746"/>
                </a:lnTo>
                <a:lnTo>
                  <a:pt x="507492" y="0"/>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22" name="object 11"/>
          <p:cNvSpPr txBox="1"/>
          <p:nvPr/>
        </p:nvSpPr>
        <p:spPr>
          <a:xfrm>
            <a:off x="2409951" y="3891281"/>
            <a:ext cx="770890"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2014</a:t>
            </a:r>
            <a:endParaRPr sz="2800">
              <a:solidFill>
                <a:prstClr val="black"/>
              </a:solidFill>
              <a:cs typeface="Calibri"/>
            </a:endParaRPr>
          </a:p>
        </p:txBody>
      </p:sp>
      <p:sp>
        <p:nvSpPr>
          <p:cNvPr id="23" name="object 12"/>
          <p:cNvSpPr/>
          <p:nvPr/>
        </p:nvSpPr>
        <p:spPr>
          <a:xfrm>
            <a:off x="3302509" y="3351277"/>
            <a:ext cx="12701270" cy="1134110"/>
          </a:xfrm>
          <a:custGeom>
            <a:avLst/>
            <a:gdLst/>
            <a:ahLst/>
            <a:cxnLst/>
            <a:rect l="l" t="t" r="r" b="b"/>
            <a:pathLst>
              <a:path w="6350634" h="567055">
                <a:moveTo>
                  <a:pt x="6256020" y="0"/>
                </a:moveTo>
                <a:lnTo>
                  <a:pt x="0" y="0"/>
                </a:lnTo>
                <a:lnTo>
                  <a:pt x="0" y="566928"/>
                </a:lnTo>
                <a:lnTo>
                  <a:pt x="6256020" y="566928"/>
                </a:lnTo>
                <a:lnTo>
                  <a:pt x="6292804" y="559504"/>
                </a:lnTo>
                <a:lnTo>
                  <a:pt x="6322837" y="539257"/>
                </a:lnTo>
                <a:lnTo>
                  <a:pt x="6343084" y="509224"/>
                </a:lnTo>
                <a:lnTo>
                  <a:pt x="6350508" y="472439"/>
                </a:lnTo>
                <a:lnTo>
                  <a:pt x="6350508" y="94487"/>
                </a:lnTo>
                <a:lnTo>
                  <a:pt x="6343084" y="57703"/>
                </a:lnTo>
                <a:lnTo>
                  <a:pt x="6322837" y="27670"/>
                </a:lnTo>
                <a:lnTo>
                  <a:pt x="6292804" y="7423"/>
                </a:lnTo>
                <a:lnTo>
                  <a:pt x="6256020" y="0"/>
                </a:lnTo>
                <a:close/>
              </a:path>
            </a:pathLst>
          </a:custGeom>
          <a:solidFill>
            <a:srgbClr val="DCE2E3">
              <a:alpha val="90194"/>
            </a:srgbClr>
          </a:solidFill>
        </p:spPr>
        <p:txBody>
          <a:bodyPr wrap="square" lIns="0" tIns="0" rIns="0" bIns="0" rtlCol="0"/>
          <a:lstStyle/>
          <a:p>
            <a:endParaRPr sz="3600">
              <a:solidFill>
                <a:prstClr val="black"/>
              </a:solidFill>
            </a:endParaRPr>
          </a:p>
        </p:txBody>
      </p:sp>
      <p:sp>
        <p:nvSpPr>
          <p:cNvPr id="24" name="object 13"/>
          <p:cNvSpPr/>
          <p:nvPr/>
        </p:nvSpPr>
        <p:spPr>
          <a:xfrm>
            <a:off x="3302509" y="3351277"/>
            <a:ext cx="12701270" cy="1134110"/>
          </a:xfrm>
          <a:custGeom>
            <a:avLst/>
            <a:gdLst/>
            <a:ahLst/>
            <a:cxnLst/>
            <a:rect l="l" t="t" r="r" b="b"/>
            <a:pathLst>
              <a:path w="6350634" h="567055">
                <a:moveTo>
                  <a:pt x="6350508" y="94487"/>
                </a:moveTo>
                <a:lnTo>
                  <a:pt x="6350508" y="472439"/>
                </a:lnTo>
                <a:lnTo>
                  <a:pt x="6343084" y="509224"/>
                </a:lnTo>
                <a:lnTo>
                  <a:pt x="6322837" y="539257"/>
                </a:lnTo>
                <a:lnTo>
                  <a:pt x="6292804" y="559504"/>
                </a:lnTo>
                <a:lnTo>
                  <a:pt x="6256020" y="566928"/>
                </a:lnTo>
                <a:lnTo>
                  <a:pt x="0" y="566928"/>
                </a:lnTo>
                <a:lnTo>
                  <a:pt x="0" y="0"/>
                </a:lnTo>
                <a:lnTo>
                  <a:pt x="6256020" y="0"/>
                </a:lnTo>
                <a:lnTo>
                  <a:pt x="6292804" y="7423"/>
                </a:lnTo>
                <a:lnTo>
                  <a:pt x="6322837" y="27670"/>
                </a:lnTo>
                <a:lnTo>
                  <a:pt x="6343084" y="57703"/>
                </a:lnTo>
                <a:lnTo>
                  <a:pt x="6350508" y="94487"/>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25" name="object 14"/>
          <p:cNvSpPr txBox="1"/>
          <p:nvPr/>
        </p:nvSpPr>
        <p:spPr>
          <a:xfrm>
            <a:off x="3328414" y="3308777"/>
            <a:ext cx="12649200" cy="1118255"/>
          </a:xfrm>
          <a:prstGeom prst="rect">
            <a:avLst/>
          </a:prstGeom>
        </p:spPr>
        <p:txBody>
          <a:bodyPr vert="horz" wrap="square" lIns="0" tIns="50800" rIns="0" bIns="0" rtlCol="0">
            <a:spAutoFit/>
          </a:bodyPr>
          <a:lstStyle/>
          <a:p>
            <a:pPr marL="271780" indent="-142240">
              <a:spcBef>
                <a:spcPts val="400"/>
              </a:spcBef>
              <a:buSzPct val="90909"/>
              <a:buFontTx/>
              <a:buChar char="•"/>
              <a:tabLst>
                <a:tab pos="271780" algn="l"/>
              </a:tabLst>
            </a:pPr>
            <a:r>
              <a:rPr sz="2200" dirty="0">
                <a:solidFill>
                  <a:srgbClr val="5F5F5F"/>
                </a:solidFill>
                <a:cs typeface="Calibri"/>
              </a:rPr>
              <a:t>Price </a:t>
            </a:r>
            <a:r>
              <a:rPr sz="2200" spc="-10" dirty="0">
                <a:solidFill>
                  <a:srgbClr val="5F5F5F"/>
                </a:solidFill>
                <a:cs typeface="Calibri"/>
              </a:rPr>
              <a:t>fell </a:t>
            </a:r>
            <a:r>
              <a:rPr sz="2200" dirty="0">
                <a:solidFill>
                  <a:srgbClr val="5F5F5F"/>
                </a:solidFill>
                <a:cs typeface="Calibri"/>
              </a:rPr>
              <a:t>following the shutdown of</a:t>
            </a:r>
            <a:r>
              <a:rPr sz="2200" spc="-190" dirty="0">
                <a:solidFill>
                  <a:srgbClr val="5F5F5F"/>
                </a:solidFill>
                <a:cs typeface="Calibri"/>
              </a:rPr>
              <a:t> </a:t>
            </a:r>
            <a:r>
              <a:rPr sz="2200" dirty="0">
                <a:solidFill>
                  <a:srgbClr val="5F5F5F"/>
                </a:solidFill>
                <a:cs typeface="Calibri"/>
              </a:rPr>
              <a:t>MTGOX</a:t>
            </a:r>
            <a:endParaRPr sz="2200">
              <a:solidFill>
                <a:prstClr val="black"/>
              </a:solidFill>
              <a:cs typeface="Calibri"/>
            </a:endParaRPr>
          </a:p>
          <a:p>
            <a:pPr marL="270510" indent="-140970">
              <a:spcBef>
                <a:spcPts val="190"/>
              </a:spcBef>
              <a:buSzPct val="90909"/>
              <a:buFontTx/>
              <a:buChar char="•"/>
              <a:tabLst>
                <a:tab pos="271780" algn="l"/>
              </a:tabLst>
            </a:pPr>
            <a:r>
              <a:rPr sz="2200" dirty="0">
                <a:solidFill>
                  <a:srgbClr val="5F5F5F"/>
                </a:solidFill>
                <a:cs typeface="Calibri"/>
              </a:rPr>
              <a:t>Price continued to </a:t>
            </a:r>
            <a:r>
              <a:rPr sz="2200" spc="-10" dirty="0">
                <a:solidFill>
                  <a:srgbClr val="5F5F5F"/>
                </a:solidFill>
                <a:cs typeface="Calibri"/>
              </a:rPr>
              <a:t>fall due </a:t>
            </a:r>
            <a:r>
              <a:rPr sz="2200" dirty="0">
                <a:solidFill>
                  <a:srgbClr val="5F5F5F"/>
                </a:solidFill>
                <a:cs typeface="Calibri"/>
              </a:rPr>
              <a:t>to a </a:t>
            </a:r>
            <a:r>
              <a:rPr sz="2200" spc="-10" dirty="0">
                <a:solidFill>
                  <a:srgbClr val="5F5F5F"/>
                </a:solidFill>
                <a:cs typeface="Calibri"/>
              </a:rPr>
              <a:t>false </a:t>
            </a:r>
            <a:r>
              <a:rPr sz="2200" dirty="0">
                <a:solidFill>
                  <a:srgbClr val="5F5F5F"/>
                </a:solidFill>
                <a:cs typeface="Calibri"/>
              </a:rPr>
              <a:t>report regarding Bitcoin ban in</a:t>
            </a:r>
            <a:r>
              <a:rPr sz="2200" spc="-180" dirty="0">
                <a:solidFill>
                  <a:srgbClr val="5F5F5F"/>
                </a:solidFill>
                <a:cs typeface="Calibri"/>
              </a:rPr>
              <a:t> </a:t>
            </a:r>
            <a:r>
              <a:rPr sz="2200" spc="-10" dirty="0">
                <a:solidFill>
                  <a:srgbClr val="5F5F5F"/>
                </a:solidFill>
                <a:cs typeface="Calibri"/>
              </a:rPr>
              <a:t>China</a:t>
            </a:r>
            <a:endParaRPr sz="2200">
              <a:solidFill>
                <a:prstClr val="black"/>
              </a:solidFill>
              <a:cs typeface="Calibri"/>
            </a:endParaRPr>
          </a:p>
          <a:p>
            <a:pPr marL="270510" indent="-140970">
              <a:spcBef>
                <a:spcPts val="170"/>
              </a:spcBef>
              <a:buSzPct val="90909"/>
              <a:buFontTx/>
              <a:buChar char="•"/>
              <a:tabLst>
                <a:tab pos="271780" algn="l"/>
              </a:tabLst>
            </a:pPr>
            <a:r>
              <a:rPr sz="2200" dirty="0">
                <a:solidFill>
                  <a:srgbClr val="5F5F5F"/>
                </a:solidFill>
                <a:cs typeface="Calibri"/>
              </a:rPr>
              <a:t>Now </a:t>
            </a:r>
            <a:r>
              <a:rPr sz="2200" spc="-10" dirty="0">
                <a:solidFill>
                  <a:srgbClr val="5F5F5F"/>
                </a:solidFill>
                <a:cs typeface="Calibri"/>
              </a:rPr>
              <a:t>(April) stabilizing </a:t>
            </a:r>
            <a:r>
              <a:rPr sz="2200" dirty="0">
                <a:solidFill>
                  <a:srgbClr val="5F5F5F"/>
                </a:solidFill>
                <a:cs typeface="Calibri"/>
              </a:rPr>
              <a:t>at</a:t>
            </a:r>
            <a:r>
              <a:rPr sz="2200" spc="-40" dirty="0">
                <a:solidFill>
                  <a:srgbClr val="5F5F5F"/>
                </a:solidFill>
                <a:cs typeface="Calibri"/>
              </a:rPr>
              <a:t> </a:t>
            </a:r>
            <a:r>
              <a:rPr sz="2200" dirty="0">
                <a:solidFill>
                  <a:srgbClr val="5F5F5F"/>
                </a:solidFill>
                <a:cs typeface="Calibri"/>
              </a:rPr>
              <a:t>$450</a:t>
            </a:r>
            <a:endParaRPr sz="2200">
              <a:solidFill>
                <a:prstClr val="black"/>
              </a:solidFill>
              <a:cs typeface="Calibri"/>
            </a:endParaRPr>
          </a:p>
        </p:txBody>
      </p:sp>
      <p:sp>
        <p:nvSpPr>
          <p:cNvPr id="26" name="object 15"/>
          <p:cNvSpPr/>
          <p:nvPr/>
        </p:nvSpPr>
        <p:spPr>
          <a:xfrm>
            <a:off x="2287522" y="4869179"/>
            <a:ext cx="1016000" cy="1451610"/>
          </a:xfrm>
          <a:custGeom>
            <a:avLst/>
            <a:gdLst/>
            <a:ahLst/>
            <a:cxnLst/>
            <a:rect l="l" t="t" r="r" b="b"/>
            <a:pathLst>
              <a:path w="508000" h="725805">
                <a:moveTo>
                  <a:pt x="0" y="0"/>
                </a:moveTo>
                <a:lnTo>
                  <a:pt x="0" y="471678"/>
                </a:lnTo>
                <a:lnTo>
                  <a:pt x="253746" y="725424"/>
                </a:lnTo>
                <a:lnTo>
                  <a:pt x="507492" y="471678"/>
                </a:lnTo>
                <a:lnTo>
                  <a:pt x="507492" y="253746"/>
                </a:lnTo>
                <a:lnTo>
                  <a:pt x="253746" y="253746"/>
                </a:lnTo>
                <a:lnTo>
                  <a:pt x="0" y="0"/>
                </a:lnTo>
                <a:close/>
              </a:path>
              <a:path w="508000" h="725805">
                <a:moveTo>
                  <a:pt x="507492" y="0"/>
                </a:moveTo>
                <a:lnTo>
                  <a:pt x="253746" y="253746"/>
                </a:lnTo>
                <a:lnTo>
                  <a:pt x="507492" y="253746"/>
                </a:lnTo>
                <a:lnTo>
                  <a:pt x="507492" y="0"/>
                </a:lnTo>
                <a:close/>
              </a:path>
            </a:pathLst>
          </a:custGeom>
          <a:solidFill>
            <a:srgbClr val="F19C13"/>
          </a:solidFill>
        </p:spPr>
        <p:txBody>
          <a:bodyPr wrap="square" lIns="0" tIns="0" rIns="0" bIns="0" rtlCol="0"/>
          <a:lstStyle/>
          <a:p>
            <a:endParaRPr sz="3600">
              <a:solidFill>
                <a:prstClr val="black"/>
              </a:solidFill>
            </a:endParaRPr>
          </a:p>
        </p:txBody>
      </p:sp>
      <p:sp>
        <p:nvSpPr>
          <p:cNvPr id="27" name="object 16"/>
          <p:cNvSpPr/>
          <p:nvPr/>
        </p:nvSpPr>
        <p:spPr>
          <a:xfrm>
            <a:off x="2287522" y="4869179"/>
            <a:ext cx="1016000" cy="1451610"/>
          </a:xfrm>
          <a:custGeom>
            <a:avLst/>
            <a:gdLst/>
            <a:ahLst/>
            <a:cxnLst/>
            <a:rect l="l" t="t" r="r" b="b"/>
            <a:pathLst>
              <a:path w="508000" h="725805">
                <a:moveTo>
                  <a:pt x="507492" y="0"/>
                </a:moveTo>
                <a:lnTo>
                  <a:pt x="507492" y="471678"/>
                </a:lnTo>
                <a:lnTo>
                  <a:pt x="253746" y="725424"/>
                </a:lnTo>
                <a:lnTo>
                  <a:pt x="0" y="471678"/>
                </a:lnTo>
                <a:lnTo>
                  <a:pt x="0" y="0"/>
                </a:lnTo>
                <a:lnTo>
                  <a:pt x="253746" y="253746"/>
                </a:lnTo>
                <a:lnTo>
                  <a:pt x="507492" y="0"/>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28" name="object 17"/>
          <p:cNvSpPr txBox="1"/>
          <p:nvPr/>
        </p:nvSpPr>
        <p:spPr>
          <a:xfrm>
            <a:off x="2409951" y="5313427"/>
            <a:ext cx="770890"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2015</a:t>
            </a:r>
            <a:endParaRPr sz="2800">
              <a:solidFill>
                <a:prstClr val="black"/>
              </a:solidFill>
              <a:cs typeface="Calibri"/>
            </a:endParaRPr>
          </a:p>
        </p:txBody>
      </p:sp>
      <p:sp>
        <p:nvSpPr>
          <p:cNvPr id="29" name="object 18"/>
          <p:cNvSpPr/>
          <p:nvPr/>
        </p:nvSpPr>
        <p:spPr>
          <a:xfrm>
            <a:off x="3302509" y="4759453"/>
            <a:ext cx="12701270" cy="1164590"/>
          </a:xfrm>
          <a:custGeom>
            <a:avLst/>
            <a:gdLst/>
            <a:ahLst/>
            <a:cxnLst/>
            <a:rect l="l" t="t" r="r" b="b"/>
            <a:pathLst>
              <a:path w="6350634" h="582294">
                <a:moveTo>
                  <a:pt x="6253480" y="0"/>
                </a:moveTo>
                <a:lnTo>
                  <a:pt x="0" y="0"/>
                </a:lnTo>
                <a:lnTo>
                  <a:pt x="0" y="582168"/>
                </a:lnTo>
                <a:lnTo>
                  <a:pt x="6253480" y="582168"/>
                </a:lnTo>
                <a:lnTo>
                  <a:pt x="6291250" y="574544"/>
                </a:lnTo>
                <a:lnTo>
                  <a:pt x="6322091" y="553751"/>
                </a:lnTo>
                <a:lnTo>
                  <a:pt x="6342884" y="522910"/>
                </a:lnTo>
                <a:lnTo>
                  <a:pt x="6350508" y="485140"/>
                </a:lnTo>
                <a:lnTo>
                  <a:pt x="6350508" y="97028"/>
                </a:lnTo>
                <a:lnTo>
                  <a:pt x="6342884" y="59257"/>
                </a:lnTo>
                <a:lnTo>
                  <a:pt x="6322091" y="28416"/>
                </a:lnTo>
                <a:lnTo>
                  <a:pt x="6291250" y="7623"/>
                </a:lnTo>
                <a:lnTo>
                  <a:pt x="6253480" y="0"/>
                </a:lnTo>
                <a:close/>
              </a:path>
            </a:pathLst>
          </a:custGeom>
          <a:solidFill>
            <a:srgbClr val="DCE2E3">
              <a:alpha val="90194"/>
            </a:srgbClr>
          </a:solidFill>
        </p:spPr>
        <p:txBody>
          <a:bodyPr wrap="square" lIns="0" tIns="0" rIns="0" bIns="0" rtlCol="0"/>
          <a:lstStyle/>
          <a:p>
            <a:endParaRPr sz="3600">
              <a:solidFill>
                <a:prstClr val="black"/>
              </a:solidFill>
            </a:endParaRPr>
          </a:p>
        </p:txBody>
      </p:sp>
      <p:sp>
        <p:nvSpPr>
          <p:cNvPr id="30" name="object 19"/>
          <p:cNvSpPr/>
          <p:nvPr/>
        </p:nvSpPr>
        <p:spPr>
          <a:xfrm>
            <a:off x="3302509" y="4759453"/>
            <a:ext cx="12701270" cy="1164590"/>
          </a:xfrm>
          <a:custGeom>
            <a:avLst/>
            <a:gdLst/>
            <a:ahLst/>
            <a:cxnLst/>
            <a:rect l="l" t="t" r="r" b="b"/>
            <a:pathLst>
              <a:path w="6350634" h="582294">
                <a:moveTo>
                  <a:pt x="6350508" y="97028"/>
                </a:moveTo>
                <a:lnTo>
                  <a:pt x="6350508" y="485140"/>
                </a:lnTo>
                <a:lnTo>
                  <a:pt x="6342884" y="522910"/>
                </a:lnTo>
                <a:lnTo>
                  <a:pt x="6322091" y="553751"/>
                </a:lnTo>
                <a:lnTo>
                  <a:pt x="6291250" y="574544"/>
                </a:lnTo>
                <a:lnTo>
                  <a:pt x="6253480" y="582168"/>
                </a:lnTo>
                <a:lnTo>
                  <a:pt x="0" y="582168"/>
                </a:lnTo>
                <a:lnTo>
                  <a:pt x="0" y="0"/>
                </a:lnTo>
                <a:lnTo>
                  <a:pt x="6253480" y="0"/>
                </a:lnTo>
                <a:lnTo>
                  <a:pt x="6291250" y="7623"/>
                </a:lnTo>
                <a:lnTo>
                  <a:pt x="6322091" y="28416"/>
                </a:lnTo>
                <a:lnTo>
                  <a:pt x="6342884" y="59257"/>
                </a:lnTo>
                <a:lnTo>
                  <a:pt x="6350508" y="97028"/>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34" name="object 20"/>
          <p:cNvSpPr txBox="1"/>
          <p:nvPr/>
        </p:nvSpPr>
        <p:spPr>
          <a:xfrm>
            <a:off x="3328414" y="4911038"/>
            <a:ext cx="12649200" cy="752770"/>
          </a:xfrm>
          <a:prstGeom prst="rect">
            <a:avLst/>
          </a:prstGeom>
        </p:spPr>
        <p:txBody>
          <a:bodyPr vert="horz" wrap="square" lIns="0" tIns="49530" rIns="0" bIns="0" rtlCol="0">
            <a:spAutoFit/>
          </a:bodyPr>
          <a:lstStyle/>
          <a:p>
            <a:pPr marL="270510" indent="-140970">
              <a:spcBef>
                <a:spcPts val="390"/>
              </a:spcBef>
              <a:buSzPct val="90909"/>
              <a:buFontTx/>
              <a:buChar char="•"/>
              <a:tabLst>
                <a:tab pos="271780" algn="l"/>
              </a:tabLst>
            </a:pPr>
            <a:r>
              <a:rPr sz="2200" dirty="0">
                <a:solidFill>
                  <a:srgbClr val="5F5F5F"/>
                </a:solidFill>
                <a:cs typeface="Calibri"/>
              </a:rPr>
              <a:t>Price </a:t>
            </a:r>
            <a:r>
              <a:rPr sz="2200" spc="-10" dirty="0">
                <a:solidFill>
                  <a:srgbClr val="5F5F5F"/>
                </a:solidFill>
                <a:cs typeface="Calibri"/>
              </a:rPr>
              <a:t>fell </a:t>
            </a:r>
            <a:r>
              <a:rPr sz="2200" dirty="0">
                <a:solidFill>
                  <a:srgbClr val="5F5F5F"/>
                </a:solidFill>
                <a:cs typeface="Calibri"/>
              </a:rPr>
              <a:t>through to early</a:t>
            </a:r>
            <a:r>
              <a:rPr sz="2200" spc="-90" dirty="0">
                <a:solidFill>
                  <a:srgbClr val="5F5F5F"/>
                </a:solidFill>
                <a:cs typeface="Calibri"/>
              </a:rPr>
              <a:t> </a:t>
            </a:r>
            <a:r>
              <a:rPr sz="2200" dirty="0">
                <a:solidFill>
                  <a:srgbClr val="5F5F5F"/>
                </a:solidFill>
                <a:cs typeface="Calibri"/>
              </a:rPr>
              <a:t>2015.</a:t>
            </a:r>
            <a:endParaRPr sz="2200">
              <a:solidFill>
                <a:prstClr val="black"/>
              </a:solidFill>
              <a:cs typeface="Calibri"/>
            </a:endParaRPr>
          </a:p>
          <a:p>
            <a:pPr marL="270510" indent="-140970">
              <a:spcBef>
                <a:spcPts val="190"/>
              </a:spcBef>
              <a:buSzPct val="90909"/>
              <a:buFontTx/>
              <a:buChar char="•"/>
              <a:tabLst>
                <a:tab pos="271780" algn="l"/>
              </a:tabLst>
            </a:pPr>
            <a:r>
              <a:rPr sz="2200" spc="-10" dirty="0">
                <a:solidFill>
                  <a:srgbClr val="5F5F5F"/>
                </a:solidFill>
                <a:cs typeface="Calibri"/>
              </a:rPr>
              <a:t>Large spike </a:t>
            </a:r>
            <a:r>
              <a:rPr sz="2200" dirty="0">
                <a:solidFill>
                  <a:srgbClr val="5F5F5F"/>
                </a:solidFill>
                <a:cs typeface="Calibri"/>
              </a:rPr>
              <a:t>in value </a:t>
            </a:r>
            <a:r>
              <a:rPr sz="2200" spc="-10" dirty="0">
                <a:solidFill>
                  <a:srgbClr val="5F5F5F"/>
                </a:solidFill>
                <a:cs typeface="Calibri"/>
              </a:rPr>
              <a:t>from </a:t>
            </a:r>
            <a:r>
              <a:rPr sz="2200" dirty="0">
                <a:solidFill>
                  <a:srgbClr val="5F5F5F"/>
                </a:solidFill>
                <a:cs typeface="Calibri"/>
              </a:rPr>
              <a:t>225–250 at the start of October to the 2015 record </a:t>
            </a:r>
            <a:r>
              <a:rPr sz="2200" spc="-10" dirty="0">
                <a:solidFill>
                  <a:srgbClr val="5F5F5F"/>
                </a:solidFill>
                <a:cs typeface="Calibri"/>
              </a:rPr>
              <a:t>high </a:t>
            </a:r>
            <a:r>
              <a:rPr sz="2200" dirty="0">
                <a:solidFill>
                  <a:srgbClr val="5F5F5F"/>
                </a:solidFill>
                <a:cs typeface="Calibri"/>
              </a:rPr>
              <a:t>of</a:t>
            </a:r>
            <a:r>
              <a:rPr sz="2200" spc="-310" dirty="0">
                <a:solidFill>
                  <a:srgbClr val="5F5F5F"/>
                </a:solidFill>
                <a:cs typeface="Calibri"/>
              </a:rPr>
              <a:t> </a:t>
            </a:r>
            <a:r>
              <a:rPr sz="2200" dirty="0">
                <a:solidFill>
                  <a:srgbClr val="5F5F5F"/>
                </a:solidFill>
                <a:cs typeface="Calibri"/>
              </a:rPr>
              <a:t>$504.</a:t>
            </a:r>
            <a:endParaRPr sz="2200">
              <a:solidFill>
                <a:prstClr val="black"/>
              </a:solidFill>
              <a:cs typeface="Calibri"/>
            </a:endParaRPr>
          </a:p>
        </p:txBody>
      </p:sp>
      <p:sp>
        <p:nvSpPr>
          <p:cNvPr id="35" name="object 21"/>
          <p:cNvSpPr/>
          <p:nvPr/>
        </p:nvSpPr>
        <p:spPr>
          <a:xfrm>
            <a:off x="2287522" y="6237733"/>
            <a:ext cx="1016000" cy="1591310"/>
          </a:xfrm>
          <a:custGeom>
            <a:avLst/>
            <a:gdLst/>
            <a:ahLst/>
            <a:cxnLst/>
            <a:rect l="l" t="t" r="r" b="b"/>
            <a:pathLst>
              <a:path w="508000" h="795654">
                <a:moveTo>
                  <a:pt x="0" y="0"/>
                </a:moveTo>
                <a:lnTo>
                  <a:pt x="0" y="541781"/>
                </a:lnTo>
                <a:lnTo>
                  <a:pt x="253746" y="795527"/>
                </a:lnTo>
                <a:lnTo>
                  <a:pt x="507492" y="541781"/>
                </a:lnTo>
                <a:lnTo>
                  <a:pt x="507492" y="253745"/>
                </a:lnTo>
                <a:lnTo>
                  <a:pt x="253746" y="253745"/>
                </a:lnTo>
                <a:lnTo>
                  <a:pt x="0" y="0"/>
                </a:lnTo>
                <a:close/>
              </a:path>
              <a:path w="508000" h="795654">
                <a:moveTo>
                  <a:pt x="507492" y="0"/>
                </a:moveTo>
                <a:lnTo>
                  <a:pt x="253746" y="253745"/>
                </a:lnTo>
                <a:lnTo>
                  <a:pt x="507492" y="253745"/>
                </a:lnTo>
                <a:lnTo>
                  <a:pt x="507492" y="0"/>
                </a:lnTo>
                <a:close/>
              </a:path>
            </a:pathLst>
          </a:custGeom>
          <a:solidFill>
            <a:srgbClr val="16A995"/>
          </a:solidFill>
        </p:spPr>
        <p:txBody>
          <a:bodyPr wrap="square" lIns="0" tIns="0" rIns="0" bIns="0" rtlCol="0"/>
          <a:lstStyle/>
          <a:p>
            <a:endParaRPr sz="3600">
              <a:solidFill>
                <a:prstClr val="black"/>
              </a:solidFill>
            </a:endParaRPr>
          </a:p>
        </p:txBody>
      </p:sp>
      <p:sp>
        <p:nvSpPr>
          <p:cNvPr id="36" name="object 22"/>
          <p:cNvSpPr/>
          <p:nvPr/>
        </p:nvSpPr>
        <p:spPr>
          <a:xfrm>
            <a:off x="2287522" y="6237733"/>
            <a:ext cx="1016000" cy="1591310"/>
          </a:xfrm>
          <a:custGeom>
            <a:avLst/>
            <a:gdLst/>
            <a:ahLst/>
            <a:cxnLst/>
            <a:rect l="l" t="t" r="r" b="b"/>
            <a:pathLst>
              <a:path w="508000" h="795654">
                <a:moveTo>
                  <a:pt x="507492" y="0"/>
                </a:moveTo>
                <a:lnTo>
                  <a:pt x="507492" y="541781"/>
                </a:lnTo>
                <a:lnTo>
                  <a:pt x="253746" y="795527"/>
                </a:lnTo>
                <a:lnTo>
                  <a:pt x="0" y="541781"/>
                </a:lnTo>
                <a:lnTo>
                  <a:pt x="0" y="0"/>
                </a:lnTo>
                <a:lnTo>
                  <a:pt x="253746" y="253745"/>
                </a:lnTo>
                <a:lnTo>
                  <a:pt x="507492" y="0"/>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37" name="object 23"/>
          <p:cNvSpPr txBox="1"/>
          <p:nvPr/>
        </p:nvSpPr>
        <p:spPr>
          <a:xfrm>
            <a:off x="2409951" y="6750811"/>
            <a:ext cx="770890"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2016</a:t>
            </a:r>
            <a:endParaRPr sz="2800">
              <a:solidFill>
                <a:prstClr val="black"/>
              </a:solidFill>
              <a:cs typeface="Calibri"/>
            </a:endParaRPr>
          </a:p>
        </p:txBody>
      </p:sp>
      <p:sp>
        <p:nvSpPr>
          <p:cNvPr id="38" name="object 24"/>
          <p:cNvSpPr/>
          <p:nvPr/>
        </p:nvSpPr>
        <p:spPr>
          <a:xfrm>
            <a:off x="3302509" y="6109714"/>
            <a:ext cx="12701270" cy="1338580"/>
          </a:xfrm>
          <a:custGeom>
            <a:avLst/>
            <a:gdLst/>
            <a:ahLst/>
            <a:cxnLst/>
            <a:rect l="l" t="t" r="r" b="b"/>
            <a:pathLst>
              <a:path w="6350634" h="669289">
                <a:moveTo>
                  <a:pt x="6239002" y="0"/>
                </a:moveTo>
                <a:lnTo>
                  <a:pt x="0" y="0"/>
                </a:lnTo>
                <a:lnTo>
                  <a:pt x="0" y="669036"/>
                </a:lnTo>
                <a:lnTo>
                  <a:pt x="6239002" y="669036"/>
                </a:lnTo>
                <a:lnTo>
                  <a:pt x="6282410" y="660274"/>
                </a:lnTo>
                <a:lnTo>
                  <a:pt x="6317853" y="636381"/>
                </a:lnTo>
                <a:lnTo>
                  <a:pt x="6341746" y="600938"/>
                </a:lnTo>
                <a:lnTo>
                  <a:pt x="6350508" y="557530"/>
                </a:lnTo>
                <a:lnTo>
                  <a:pt x="6350508" y="111506"/>
                </a:lnTo>
                <a:lnTo>
                  <a:pt x="6341746" y="68097"/>
                </a:lnTo>
                <a:lnTo>
                  <a:pt x="6317853" y="32654"/>
                </a:lnTo>
                <a:lnTo>
                  <a:pt x="6282410" y="8761"/>
                </a:lnTo>
                <a:lnTo>
                  <a:pt x="6239002" y="0"/>
                </a:lnTo>
                <a:close/>
              </a:path>
            </a:pathLst>
          </a:custGeom>
          <a:solidFill>
            <a:srgbClr val="DCE2E3">
              <a:alpha val="90194"/>
            </a:srgbClr>
          </a:solidFill>
        </p:spPr>
        <p:txBody>
          <a:bodyPr wrap="square" lIns="0" tIns="0" rIns="0" bIns="0" rtlCol="0"/>
          <a:lstStyle/>
          <a:p>
            <a:endParaRPr sz="3600">
              <a:solidFill>
                <a:prstClr val="black"/>
              </a:solidFill>
            </a:endParaRPr>
          </a:p>
        </p:txBody>
      </p:sp>
      <p:sp>
        <p:nvSpPr>
          <p:cNvPr id="39" name="object 25"/>
          <p:cNvSpPr/>
          <p:nvPr/>
        </p:nvSpPr>
        <p:spPr>
          <a:xfrm>
            <a:off x="3302509" y="6109714"/>
            <a:ext cx="12701270" cy="1338580"/>
          </a:xfrm>
          <a:custGeom>
            <a:avLst/>
            <a:gdLst/>
            <a:ahLst/>
            <a:cxnLst/>
            <a:rect l="l" t="t" r="r" b="b"/>
            <a:pathLst>
              <a:path w="6350634" h="669289">
                <a:moveTo>
                  <a:pt x="6350508" y="111506"/>
                </a:moveTo>
                <a:lnTo>
                  <a:pt x="6350508" y="557530"/>
                </a:lnTo>
                <a:lnTo>
                  <a:pt x="6341746" y="600938"/>
                </a:lnTo>
                <a:lnTo>
                  <a:pt x="6317853" y="636381"/>
                </a:lnTo>
                <a:lnTo>
                  <a:pt x="6282410" y="660274"/>
                </a:lnTo>
                <a:lnTo>
                  <a:pt x="6239002" y="669036"/>
                </a:lnTo>
                <a:lnTo>
                  <a:pt x="0" y="669036"/>
                </a:lnTo>
                <a:lnTo>
                  <a:pt x="0" y="0"/>
                </a:lnTo>
                <a:lnTo>
                  <a:pt x="6239002" y="0"/>
                </a:lnTo>
                <a:lnTo>
                  <a:pt x="6282410" y="8761"/>
                </a:lnTo>
                <a:lnTo>
                  <a:pt x="6317853" y="32654"/>
                </a:lnTo>
                <a:lnTo>
                  <a:pt x="6341746" y="68097"/>
                </a:lnTo>
                <a:lnTo>
                  <a:pt x="6350508" y="111506"/>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40" name="object 26"/>
          <p:cNvSpPr txBox="1"/>
          <p:nvPr/>
        </p:nvSpPr>
        <p:spPr>
          <a:xfrm>
            <a:off x="3433570" y="6016446"/>
            <a:ext cx="11419840" cy="1419619"/>
          </a:xfrm>
          <a:prstGeom prst="rect">
            <a:avLst/>
          </a:prstGeom>
        </p:spPr>
        <p:txBody>
          <a:bodyPr vert="horz" wrap="square" lIns="0" tIns="49530" rIns="0" bIns="0" rtlCol="0">
            <a:spAutoFit/>
          </a:bodyPr>
          <a:lstStyle/>
          <a:p>
            <a:pPr marL="140970" indent="-115570">
              <a:spcBef>
                <a:spcPts val="390"/>
              </a:spcBef>
              <a:buSzPct val="90909"/>
              <a:buFontTx/>
              <a:buChar char="•"/>
              <a:tabLst>
                <a:tab pos="166370" algn="l"/>
              </a:tabLst>
            </a:pPr>
            <a:r>
              <a:rPr sz="2200" spc="-10" dirty="0">
                <a:solidFill>
                  <a:srgbClr val="5F5F5F"/>
                </a:solidFill>
                <a:cs typeface="Calibri"/>
              </a:rPr>
              <a:t>Large spike </a:t>
            </a:r>
            <a:r>
              <a:rPr sz="2200" dirty="0">
                <a:solidFill>
                  <a:srgbClr val="5F5F5F"/>
                </a:solidFill>
                <a:cs typeface="Calibri"/>
              </a:rPr>
              <a:t>in value </a:t>
            </a:r>
            <a:r>
              <a:rPr sz="2200" spc="-10" dirty="0">
                <a:solidFill>
                  <a:srgbClr val="5F5F5F"/>
                </a:solidFill>
                <a:cs typeface="Calibri"/>
              </a:rPr>
              <a:t>starting from </a:t>
            </a:r>
            <a:r>
              <a:rPr sz="2200" dirty="0">
                <a:solidFill>
                  <a:srgbClr val="5F5F5F"/>
                </a:solidFill>
                <a:cs typeface="Calibri"/>
              </a:rPr>
              <a:t>$450 and reaching a maximum of</a:t>
            </a:r>
            <a:r>
              <a:rPr sz="2200" spc="-260" dirty="0">
                <a:solidFill>
                  <a:srgbClr val="5F5F5F"/>
                </a:solidFill>
                <a:cs typeface="Calibri"/>
              </a:rPr>
              <a:t> </a:t>
            </a:r>
            <a:r>
              <a:rPr sz="2200" dirty="0">
                <a:solidFill>
                  <a:srgbClr val="5F5F5F"/>
                </a:solidFill>
                <a:cs typeface="Calibri"/>
              </a:rPr>
              <a:t>$750</a:t>
            </a:r>
            <a:endParaRPr sz="2200">
              <a:solidFill>
                <a:prstClr val="black"/>
              </a:solidFill>
              <a:cs typeface="Calibri"/>
            </a:endParaRPr>
          </a:p>
          <a:p>
            <a:pPr marL="140970" indent="-115570">
              <a:spcBef>
                <a:spcPts val="190"/>
              </a:spcBef>
              <a:buSzPct val="90909"/>
              <a:buFontTx/>
              <a:buChar char="•"/>
              <a:tabLst>
                <a:tab pos="166370" algn="l"/>
              </a:tabLst>
            </a:pPr>
            <a:r>
              <a:rPr sz="2200" dirty="0">
                <a:solidFill>
                  <a:srgbClr val="5F5F5F"/>
                </a:solidFill>
                <a:cs typeface="Calibri"/>
              </a:rPr>
              <a:t>Price </a:t>
            </a:r>
            <a:r>
              <a:rPr sz="2200" spc="-10" dirty="0">
                <a:solidFill>
                  <a:srgbClr val="5F5F5F"/>
                </a:solidFill>
                <a:cs typeface="Calibri"/>
              </a:rPr>
              <a:t>stabilized </a:t>
            </a:r>
            <a:r>
              <a:rPr sz="2200" dirty="0">
                <a:solidFill>
                  <a:srgbClr val="5F5F5F"/>
                </a:solidFill>
                <a:cs typeface="Calibri"/>
              </a:rPr>
              <a:t>in the low $600</a:t>
            </a:r>
            <a:r>
              <a:rPr sz="2200" spc="-150" dirty="0">
                <a:solidFill>
                  <a:srgbClr val="5F5F5F"/>
                </a:solidFill>
                <a:cs typeface="Calibri"/>
              </a:rPr>
              <a:t> </a:t>
            </a:r>
            <a:r>
              <a:rPr sz="2200" spc="-10" dirty="0">
                <a:solidFill>
                  <a:srgbClr val="5F5F5F"/>
                </a:solidFill>
                <a:cs typeface="Calibri"/>
              </a:rPr>
              <a:t>range</a:t>
            </a:r>
            <a:endParaRPr sz="2200">
              <a:solidFill>
                <a:prstClr val="black"/>
              </a:solidFill>
              <a:cs typeface="Calibri"/>
            </a:endParaRPr>
          </a:p>
          <a:p>
            <a:pPr marL="140970" marR="10160" indent="-115570">
              <a:lnSpc>
                <a:spcPts val="2420"/>
              </a:lnSpc>
              <a:spcBef>
                <a:spcPts val="430"/>
              </a:spcBef>
              <a:buSzPct val="90909"/>
              <a:buFontTx/>
              <a:buChar char="•"/>
              <a:tabLst>
                <a:tab pos="166370" algn="l"/>
              </a:tabLst>
            </a:pPr>
            <a:r>
              <a:rPr sz="2200" dirty="0">
                <a:solidFill>
                  <a:srgbClr val="5F5F5F"/>
                </a:solidFill>
                <a:cs typeface="Calibri"/>
              </a:rPr>
              <a:t>As the As the </a:t>
            </a:r>
            <a:r>
              <a:rPr sz="2200" spc="-10" dirty="0">
                <a:solidFill>
                  <a:srgbClr val="5F5F5F"/>
                </a:solidFill>
                <a:cs typeface="Calibri"/>
              </a:rPr>
              <a:t>Chinese </a:t>
            </a:r>
            <a:r>
              <a:rPr sz="2200" dirty="0">
                <a:solidFill>
                  <a:srgbClr val="5F5F5F"/>
                </a:solidFill>
                <a:cs typeface="Calibri"/>
              </a:rPr>
              <a:t>Renminbi depreciated </a:t>
            </a:r>
            <a:r>
              <a:rPr sz="2200" spc="-10" dirty="0">
                <a:solidFill>
                  <a:srgbClr val="5F5F5F"/>
                </a:solidFill>
                <a:cs typeface="Calibri"/>
              </a:rPr>
              <a:t>against </a:t>
            </a:r>
            <a:r>
              <a:rPr sz="2200" dirty="0">
                <a:solidFill>
                  <a:srgbClr val="5F5F5F"/>
                </a:solidFill>
                <a:cs typeface="Calibri"/>
              </a:rPr>
              <a:t>the US Dollar, bitcoin rose to the </a:t>
            </a:r>
            <a:r>
              <a:rPr sz="2200" spc="-10" dirty="0">
                <a:solidFill>
                  <a:srgbClr val="5F5F5F"/>
                </a:solidFill>
                <a:cs typeface="Calibri"/>
              </a:rPr>
              <a:t>upper </a:t>
            </a:r>
            <a:r>
              <a:rPr sz="2200" dirty="0">
                <a:solidFill>
                  <a:srgbClr val="5F5F5F"/>
                </a:solidFill>
                <a:cs typeface="Calibri"/>
              </a:rPr>
              <a:t>$700s.  Renminbi depreciated </a:t>
            </a:r>
            <a:r>
              <a:rPr sz="2200" spc="-10" dirty="0">
                <a:solidFill>
                  <a:srgbClr val="5F5F5F"/>
                </a:solidFill>
                <a:cs typeface="Calibri"/>
              </a:rPr>
              <a:t>against </a:t>
            </a:r>
            <a:r>
              <a:rPr sz="2200" dirty="0">
                <a:solidFill>
                  <a:srgbClr val="5F5F5F"/>
                </a:solidFill>
                <a:cs typeface="Calibri"/>
              </a:rPr>
              <a:t>the US Dollar, bitcoin rose to the </a:t>
            </a:r>
            <a:r>
              <a:rPr sz="2200" spc="-10" dirty="0">
                <a:solidFill>
                  <a:srgbClr val="5F5F5F"/>
                </a:solidFill>
                <a:cs typeface="Calibri"/>
              </a:rPr>
              <a:t>upper</a:t>
            </a:r>
            <a:r>
              <a:rPr sz="2200" spc="-240" dirty="0">
                <a:solidFill>
                  <a:srgbClr val="5F5F5F"/>
                </a:solidFill>
                <a:cs typeface="Calibri"/>
              </a:rPr>
              <a:t> </a:t>
            </a:r>
            <a:r>
              <a:rPr sz="2200" dirty="0">
                <a:solidFill>
                  <a:srgbClr val="5F5F5F"/>
                </a:solidFill>
                <a:cs typeface="Calibri"/>
              </a:rPr>
              <a:t>$700s</a:t>
            </a:r>
            <a:endParaRPr sz="2200">
              <a:solidFill>
                <a:prstClr val="black"/>
              </a:solidFill>
              <a:cs typeface="Calibri"/>
            </a:endParaRPr>
          </a:p>
        </p:txBody>
      </p:sp>
      <p:sp>
        <p:nvSpPr>
          <p:cNvPr id="41" name="object 27"/>
          <p:cNvSpPr/>
          <p:nvPr/>
        </p:nvSpPr>
        <p:spPr>
          <a:xfrm>
            <a:off x="2287522" y="7667242"/>
            <a:ext cx="1016000" cy="1625600"/>
          </a:xfrm>
          <a:custGeom>
            <a:avLst/>
            <a:gdLst/>
            <a:ahLst/>
            <a:cxnLst/>
            <a:rect l="l" t="t" r="r" b="b"/>
            <a:pathLst>
              <a:path w="508000" h="812800">
                <a:moveTo>
                  <a:pt x="0" y="0"/>
                </a:moveTo>
                <a:lnTo>
                  <a:pt x="0" y="558545"/>
                </a:lnTo>
                <a:lnTo>
                  <a:pt x="253746" y="812291"/>
                </a:lnTo>
                <a:lnTo>
                  <a:pt x="507492" y="558545"/>
                </a:lnTo>
                <a:lnTo>
                  <a:pt x="507492" y="253745"/>
                </a:lnTo>
                <a:lnTo>
                  <a:pt x="253746" y="253745"/>
                </a:lnTo>
                <a:lnTo>
                  <a:pt x="0" y="0"/>
                </a:lnTo>
                <a:close/>
              </a:path>
              <a:path w="508000" h="812800">
                <a:moveTo>
                  <a:pt x="507492" y="0"/>
                </a:moveTo>
                <a:lnTo>
                  <a:pt x="253746" y="253745"/>
                </a:lnTo>
                <a:lnTo>
                  <a:pt x="507492" y="253745"/>
                </a:lnTo>
                <a:lnTo>
                  <a:pt x="507492" y="0"/>
                </a:lnTo>
                <a:close/>
              </a:path>
            </a:pathLst>
          </a:custGeom>
          <a:solidFill>
            <a:srgbClr val="095A82"/>
          </a:solidFill>
        </p:spPr>
        <p:txBody>
          <a:bodyPr wrap="square" lIns="0" tIns="0" rIns="0" bIns="0" rtlCol="0"/>
          <a:lstStyle/>
          <a:p>
            <a:endParaRPr sz="3600">
              <a:solidFill>
                <a:prstClr val="black"/>
              </a:solidFill>
            </a:endParaRPr>
          </a:p>
        </p:txBody>
      </p:sp>
      <p:sp>
        <p:nvSpPr>
          <p:cNvPr id="42" name="object 28"/>
          <p:cNvSpPr/>
          <p:nvPr/>
        </p:nvSpPr>
        <p:spPr>
          <a:xfrm>
            <a:off x="2287522" y="7667242"/>
            <a:ext cx="1016000" cy="1625600"/>
          </a:xfrm>
          <a:custGeom>
            <a:avLst/>
            <a:gdLst/>
            <a:ahLst/>
            <a:cxnLst/>
            <a:rect l="l" t="t" r="r" b="b"/>
            <a:pathLst>
              <a:path w="508000" h="812800">
                <a:moveTo>
                  <a:pt x="507492" y="0"/>
                </a:moveTo>
                <a:lnTo>
                  <a:pt x="507492" y="558545"/>
                </a:lnTo>
                <a:lnTo>
                  <a:pt x="253746" y="812291"/>
                </a:lnTo>
                <a:lnTo>
                  <a:pt x="0" y="558545"/>
                </a:lnTo>
                <a:lnTo>
                  <a:pt x="0" y="0"/>
                </a:lnTo>
                <a:lnTo>
                  <a:pt x="253746" y="253745"/>
                </a:lnTo>
                <a:lnTo>
                  <a:pt x="507492" y="0"/>
                </a:lnTo>
                <a:close/>
              </a:path>
            </a:pathLst>
          </a:custGeom>
          <a:ln w="25907">
            <a:solidFill>
              <a:srgbClr val="095A82"/>
            </a:solidFill>
          </a:ln>
        </p:spPr>
        <p:txBody>
          <a:bodyPr wrap="square" lIns="0" tIns="0" rIns="0" bIns="0" rtlCol="0"/>
          <a:lstStyle/>
          <a:p>
            <a:endParaRPr sz="3600">
              <a:solidFill>
                <a:prstClr val="black"/>
              </a:solidFill>
            </a:endParaRPr>
          </a:p>
        </p:txBody>
      </p:sp>
      <p:sp>
        <p:nvSpPr>
          <p:cNvPr id="43" name="object 29"/>
          <p:cNvSpPr txBox="1"/>
          <p:nvPr/>
        </p:nvSpPr>
        <p:spPr>
          <a:xfrm>
            <a:off x="2409951" y="8199323"/>
            <a:ext cx="770890"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2017</a:t>
            </a:r>
            <a:endParaRPr sz="2800">
              <a:solidFill>
                <a:prstClr val="black"/>
              </a:solidFill>
              <a:cs typeface="Calibri"/>
            </a:endParaRPr>
          </a:p>
        </p:txBody>
      </p:sp>
      <p:sp>
        <p:nvSpPr>
          <p:cNvPr id="44" name="object 30"/>
          <p:cNvSpPr/>
          <p:nvPr/>
        </p:nvSpPr>
        <p:spPr>
          <a:xfrm>
            <a:off x="3302509" y="7615429"/>
            <a:ext cx="12701270" cy="1223010"/>
          </a:xfrm>
          <a:custGeom>
            <a:avLst/>
            <a:gdLst/>
            <a:ahLst/>
            <a:cxnLst/>
            <a:rect l="l" t="t" r="r" b="b"/>
            <a:pathLst>
              <a:path w="6350634" h="611504">
                <a:moveTo>
                  <a:pt x="6248654" y="0"/>
                </a:moveTo>
                <a:lnTo>
                  <a:pt x="0" y="0"/>
                </a:lnTo>
                <a:lnTo>
                  <a:pt x="0" y="611124"/>
                </a:lnTo>
                <a:lnTo>
                  <a:pt x="6248654" y="611124"/>
                </a:lnTo>
                <a:lnTo>
                  <a:pt x="6288303" y="603119"/>
                </a:lnTo>
                <a:lnTo>
                  <a:pt x="6320678" y="581290"/>
                </a:lnTo>
                <a:lnTo>
                  <a:pt x="6342505" y="548914"/>
                </a:lnTo>
                <a:lnTo>
                  <a:pt x="6350508" y="509270"/>
                </a:lnTo>
                <a:lnTo>
                  <a:pt x="6350508" y="101854"/>
                </a:lnTo>
                <a:lnTo>
                  <a:pt x="6342505" y="62204"/>
                </a:lnTo>
                <a:lnTo>
                  <a:pt x="6320678" y="29829"/>
                </a:lnTo>
                <a:lnTo>
                  <a:pt x="6288303" y="8002"/>
                </a:lnTo>
                <a:lnTo>
                  <a:pt x="6248654" y="0"/>
                </a:lnTo>
                <a:close/>
              </a:path>
            </a:pathLst>
          </a:custGeom>
          <a:solidFill>
            <a:srgbClr val="DCE2E3">
              <a:alpha val="90194"/>
            </a:srgbClr>
          </a:solidFill>
        </p:spPr>
        <p:txBody>
          <a:bodyPr wrap="square" lIns="0" tIns="0" rIns="0" bIns="0" rtlCol="0"/>
          <a:lstStyle/>
          <a:p>
            <a:endParaRPr sz="3600">
              <a:solidFill>
                <a:prstClr val="black"/>
              </a:solidFill>
            </a:endParaRPr>
          </a:p>
        </p:txBody>
      </p:sp>
      <p:sp>
        <p:nvSpPr>
          <p:cNvPr id="45" name="object 31"/>
          <p:cNvSpPr/>
          <p:nvPr/>
        </p:nvSpPr>
        <p:spPr>
          <a:xfrm>
            <a:off x="3302509" y="7615429"/>
            <a:ext cx="12701270" cy="1223010"/>
          </a:xfrm>
          <a:custGeom>
            <a:avLst/>
            <a:gdLst/>
            <a:ahLst/>
            <a:cxnLst/>
            <a:rect l="l" t="t" r="r" b="b"/>
            <a:pathLst>
              <a:path w="6350634" h="611504">
                <a:moveTo>
                  <a:pt x="6350508" y="101854"/>
                </a:moveTo>
                <a:lnTo>
                  <a:pt x="6350508" y="509270"/>
                </a:lnTo>
                <a:lnTo>
                  <a:pt x="6342505" y="548914"/>
                </a:lnTo>
                <a:lnTo>
                  <a:pt x="6320678" y="581290"/>
                </a:lnTo>
                <a:lnTo>
                  <a:pt x="6288303" y="603119"/>
                </a:lnTo>
                <a:lnTo>
                  <a:pt x="6248654" y="611124"/>
                </a:lnTo>
                <a:lnTo>
                  <a:pt x="0" y="611124"/>
                </a:lnTo>
                <a:lnTo>
                  <a:pt x="0" y="0"/>
                </a:lnTo>
                <a:lnTo>
                  <a:pt x="6248654" y="0"/>
                </a:lnTo>
                <a:lnTo>
                  <a:pt x="6288303" y="8002"/>
                </a:lnTo>
                <a:lnTo>
                  <a:pt x="6320678" y="29829"/>
                </a:lnTo>
                <a:lnTo>
                  <a:pt x="6342505" y="62204"/>
                </a:lnTo>
                <a:lnTo>
                  <a:pt x="6350508" y="101854"/>
                </a:lnTo>
                <a:close/>
              </a:path>
            </a:pathLst>
          </a:custGeom>
          <a:ln w="25908">
            <a:solidFill>
              <a:srgbClr val="095A82"/>
            </a:solidFill>
          </a:ln>
        </p:spPr>
        <p:txBody>
          <a:bodyPr wrap="square" lIns="0" tIns="0" rIns="0" bIns="0" rtlCol="0"/>
          <a:lstStyle/>
          <a:p>
            <a:endParaRPr sz="3600">
              <a:solidFill>
                <a:prstClr val="black"/>
              </a:solidFill>
            </a:endParaRPr>
          </a:p>
        </p:txBody>
      </p:sp>
      <p:sp>
        <p:nvSpPr>
          <p:cNvPr id="46" name="object 32"/>
          <p:cNvSpPr txBox="1"/>
          <p:nvPr/>
        </p:nvSpPr>
        <p:spPr>
          <a:xfrm>
            <a:off x="3328414" y="7618423"/>
            <a:ext cx="12649200" cy="1115690"/>
          </a:xfrm>
          <a:prstGeom prst="rect">
            <a:avLst/>
          </a:prstGeom>
        </p:spPr>
        <p:txBody>
          <a:bodyPr vert="horz" wrap="square" lIns="0" tIns="48260" rIns="0" bIns="0" rtlCol="0">
            <a:spAutoFit/>
          </a:bodyPr>
          <a:lstStyle/>
          <a:p>
            <a:pPr marL="270510" indent="-140970">
              <a:spcBef>
                <a:spcPts val="380"/>
              </a:spcBef>
              <a:buSzPct val="90909"/>
              <a:buFontTx/>
              <a:buChar char="•"/>
              <a:tabLst>
                <a:tab pos="271780" algn="l"/>
              </a:tabLst>
            </a:pPr>
            <a:r>
              <a:rPr sz="2200" dirty="0">
                <a:solidFill>
                  <a:srgbClr val="5F5F5F"/>
                </a:solidFill>
                <a:cs typeface="Calibri"/>
              </a:rPr>
              <a:t>Price </a:t>
            </a:r>
            <a:r>
              <a:rPr sz="2200" spc="-10" dirty="0">
                <a:solidFill>
                  <a:srgbClr val="5F5F5F"/>
                </a:solidFill>
                <a:cs typeface="Calibri"/>
              </a:rPr>
              <a:t>fell </a:t>
            </a:r>
            <a:r>
              <a:rPr sz="2200" dirty="0">
                <a:solidFill>
                  <a:srgbClr val="5F5F5F"/>
                </a:solidFill>
                <a:cs typeface="Calibri"/>
              </a:rPr>
              <a:t>30% in a week, reaching a multi-month low of</a:t>
            </a:r>
            <a:r>
              <a:rPr sz="2200" spc="-270" dirty="0">
                <a:solidFill>
                  <a:srgbClr val="5F5F5F"/>
                </a:solidFill>
                <a:cs typeface="Calibri"/>
              </a:rPr>
              <a:t> </a:t>
            </a:r>
            <a:r>
              <a:rPr sz="2200" dirty="0">
                <a:solidFill>
                  <a:srgbClr val="5F5F5F"/>
                </a:solidFill>
                <a:cs typeface="Calibri"/>
              </a:rPr>
              <a:t>$750</a:t>
            </a:r>
            <a:endParaRPr sz="2200">
              <a:solidFill>
                <a:prstClr val="black"/>
              </a:solidFill>
              <a:cs typeface="Calibri"/>
            </a:endParaRPr>
          </a:p>
          <a:p>
            <a:pPr marL="271780" indent="-142240">
              <a:spcBef>
                <a:spcPts val="190"/>
              </a:spcBef>
              <a:buSzPct val="90909"/>
              <a:buFontTx/>
              <a:buChar char="•"/>
              <a:tabLst>
                <a:tab pos="271780" algn="l"/>
              </a:tabLst>
            </a:pPr>
            <a:r>
              <a:rPr sz="2200" dirty="0">
                <a:solidFill>
                  <a:srgbClr val="5F5F5F"/>
                </a:solidFill>
                <a:cs typeface="Calibri"/>
              </a:rPr>
              <a:t>Price broke above the November 2013 </a:t>
            </a:r>
            <a:r>
              <a:rPr sz="2200" spc="-10" dirty="0">
                <a:solidFill>
                  <a:srgbClr val="5F5F5F"/>
                </a:solidFill>
                <a:cs typeface="Calibri"/>
              </a:rPr>
              <a:t>high </a:t>
            </a:r>
            <a:r>
              <a:rPr sz="2200" spc="10" dirty="0">
                <a:solidFill>
                  <a:srgbClr val="5F5F5F"/>
                </a:solidFill>
                <a:cs typeface="Calibri"/>
              </a:rPr>
              <a:t>of</a:t>
            </a:r>
            <a:r>
              <a:rPr sz="2200" spc="-360" dirty="0">
                <a:solidFill>
                  <a:srgbClr val="5F5F5F"/>
                </a:solidFill>
                <a:cs typeface="Calibri"/>
              </a:rPr>
              <a:t> </a:t>
            </a:r>
            <a:r>
              <a:rPr sz="2200" dirty="0">
                <a:solidFill>
                  <a:srgbClr val="5F5F5F"/>
                </a:solidFill>
                <a:cs typeface="Calibri"/>
              </a:rPr>
              <a:t>$1,242 and then traded above $1,290</a:t>
            </a:r>
            <a:endParaRPr sz="2200">
              <a:solidFill>
                <a:prstClr val="black"/>
              </a:solidFill>
              <a:cs typeface="Calibri"/>
            </a:endParaRPr>
          </a:p>
          <a:p>
            <a:pPr marL="270510" indent="-140970">
              <a:spcBef>
                <a:spcPts val="180"/>
              </a:spcBef>
              <a:buSzPct val="90909"/>
              <a:buFontTx/>
              <a:buChar char="•"/>
              <a:tabLst>
                <a:tab pos="271780" algn="l"/>
              </a:tabLst>
            </a:pPr>
            <a:r>
              <a:rPr sz="2200" dirty="0">
                <a:solidFill>
                  <a:srgbClr val="5F5F5F"/>
                </a:solidFill>
                <a:cs typeface="Calibri"/>
              </a:rPr>
              <a:t>Price</a:t>
            </a:r>
            <a:r>
              <a:rPr sz="2200" spc="-40" dirty="0">
                <a:solidFill>
                  <a:srgbClr val="5F5F5F"/>
                </a:solidFill>
                <a:cs typeface="Calibri"/>
              </a:rPr>
              <a:t> </a:t>
            </a:r>
            <a:r>
              <a:rPr sz="2200" dirty="0">
                <a:solidFill>
                  <a:srgbClr val="5F5F5F"/>
                </a:solidFill>
                <a:cs typeface="Calibri"/>
              </a:rPr>
              <a:t>reached</a:t>
            </a:r>
            <a:r>
              <a:rPr sz="2200" spc="-30" dirty="0">
                <a:solidFill>
                  <a:srgbClr val="5F5F5F"/>
                </a:solidFill>
                <a:cs typeface="Calibri"/>
              </a:rPr>
              <a:t> </a:t>
            </a:r>
            <a:r>
              <a:rPr sz="2200" dirty="0">
                <a:solidFill>
                  <a:srgbClr val="5F5F5F"/>
                </a:solidFill>
                <a:cs typeface="Calibri"/>
              </a:rPr>
              <a:t>its</a:t>
            </a:r>
            <a:r>
              <a:rPr sz="2200" spc="10" dirty="0">
                <a:solidFill>
                  <a:srgbClr val="5F5F5F"/>
                </a:solidFill>
                <a:cs typeface="Calibri"/>
              </a:rPr>
              <a:t> </a:t>
            </a:r>
            <a:r>
              <a:rPr sz="2200" dirty="0">
                <a:solidFill>
                  <a:srgbClr val="5F5F5F"/>
                </a:solidFill>
                <a:cs typeface="Calibri"/>
              </a:rPr>
              <a:t>maximum</a:t>
            </a:r>
            <a:r>
              <a:rPr sz="2200" spc="-60" dirty="0">
                <a:solidFill>
                  <a:srgbClr val="5F5F5F"/>
                </a:solidFill>
                <a:cs typeface="Calibri"/>
              </a:rPr>
              <a:t> </a:t>
            </a:r>
            <a:r>
              <a:rPr sz="2200" dirty="0">
                <a:solidFill>
                  <a:srgbClr val="5F5F5F"/>
                </a:solidFill>
                <a:cs typeface="Calibri"/>
              </a:rPr>
              <a:t>in the</a:t>
            </a:r>
            <a:r>
              <a:rPr sz="2200" spc="-20" dirty="0">
                <a:solidFill>
                  <a:srgbClr val="5F5F5F"/>
                </a:solidFill>
                <a:cs typeface="Calibri"/>
              </a:rPr>
              <a:t> </a:t>
            </a:r>
            <a:r>
              <a:rPr sz="2200" dirty="0">
                <a:solidFill>
                  <a:srgbClr val="5F5F5F"/>
                </a:solidFill>
                <a:cs typeface="Calibri"/>
              </a:rPr>
              <a:t>history</a:t>
            </a:r>
            <a:r>
              <a:rPr sz="2200" spc="-30" dirty="0">
                <a:solidFill>
                  <a:srgbClr val="5F5F5F"/>
                </a:solidFill>
                <a:cs typeface="Calibri"/>
              </a:rPr>
              <a:t> </a:t>
            </a:r>
            <a:r>
              <a:rPr sz="2200" dirty="0">
                <a:solidFill>
                  <a:srgbClr val="5F5F5F"/>
                </a:solidFill>
                <a:cs typeface="Calibri"/>
              </a:rPr>
              <a:t>of</a:t>
            </a:r>
            <a:r>
              <a:rPr sz="2200" spc="-20" dirty="0">
                <a:solidFill>
                  <a:srgbClr val="5F5F5F"/>
                </a:solidFill>
                <a:cs typeface="Calibri"/>
              </a:rPr>
              <a:t> </a:t>
            </a:r>
            <a:r>
              <a:rPr sz="2200" dirty="0">
                <a:solidFill>
                  <a:srgbClr val="5F5F5F"/>
                </a:solidFill>
                <a:cs typeface="Calibri"/>
              </a:rPr>
              <a:t>bitcoin.</a:t>
            </a:r>
            <a:r>
              <a:rPr sz="2200" spc="-20" dirty="0">
                <a:solidFill>
                  <a:srgbClr val="5F5F5F"/>
                </a:solidFill>
                <a:cs typeface="Calibri"/>
              </a:rPr>
              <a:t> </a:t>
            </a:r>
            <a:r>
              <a:rPr sz="2200" dirty="0">
                <a:solidFill>
                  <a:srgbClr val="5F5F5F"/>
                </a:solidFill>
                <a:cs typeface="Calibri"/>
              </a:rPr>
              <a:t>Reached</a:t>
            </a:r>
            <a:r>
              <a:rPr sz="2200" spc="-30" dirty="0">
                <a:solidFill>
                  <a:srgbClr val="5F5F5F"/>
                </a:solidFill>
                <a:cs typeface="Calibri"/>
              </a:rPr>
              <a:t> </a:t>
            </a:r>
            <a:r>
              <a:rPr sz="2200" dirty="0">
                <a:solidFill>
                  <a:srgbClr val="5F5F5F"/>
                </a:solidFill>
                <a:cs typeface="Calibri"/>
              </a:rPr>
              <a:t>an</a:t>
            </a:r>
            <a:r>
              <a:rPr sz="2200" spc="-10" dirty="0">
                <a:solidFill>
                  <a:srgbClr val="5F5F5F"/>
                </a:solidFill>
                <a:cs typeface="Calibri"/>
              </a:rPr>
              <a:t> </a:t>
            </a:r>
            <a:r>
              <a:rPr sz="2200" dirty="0">
                <a:solidFill>
                  <a:srgbClr val="5F5F5F"/>
                </a:solidFill>
                <a:cs typeface="Calibri"/>
              </a:rPr>
              <a:t>all-time</a:t>
            </a:r>
            <a:r>
              <a:rPr sz="2200" spc="-30" dirty="0">
                <a:solidFill>
                  <a:srgbClr val="5F5F5F"/>
                </a:solidFill>
                <a:cs typeface="Calibri"/>
              </a:rPr>
              <a:t> </a:t>
            </a:r>
            <a:r>
              <a:rPr sz="2200" spc="-10" dirty="0">
                <a:solidFill>
                  <a:srgbClr val="5F5F5F"/>
                </a:solidFill>
                <a:cs typeface="Calibri"/>
              </a:rPr>
              <a:t>high </a:t>
            </a:r>
            <a:r>
              <a:rPr sz="2200" dirty="0">
                <a:solidFill>
                  <a:srgbClr val="5F5F5F"/>
                </a:solidFill>
                <a:cs typeface="Calibri"/>
              </a:rPr>
              <a:t>of</a:t>
            </a:r>
            <a:r>
              <a:rPr sz="2200" spc="-10" dirty="0">
                <a:solidFill>
                  <a:srgbClr val="5F5F5F"/>
                </a:solidFill>
                <a:cs typeface="Calibri"/>
              </a:rPr>
              <a:t> </a:t>
            </a:r>
            <a:r>
              <a:rPr sz="2200" dirty="0">
                <a:solidFill>
                  <a:srgbClr val="5F5F5F"/>
                </a:solidFill>
                <a:cs typeface="Calibri"/>
              </a:rPr>
              <a:t>over</a:t>
            </a:r>
            <a:r>
              <a:rPr sz="2200" spc="-40" dirty="0">
                <a:solidFill>
                  <a:srgbClr val="5F5F5F"/>
                </a:solidFill>
                <a:cs typeface="Calibri"/>
              </a:rPr>
              <a:t> </a:t>
            </a:r>
            <a:r>
              <a:rPr sz="2200" dirty="0">
                <a:solidFill>
                  <a:srgbClr val="5F5F5F"/>
                </a:solidFill>
                <a:cs typeface="Calibri"/>
              </a:rPr>
              <a:t>$2,500</a:t>
            </a:r>
            <a:r>
              <a:rPr sz="2200" spc="-50" dirty="0">
                <a:solidFill>
                  <a:srgbClr val="5F5F5F"/>
                </a:solidFill>
                <a:cs typeface="Calibri"/>
              </a:rPr>
              <a:t> </a:t>
            </a:r>
            <a:r>
              <a:rPr sz="2200" dirty="0">
                <a:solidFill>
                  <a:srgbClr val="5F5F5F"/>
                </a:solidFill>
                <a:cs typeface="Calibri"/>
              </a:rPr>
              <a:t>on</a:t>
            </a:r>
            <a:r>
              <a:rPr sz="2200" spc="-10" dirty="0">
                <a:solidFill>
                  <a:srgbClr val="5F5F5F"/>
                </a:solidFill>
                <a:cs typeface="Calibri"/>
              </a:rPr>
              <a:t> </a:t>
            </a:r>
            <a:r>
              <a:rPr sz="2200" dirty="0">
                <a:solidFill>
                  <a:srgbClr val="5F5F5F"/>
                </a:solidFill>
                <a:cs typeface="Calibri"/>
              </a:rPr>
              <a:t>the</a:t>
            </a:r>
            <a:r>
              <a:rPr sz="2200" spc="-10" dirty="0">
                <a:solidFill>
                  <a:srgbClr val="5F5F5F"/>
                </a:solidFill>
                <a:cs typeface="Calibri"/>
              </a:rPr>
              <a:t> </a:t>
            </a:r>
            <a:r>
              <a:rPr sz="2200" dirty="0">
                <a:solidFill>
                  <a:srgbClr val="5F5F5F"/>
                </a:solidFill>
                <a:cs typeface="Calibri"/>
              </a:rPr>
              <a:t>25th</a:t>
            </a:r>
            <a:endParaRPr sz="2200">
              <a:solidFill>
                <a:prstClr val="black"/>
              </a:solidFill>
              <a:cs typeface="Calibri"/>
            </a:endParaRPr>
          </a:p>
        </p:txBody>
      </p:sp>
    </p:spTree>
    <p:extLst>
      <p:ext uri="{BB962C8B-B14F-4D97-AF65-F5344CB8AC3E}">
        <p14:creationId xmlns:p14="http://schemas.microsoft.com/office/powerpoint/2010/main" val="3931383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IN" sz="5600" dirty="0" smtClean="0">
                <a:solidFill>
                  <a:srgbClr val="095A82"/>
                </a:solidFill>
              </a:rPr>
              <a:t>Do you even need Blockchain?</a:t>
            </a:r>
            <a:endParaRPr sz="5600" dirty="0"/>
          </a:p>
        </p:txBody>
      </p:sp>
      <p:sp>
        <p:nvSpPr>
          <p:cNvPr id="14" name="object 7"/>
          <p:cNvSpPr txBox="1"/>
          <p:nvPr/>
        </p:nvSpPr>
        <p:spPr>
          <a:xfrm>
            <a:off x="937669" y="1971460"/>
            <a:ext cx="7901531" cy="7848302"/>
          </a:xfrm>
          <a:prstGeom prst="rect">
            <a:avLst/>
          </a:prstGeom>
        </p:spPr>
        <p:txBody>
          <a:bodyPr vert="horz" wrap="square" lIns="0" tIns="0" rIns="0" bIns="0" rtlCol="0">
            <a:spAutoFit/>
          </a:bodyPr>
          <a:lstStyle/>
          <a:p>
            <a:pPr marL="342900" indent="-342900">
              <a:lnSpc>
                <a:spcPct val="200000"/>
              </a:lnSpc>
              <a:buFont typeface="Wingdings" panose="05000000000000000000" pitchFamily="2" charset="2"/>
              <a:buChar char="§"/>
              <a:defRPr/>
            </a:pPr>
            <a:r>
              <a:rPr lang="en-US" sz="2000" dirty="0" smtClean="0">
                <a:solidFill>
                  <a:prstClr val="black"/>
                </a:solidFill>
                <a:latin typeface="Arial Rounded MT Bold" panose="020F0704030504030204" pitchFamily="34" charset="0"/>
              </a:rPr>
              <a:t>Identify</a:t>
            </a:r>
            <a:r>
              <a:rPr lang="en-US" sz="2000" dirty="0">
                <a:solidFill>
                  <a:prstClr val="black"/>
                </a:solidFill>
                <a:latin typeface="Arial Rounded MT Bold" panose="020F0704030504030204" pitchFamily="34" charset="0"/>
              </a:rPr>
              <a:t>, if you actually need the benefits of a distributed ledger or not, chances are you probably don’t need it! </a:t>
            </a:r>
            <a:endParaRPr lang="en-IN" sz="2000" dirty="0">
              <a:solidFill>
                <a:prstClr val="black"/>
              </a:solidFill>
              <a:latin typeface="Arial Rounded MT Bold" panose="020F0704030504030204" pitchFamily="34" charset="0"/>
            </a:endParaRPr>
          </a:p>
          <a:p>
            <a:pPr marL="342900" indent="-342900">
              <a:lnSpc>
                <a:spcPct val="200000"/>
              </a:lnSpc>
              <a:buFont typeface="Wingdings" panose="05000000000000000000" pitchFamily="2" charset="2"/>
              <a:buChar char="§"/>
              <a:defRPr/>
            </a:pPr>
            <a:r>
              <a:rPr lang="en-US" sz="2000" dirty="0">
                <a:solidFill>
                  <a:prstClr val="black"/>
                </a:solidFill>
                <a:latin typeface="Arial Rounded MT Bold" panose="020F0704030504030204" pitchFamily="34" charset="0"/>
              </a:rPr>
              <a:t>To building our application around the open-source Ethereum Blockchain application platform the following points to be considered:-</a:t>
            </a:r>
            <a:endParaRPr lang="en-IN" sz="2000" dirty="0">
              <a:solidFill>
                <a:prstClr val="black"/>
              </a:solidFill>
              <a:latin typeface="Arial Rounded MT Bold" panose="020F0704030504030204" pitchFamily="34" charset="0"/>
            </a:endParaRPr>
          </a:p>
          <a:p>
            <a:pPr marL="800100" lvl="1" indent="-342900">
              <a:lnSpc>
                <a:spcPct val="200000"/>
              </a:lnSpc>
              <a:buFont typeface="Courier New" panose="02070309020205020404" pitchFamily="49" charset="0"/>
              <a:buChar char="o"/>
              <a:defRPr/>
            </a:pPr>
            <a:r>
              <a:rPr lang="en-US" sz="2000" dirty="0">
                <a:solidFill>
                  <a:prstClr val="black"/>
                </a:solidFill>
                <a:latin typeface="Arial Rounded MT Bold" panose="020F0704030504030204" pitchFamily="34" charset="0"/>
              </a:rPr>
              <a:t>It’s open source with a strong community behind it</a:t>
            </a:r>
            <a:endParaRPr lang="en-IN" sz="2000" dirty="0">
              <a:solidFill>
                <a:prstClr val="black"/>
              </a:solidFill>
              <a:latin typeface="Arial Rounded MT Bold" panose="020F0704030504030204" pitchFamily="34" charset="0"/>
            </a:endParaRPr>
          </a:p>
          <a:p>
            <a:pPr marL="800100" lvl="1" indent="-342900">
              <a:lnSpc>
                <a:spcPct val="200000"/>
              </a:lnSpc>
              <a:buFont typeface="Courier New" panose="02070309020205020404" pitchFamily="49" charset="0"/>
              <a:buChar char="o"/>
              <a:defRPr/>
            </a:pPr>
            <a:r>
              <a:rPr lang="en-US" sz="2000" dirty="0">
                <a:solidFill>
                  <a:prstClr val="black"/>
                </a:solidFill>
                <a:latin typeface="Arial Rounded MT Bold" panose="020F0704030504030204" pitchFamily="34" charset="0"/>
              </a:rPr>
              <a:t>Good support for Smart Contracts via Solidity (a programming language for smart contracts)</a:t>
            </a:r>
            <a:endParaRPr lang="en-IN" sz="2000" dirty="0">
              <a:solidFill>
                <a:prstClr val="black"/>
              </a:solidFill>
              <a:latin typeface="Arial Rounded MT Bold" panose="020F0704030504030204" pitchFamily="34" charset="0"/>
            </a:endParaRPr>
          </a:p>
          <a:p>
            <a:pPr marL="800100" lvl="1" indent="-342900">
              <a:lnSpc>
                <a:spcPct val="200000"/>
              </a:lnSpc>
              <a:buFont typeface="Courier New" panose="02070309020205020404" pitchFamily="49" charset="0"/>
              <a:buChar char="o"/>
              <a:defRPr/>
            </a:pPr>
            <a:r>
              <a:rPr lang="en-US" sz="2000" dirty="0">
                <a:solidFill>
                  <a:prstClr val="black"/>
                </a:solidFill>
                <a:latin typeface="Arial Rounded MT Bold" panose="020F0704030504030204" pitchFamily="34" charset="0"/>
              </a:rPr>
              <a:t>The APIs are pretty well documented and there are a range of API clients in different languages</a:t>
            </a:r>
            <a:endParaRPr lang="en-IN" sz="2000" dirty="0">
              <a:solidFill>
                <a:prstClr val="black"/>
              </a:solidFill>
              <a:latin typeface="Arial Rounded MT Bold" panose="020F0704030504030204" pitchFamily="34" charset="0"/>
            </a:endParaRPr>
          </a:p>
          <a:p>
            <a:pPr marL="800100" lvl="1" indent="-342900">
              <a:lnSpc>
                <a:spcPct val="200000"/>
              </a:lnSpc>
              <a:buFont typeface="Courier New" panose="02070309020205020404" pitchFamily="49" charset="0"/>
              <a:buChar char="o"/>
              <a:defRPr/>
            </a:pPr>
            <a:r>
              <a:rPr lang="en-US" sz="2000" dirty="0">
                <a:solidFill>
                  <a:prstClr val="black"/>
                </a:solidFill>
                <a:latin typeface="Arial Rounded MT Bold" panose="020F0704030504030204" pitchFamily="34" charset="0"/>
              </a:rPr>
              <a:t>There are a bunch of tools, compilers, libraries etc. already out there to help with development </a:t>
            </a:r>
            <a:endParaRPr lang="en-IN" sz="2000" dirty="0">
              <a:solidFill>
                <a:prstClr val="black"/>
              </a:solidFill>
              <a:latin typeface="Arial Rounded MT Bold" panose="020F0704030504030204" pitchFamily="34" charset="0"/>
            </a:endParaRPr>
          </a:p>
          <a:p>
            <a:pPr marL="342900" indent="-342900">
              <a:lnSpc>
                <a:spcPct val="150000"/>
              </a:lnSpc>
              <a:buFont typeface="Courier New" panose="02070309020205020404" pitchFamily="49" charset="0"/>
              <a:buChar char="o"/>
              <a:defRPr/>
            </a:pPr>
            <a:endParaRPr lang="en-IN" sz="2000" dirty="0">
              <a:solidFill>
                <a:prstClr val="black"/>
              </a:solidFill>
              <a:latin typeface="Arial Rounded MT Bold" panose="020F0704030504030204" pitchFamily="34" charset="0"/>
            </a:endParaRPr>
          </a:p>
        </p:txBody>
      </p:sp>
      <p:pic>
        <p:nvPicPr>
          <p:cNvPr id="15" name="Picture 14" descr="do you even need Blockchain?"/>
          <p:cNvPicPr/>
          <p:nvPr/>
        </p:nvPicPr>
        <p:blipFill>
          <a:blip r:embed="rId5">
            <a:extLst>
              <a:ext uri="{28A0092B-C50C-407E-A947-70E740481C1C}">
                <a14:useLocalDpi xmlns:a14="http://schemas.microsoft.com/office/drawing/2010/main"/>
              </a:ext>
            </a:extLst>
          </a:blip>
          <a:srcRect/>
          <a:stretch>
            <a:fillRect/>
          </a:stretch>
        </p:blipFill>
        <p:spPr bwMode="auto">
          <a:xfrm>
            <a:off x="8874760" y="1943520"/>
            <a:ext cx="8727440" cy="5533119"/>
          </a:xfrm>
          <a:prstGeom prst="rect">
            <a:avLst/>
          </a:prstGeom>
          <a:noFill/>
          <a:ln>
            <a:noFill/>
          </a:ln>
        </p:spPr>
      </p:pic>
    </p:spTree>
    <p:extLst>
      <p:ext uri="{BB962C8B-B14F-4D97-AF65-F5344CB8AC3E}">
        <p14:creationId xmlns:p14="http://schemas.microsoft.com/office/powerpoint/2010/main" val="31577534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4210" y="568983"/>
            <a:ext cx="16412660" cy="861774"/>
          </a:xfrm>
          <a:prstGeom prst="rect">
            <a:avLst/>
          </a:prstGeom>
        </p:spPr>
        <p:txBody>
          <a:bodyPr vert="horz" wrap="square" lIns="0" tIns="0" rIns="0" bIns="0" rtlCol="0">
            <a:spAutoFit/>
          </a:bodyPr>
          <a:lstStyle/>
          <a:p>
            <a:pPr marL="12700">
              <a:lnSpc>
                <a:spcPct val="100000"/>
              </a:lnSpc>
            </a:pPr>
            <a:r>
              <a:rPr lang="en-IN" spc="-10" dirty="0">
                <a:solidFill>
                  <a:srgbClr val="095A82"/>
                </a:solidFill>
              </a:rPr>
              <a:t>Bitcoin</a:t>
            </a:r>
            <a:r>
              <a:rPr lang="en-IN" spc="-110" dirty="0">
                <a:solidFill>
                  <a:srgbClr val="095A82"/>
                </a:solidFill>
              </a:rPr>
              <a:t> </a:t>
            </a:r>
            <a:r>
              <a:rPr lang="en-IN" spc="-10" dirty="0">
                <a:solidFill>
                  <a:srgbClr val="095A82"/>
                </a:solidFill>
              </a:rPr>
              <a:t>Ecosystem</a:t>
            </a:r>
            <a:endParaRPr dirty="0"/>
          </a:p>
        </p:txBody>
      </p:sp>
      <p:sp>
        <p:nvSpPr>
          <p:cNvPr id="14" name="object 4"/>
          <p:cNvSpPr/>
          <p:nvPr/>
        </p:nvSpPr>
        <p:spPr>
          <a:xfrm>
            <a:off x="5574790" y="1856232"/>
            <a:ext cx="7555992" cy="756208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1009794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4" name="object 6"/>
          <p:cNvSpPr txBox="1">
            <a:spLocks noGrp="1"/>
          </p:cNvSpPr>
          <p:nvPr>
            <p:ph type="title"/>
          </p:nvPr>
        </p:nvSpPr>
        <p:spPr>
          <a:xfrm>
            <a:off x="938430" y="699419"/>
            <a:ext cx="16412660" cy="861774"/>
          </a:xfrm>
          <a:prstGeom prst="rect">
            <a:avLst/>
          </a:prstGeom>
        </p:spPr>
        <p:txBody>
          <a:bodyPr vert="horz" wrap="square" lIns="0" tIns="0" rIns="0" bIns="0" rtlCol="0">
            <a:spAutoFit/>
          </a:bodyPr>
          <a:lstStyle/>
          <a:p>
            <a:pPr marL="12700">
              <a:lnSpc>
                <a:spcPct val="100000"/>
              </a:lnSpc>
            </a:pPr>
            <a:r>
              <a:rPr lang="en-IN" spc="-10" dirty="0">
                <a:solidFill>
                  <a:srgbClr val="095A82"/>
                </a:solidFill>
              </a:rPr>
              <a:t>Why use</a:t>
            </a:r>
            <a:r>
              <a:rPr lang="en-IN" spc="-70" dirty="0">
                <a:solidFill>
                  <a:srgbClr val="095A82"/>
                </a:solidFill>
              </a:rPr>
              <a:t> </a:t>
            </a:r>
            <a:r>
              <a:rPr lang="en-IN" spc="-10" dirty="0">
                <a:solidFill>
                  <a:srgbClr val="095A82"/>
                </a:solidFill>
              </a:rPr>
              <a:t>Bitcoins?</a:t>
            </a:r>
            <a:endParaRPr dirty="0"/>
          </a:p>
        </p:txBody>
      </p:sp>
      <p:sp>
        <p:nvSpPr>
          <p:cNvPr id="15" name="object 3"/>
          <p:cNvSpPr/>
          <p:nvPr/>
        </p:nvSpPr>
        <p:spPr>
          <a:xfrm>
            <a:off x="6450326" y="2676145"/>
            <a:ext cx="5409440" cy="542543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6" name="object 4"/>
          <p:cNvSpPr txBox="1"/>
          <p:nvPr/>
        </p:nvSpPr>
        <p:spPr>
          <a:xfrm>
            <a:off x="8609076" y="4951477"/>
            <a:ext cx="1094740" cy="764312"/>
          </a:xfrm>
          <a:prstGeom prst="rect">
            <a:avLst/>
          </a:prstGeom>
        </p:spPr>
        <p:txBody>
          <a:bodyPr vert="horz" wrap="square" lIns="0" tIns="25400" rIns="0" bIns="0" rtlCol="0">
            <a:spAutoFit/>
          </a:bodyPr>
          <a:lstStyle/>
          <a:p>
            <a:pPr marL="25400" marR="10160" indent="279400">
              <a:spcBef>
                <a:spcPts val="200"/>
              </a:spcBef>
            </a:pPr>
            <a:r>
              <a:rPr sz="2400" b="1" dirty="0">
                <a:solidFill>
                  <a:srgbClr val="868686"/>
                </a:solidFill>
                <a:cs typeface="Calibri"/>
              </a:rPr>
              <a:t>Our  St</a:t>
            </a:r>
            <a:r>
              <a:rPr sz="2400" b="1" spc="-40" dirty="0">
                <a:solidFill>
                  <a:srgbClr val="868686"/>
                </a:solidFill>
                <a:cs typeface="Calibri"/>
              </a:rPr>
              <a:t>ra</a:t>
            </a:r>
            <a:r>
              <a:rPr sz="2400" b="1" spc="-20" dirty="0">
                <a:solidFill>
                  <a:srgbClr val="868686"/>
                </a:solidFill>
                <a:cs typeface="Calibri"/>
              </a:rPr>
              <a:t>t</a:t>
            </a:r>
            <a:r>
              <a:rPr sz="2400" b="1" spc="-10" dirty="0">
                <a:solidFill>
                  <a:srgbClr val="868686"/>
                </a:solidFill>
                <a:cs typeface="Calibri"/>
              </a:rPr>
              <a:t>eg</a:t>
            </a:r>
            <a:r>
              <a:rPr sz="2400" b="1" dirty="0">
                <a:solidFill>
                  <a:srgbClr val="868686"/>
                </a:solidFill>
                <a:cs typeface="Calibri"/>
              </a:rPr>
              <a:t>y</a:t>
            </a:r>
            <a:endParaRPr sz="2400">
              <a:solidFill>
                <a:prstClr val="black"/>
              </a:solidFill>
              <a:cs typeface="Calibri"/>
            </a:endParaRPr>
          </a:p>
        </p:txBody>
      </p:sp>
      <p:sp>
        <p:nvSpPr>
          <p:cNvPr id="17" name="object 5"/>
          <p:cNvSpPr/>
          <p:nvPr/>
        </p:nvSpPr>
        <p:spPr>
          <a:xfrm>
            <a:off x="975360" y="2298193"/>
            <a:ext cx="496824" cy="50291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8" name="object 6"/>
          <p:cNvSpPr txBox="1"/>
          <p:nvPr/>
        </p:nvSpPr>
        <p:spPr>
          <a:xfrm>
            <a:off x="1672945" y="1829055"/>
            <a:ext cx="5812790" cy="1872307"/>
          </a:xfrm>
          <a:prstGeom prst="rect">
            <a:avLst/>
          </a:prstGeom>
        </p:spPr>
        <p:txBody>
          <a:bodyPr vert="horz" wrap="square" lIns="0" tIns="25400" rIns="0" bIns="0" rtlCol="0">
            <a:spAutoFit/>
          </a:bodyPr>
          <a:lstStyle/>
          <a:p>
            <a:pPr marL="25400">
              <a:spcBef>
                <a:spcPts val="200"/>
              </a:spcBef>
            </a:pPr>
            <a:r>
              <a:rPr sz="2400" b="1" spc="-20" dirty="0">
                <a:solidFill>
                  <a:srgbClr val="095A82"/>
                </a:solidFill>
                <a:cs typeface="Calibri"/>
              </a:rPr>
              <a:t>It’s</a:t>
            </a:r>
            <a:r>
              <a:rPr sz="2400" b="1" spc="-30" dirty="0">
                <a:solidFill>
                  <a:srgbClr val="095A82"/>
                </a:solidFill>
                <a:cs typeface="Calibri"/>
              </a:rPr>
              <a:t> Fast</a:t>
            </a:r>
            <a:endParaRPr sz="2400">
              <a:solidFill>
                <a:prstClr val="black"/>
              </a:solidFill>
              <a:cs typeface="Calibri"/>
            </a:endParaRPr>
          </a:p>
          <a:p>
            <a:pPr marL="25400" marR="10160"/>
            <a:r>
              <a:rPr sz="2400" spc="-20" dirty="0">
                <a:solidFill>
                  <a:srgbClr val="5F5F5F"/>
                </a:solidFill>
                <a:cs typeface="Calibri"/>
              </a:rPr>
              <a:t>Transactions </a:t>
            </a:r>
            <a:r>
              <a:rPr sz="2400" spc="-10" dirty="0">
                <a:solidFill>
                  <a:srgbClr val="5F5F5F"/>
                </a:solidFill>
                <a:cs typeface="Calibri"/>
              </a:rPr>
              <a:t>are instantaneous </a:t>
            </a:r>
            <a:r>
              <a:rPr sz="2400" dirty="0">
                <a:solidFill>
                  <a:srgbClr val="5F5F5F"/>
                </a:solidFill>
                <a:cs typeface="Calibri"/>
              </a:rPr>
              <a:t>if </a:t>
            </a:r>
            <a:r>
              <a:rPr sz="2400" spc="-10" dirty="0">
                <a:solidFill>
                  <a:srgbClr val="5F5F5F"/>
                </a:solidFill>
                <a:cs typeface="Calibri"/>
              </a:rPr>
              <a:t>they are  </a:t>
            </a:r>
            <a:r>
              <a:rPr sz="2400" spc="-20" dirty="0">
                <a:solidFill>
                  <a:srgbClr val="5F5F5F"/>
                </a:solidFill>
                <a:cs typeface="Calibri"/>
              </a:rPr>
              <a:t>“zero </a:t>
            </a:r>
            <a:r>
              <a:rPr sz="2400" spc="-10" dirty="0">
                <a:solidFill>
                  <a:srgbClr val="5F5F5F"/>
                </a:solidFill>
                <a:cs typeface="Calibri"/>
              </a:rPr>
              <a:t>confirmation” transactions, </a:t>
            </a:r>
            <a:r>
              <a:rPr sz="2400" spc="-80" dirty="0">
                <a:solidFill>
                  <a:srgbClr val="5F5F5F"/>
                </a:solidFill>
                <a:cs typeface="Calibri"/>
              </a:rPr>
              <a:t>Or, </a:t>
            </a:r>
            <a:r>
              <a:rPr sz="2400" spc="-10" dirty="0">
                <a:solidFill>
                  <a:srgbClr val="5F5F5F"/>
                </a:solidFill>
                <a:cs typeface="Calibri"/>
              </a:rPr>
              <a:t>they </a:t>
            </a:r>
            <a:r>
              <a:rPr sz="2400" spc="-20" dirty="0">
                <a:solidFill>
                  <a:srgbClr val="5F5F5F"/>
                </a:solidFill>
                <a:cs typeface="Calibri"/>
              </a:rPr>
              <a:t>can  </a:t>
            </a:r>
            <a:r>
              <a:rPr sz="2400" spc="-30" dirty="0">
                <a:solidFill>
                  <a:srgbClr val="5F5F5F"/>
                </a:solidFill>
                <a:cs typeface="Calibri"/>
              </a:rPr>
              <a:t>take </a:t>
            </a:r>
            <a:r>
              <a:rPr sz="2400" spc="-10" dirty="0">
                <a:solidFill>
                  <a:srgbClr val="5F5F5F"/>
                </a:solidFill>
                <a:cs typeface="Calibri"/>
              </a:rPr>
              <a:t>around </a:t>
            </a:r>
            <a:r>
              <a:rPr sz="2400" dirty="0">
                <a:solidFill>
                  <a:srgbClr val="5F5F5F"/>
                </a:solidFill>
                <a:cs typeface="Calibri"/>
              </a:rPr>
              <a:t>10 minutes is a </a:t>
            </a:r>
            <a:r>
              <a:rPr sz="2400" spc="-10" dirty="0">
                <a:solidFill>
                  <a:srgbClr val="5F5F5F"/>
                </a:solidFill>
                <a:cs typeface="Calibri"/>
              </a:rPr>
              <a:t>merchant</a:t>
            </a:r>
            <a:r>
              <a:rPr sz="2400" spc="-150" dirty="0">
                <a:solidFill>
                  <a:srgbClr val="5F5F5F"/>
                </a:solidFill>
                <a:cs typeface="Calibri"/>
              </a:rPr>
              <a:t> </a:t>
            </a:r>
            <a:r>
              <a:rPr sz="2400" spc="-10" dirty="0">
                <a:solidFill>
                  <a:srgbClr val="5F5F5F"/>
                </a:solidFill>
                <a:cs typeface="Calibri"/>
              </a:rPr>
              <a:t>requires  confirmation</a:t>
            </a:r>
            <a:endParaRPr sz="2400">
              <a:solidFill>
                <a:prstClr val="black"/>
              </a:solidFill>
              <a:cs typeface="Calibri"/>
            </a:endParaRPr>
          </a:p>
        </p:txBody>
      </p:sp>
      <p:sp>
        <p:nvSpPr>
          <p:cNvPr id="19" name="object 7"/>
          <p:cNvSpPr/>
          <p:nvPr/>
        </p:nvSpPr>
        <p:spPr>
          <a:xfrm>
            <a:off x="975360" y="4239766"/>
            <a:ext cx="496824" cy="499872"/>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0" name="object 8"/>
          <p:cNvSpPr txBox="1"/>
          <p:nvPr/>
        </p:nvSpPr>
        <p:spPr>
          <a:xfrm>
            <a:off x="1633320" y="3897882"/>
            <a:ext cx="3822700" cy="1283685"/>
          </a:xfrm>
          <a:prstGeom prst="rect">
            <a:avLst/>
          </a:prstGeom>
        </p:spPr>
        <p:txBody>
          <a:bodyPr vert="horz" wrap="square" lIns="0" tIns="97790" rIns="0" bIns="0" rtlCol="0">
            <a:spAutoFit/>
          </a:bodyPr>
          <a:lstStyle/>
          <a:p>
            <a:pPr marL="25400">
              <a:spcBef>
                <a:spcPts val="770"/>
              </a:spcBef>
            </a:pPr>
            <a:r>
              <a:rPr sz="2400" b="1" spc="-20" dirty="0">
                <a:solidFill>
                  <a:srgbClr val="0D80B8"/>
                </a:solidFill>
                <a:cs typeface="Calibri"/>
              </a:rPr>
              <a:t>It’s</a:t>
            </a:r>
            <a:r>
              <a:rPr sz="2400" b="1" spc="-30" dirty="0">
                <a:solidFill>
                  <a:srgbClr val="0D80B8"/>
                </a:solidFill>
                <a:cs typeface="Calibri"/>
              </a:rPr>
              <a:t> </a:t>
            </a:r>
            <a:r>
              <a:rPr sz="2400" b="1" spc="-10" dirty="0">
                <a:solidFill>
                  <a:srgbClr val="0D80B8"/>
                </a:solidFill>
                <a:cs typeface="Calibri"/>
              </a:rPr>
              <a:t>Cheap</a:t>
            </a:r>
            <a:endParaRPr sz="2400">
              <a:solidFill>
                <a:prstClr val="black"/>
              </a:solidFill>
              <a:cs typeface="Calibri"/>
            </a:endParaRPr>
          </a:p>
          <a:p>
            <a:pPr marL="25400" marR="10160">
              <a:spcBef>
                <a:spcPts val="580"/>
              </a:spcBef>
            </a:pPr>
            <a:r>
              <a:rPr sz="2400" spc="-20" dirty="0">
                <a:solidFill>
                  <a:srgbClr val="5F5F5F"/>
                </a:solidFill>
                <a:cs typeface="Calibri"/>
              </a:rPr>
              <a:t>Bitcoin </a:t>
            </a:r>
            <a:r>
              <a:rPr sz="2400" spc="-10" dirty="0">
                <a:solidFill>
                  <a:srgbClr val="5F5F5F"/>
                </a:solidFill>
                <a:cs typeface="Calibri"/>
              </a:rPr>
              <a:t>transaction fees are  </a:t>
            </a:r>
            <a:r>
              <a:rPr sz="2400" dirty="0">
                <a:solidFill>
                  <a:srgbClr val="5F5F5F"/>
                </a:solidFill>
                <a:cs typeface="Calibri"/>
              </a:rPr>
              <a:t>minimal, </a:t>
            </a:r>
            <a:r>
              <a:rPr sz="2400" spc="-10" dirty="0">
                <a:solidFill>
                  <a:srgbClr val="5F5F5F"/>
                </a:solidFill>
                <a:cs typeface="Calibri"/>
              </a:rPr>
              <a:t>or </a:t>
            </a:r>
            <a:r>
              <a:rPr sz="2400" dirty="0">
                <a:solidFill>
                  <a:srgbClr val="5F5F5F"/>
                </a:solidFill>
                <a:cs typeface="Calibri"/>
              </a:rPr>
              <a:t>in </a:t>
            </a:r>
            <a:r>
              <a:rPr sz="2400" spc="-10" dirty="0">
                <a:solidFill>
                  <a:srgbClr val="5F5F5F"/>
                </a:solidFill>
                <a:cs typeface="Calibri"/>
              </a:rPr>
              <a:t>some cases</a:t>
            </a:r>
            <a:r>
              <a:rPr sz="2400" spc="-70" dirty="0">
                <a:solidFill>
                  <a:srgbClr val="5F5F5F"/>
                </a:solidFill>
                <a:cs typeface="Calibri"/>
              </a:rPr>
              <a:t> </a:t>
            </a:r>
            <a:r>
              <a:rPr sz="2400" spc="-10" dirty="0">
                <a:solidFill>
                  <a:srgbClr val="5F5F5F"/>
                </a:solidFill>
                <a:cs typeface="Calibri"/>
              </a:rPr>
              <a:t>free</a:t>
            </a:r>
            <a:endParaRPr sz="2400">
              <a:solidFill>
                <a:prstClr val="black"/>
              </a:solidFill>
              <a:cs typeface="Calibri"/>
            </a:endParaRPr>
          </a:p>
        </p:txBody>
      </p:sp>
      <p:sp>
        <p:nvSpPr>
          <p:cNvPr id="21" name="object 9"/>
          <p:cNvSpPr/>
          <p:nvPr/>
        </p:nvSpPr>
        <p:spPr>
          <a:xfrm>
            <a:off x="975360" y="6056376"/>
            <a:ext cx="496824" cy="502920"/>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2" name="object 10"/>
          <p:cNvSpPr txBox="1"/>
          <p:nvPr/>
        </p:nvSpPr>
        <p:spPr>
          <a:xfrm>
            <a:off x="1672945" y="5514721"/>
            <a:ext cx="4773930" cy="1654299"/>
          </a:xfrm>
          <a:prstGeom prst="rect">
            <a:avLst/>
          </a:prstGeom>
        </p:spPr>
        <p:txBody>
          <a:bodyPr vert="horz" wrap="square" lIns="0" tIns="99060" rIns="0" bIns="0" rtlCol="0">
            <a:spAutoFit/>
          </a:bodyPr>
          <a:lstStyle/>
          <a:p>
            <a:pPr marL="25400">
              <a:spcBef>
                <a:spcPts val="780"/>
              </a:spcBef>
            </a:pPr>
            <a:r>
              <a:rPr sz="2400" b="1" spc="-20" dirty="0">
                <a:solidFill>
                  <a:srgbClr val="F19C13"/>
                </a:solidFill>
                <a:cs typeface="Calibri"/>
              </a:rPr>
              <a:t>It’s</a:t>
            </a:r>
            <a:r>
              <a:rPr sz="2400" b="1" spc="-30" dirty="0">
                <a:solidFill>
                  <a:srgbClr val="F19C13"/>
                </a:solidFill>
                <a:cs typeface="Calibri"/>
              </a:rPr>
              <a:t> </a:t>
            </a:r>
            <a:r>
              <a:rPr sz="2400" b="1" spc="-20" dirty="0">
                <a:solidFill>
                  <a:srgbClr val="F19C13"/>
                </a:solidFill>
                <a:cs typeface="Calibri"/>
              </a:rPr>
              <a:t>Decentralized</a:t>
            </a:r>
            <a:endParaRPr sz="2400">
              <a:solidFill>
                <a:prstClr val="black"/>
              </a:solidFill>
              <a:cs typeface="Calibri"/>
            </a:endParaRPr>
          </a:p>
          <a:p>
            <a:pPr marL="25400" marR="10160">
              <a:spcBef>
                <a:spcPts val="580"/>
              </a:spcBef>
            </a:pPr>
            <a:r>
              <a:rPr sz="2400" spc="-10" dirty="0">
                <a:solidFill>
                  <a:srgbClr val="5F5F5F"/>
                </a:solidFill>
                <a:cs typeface="Calibri"/>
              </a:rPr>
              <a:t>Because </a:t>
            </a:r>
            <a:r>
              <a:rPr sz="2400" dirty="0">
                <a:solidFill>
                  <a:srgbClr val="5F5F5F"/>
                </a:solidFill>
                <a:cs typeface="Calibri"/>
              </a:rPr>
              <a:t>the </a:t>
            </a:r>
            <a:r>
              <a:rPr sz="2400" spc="-10" dirty="0">
                <a:solidFill>
                  <a:srgbClr val="5F5F5F"/>
                </a:solidFill>
                <a:cs typeface="Calibri"/>
              </a:rPr>
              <a:t>currency </a:t>
            </a:r>
            <a:r>
              <a:rPr sz="2400" dirty="0">
                <a:solidFill>
                  <a:srgbClr val="5F5F5F"/>
                </a:solidFill>
                <a:cs typeface="Calibri"/>
              </a:rPr>
              <a:t>is</a:t>
            </a:r>
            <a:r>
              <a:rPr sz="2400" spc="-130" dirty="0">
                <a:solidFill>
                  <a:srgbClr val="5F5F5F"/>
                </a:solidFill>
                <a:cs typeface="Calibri"/>
              </a:rPr>
              <a:t> </a:t>
            </a:r>
            <a:r>
              <a:rPr sz="2400" spc="-10" dirty="0">
                <a:solidFill>
                  <a:srgbClr val="5F5F5F"/>
                </a:solidFill>
                <a:cs typeface="Calibri"/>
              </a:rPr>
              <a:t>decentralized,  </a:t>
            </a:r>
            <a:r>
              <a:rPr sz="2400" spc="-20" dirty="0">
                <a:solidFill>
                  <a:srgbClr val="5F5F5F"/>
                </a:solidFill>
                <a:cs typeface="Calibri"/>
              </a:rPr>
              <a:t>you </a:t>
            </a:r>
            <a:r>
              <a:rPr sz="2400" spc="-10" dirty="0">
                <a:solidFill>
                  <a:srgbClr val="5F5F5F"/>
                </a:solidFill>
                <a:cs typeface="Calibri"/>
              </a:rPr>
              <a:t>own </a:t>
            </a:r>
            <a:r>
              <a:rPr sz="2400" dirty="0">
                <a:solidFill>
                  <a:srgbClr val="5F5F5F"/>
                </a:solidFill>
                <a:cs typeface="Calibri"/>
              </a:rPr>
              <a:t>it. No </a:t>
            </a:r>
            <a:r>
              <a:rPr sz="2400" spc="-10" dirty="0">
                <a:solidFill>
                  <a:srgbClr val="5F5F5F"/>
                </a:solidFill>
                <a:cs typeface="Calibri"/>
              </a:rPr>
              <a:t>central </a:t>
            </a:r>
            <a:r>
              <a:rPr sz="2400" dirty="0">
                <a:solidFill>
                  <a:srgbClr val="5F5F5F"/>
                </a:solidFill>
                <a:cs typeface="Calibri"/>
              </a:rPr>
              <a:t>authority has  </a:t>
            </a:r>
            <a:r>
              <a:rPr sz="2400" spc="-20" dirty="0">
                <a:solidFill>
                  <a:srgbClr val="5F5F5F"/>
                </a:solidFill>
                <a:cs typeface="Calibri"/>
              </a:rPr>
              <a:t>control</a:t>
            </a:r>
            <a:endParaRPr sz="2400">
              <a:solidFill>
                <a:prstClr val="black"/>
              </a:solidFill>
              <a:cs typeface="Calibri"/>
            </a:endParaRPr>
          </a:p>
        </p:txBody>
      </p:sp>
      <p:sp>
        <p:nvSpPr>
          <p:cNvPr id="23" name="object 11"/>
          <p:cNvSpPr/>
          <p:nvPr/>
        </p:nvSpPr>
        <p:spPr>
          <a:xfrm>
            <a:off x="975360" y="7936993"/>
            <a:ext cx="496824" cy="502918"/>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4" name="object 12"/>
          <p:cNvSpPr txBox="1"/>
          <p:nvPr/>
        </p:nvSpPr>
        <p:spPr>
          <a:xfrm>
            <a:off x="1672944" y="7396480"/>
            <a:ext cx="5712460" cy="2024913"/>
          </a:xfrm>
          <a:prstGeom prst="rect">
            <a:avLst/>
          </a:prstGeom>
        </p:spPr>
        <p:txBody>
          <a:bodyPr vert="horz" wrap="square" lIns="0" tIns="97790" rIns="0" bIns="0" rtlCol="0">
            <a:spAutoFit/>
          </a:bodyPr>
          <a:lstStyle/>
          <a:p>
            <a:pPr marL="25400">
              <a:spcBef>
                <a:spcPts val="770"/>
              </a:spcBef>
            </a:pPr>
            <a:r>
              <a:rPr sz="2400" b="1" dirty="0">
                <a:solidFill>
                  <a:srgbClr val="9CB955"/>
                </a:solidFill>
                <a:cs typeface="Calibri"/>
              </a:rPr>
              <a:t>No </a:t>
            </a:r>
            <a:r>
              <a:rPr sz="2400" b="1" spc="-20" dirty="0">
                <a:solidFill>
                  <a:srgbClr val="9CB955"/>
                </a:solidFill>
                <a:cs typeface="Calibri"/>
              </a:rPr>
              <a:t>Chargebacks</a:t>
            </a:r>
            <a:endParaRPr sz="2400">
              <a:solidFill>
                <a:prstClr val="black"/>
              </a:solidFill>
              <a:cs typeface="Calibri"/>
            </a:endParaRPr>
          </a:p>
          <a:p>
            <a:pPr marL="25400" marR="10160">
              <a:spcBef>
                <a:spcPts val="580"/>
              </a:spcBef>
            </a:pPr>
            <a:r>
              <a:rPr sz="2400" spc="-10" dirty="0">
                <a:solidFill>
                  <a:srgbClr val="5F5F5F"/>
                </a:solidFill>
                <a:cs typeface="Calibri"/>
              </a:rPr>
              <a:t>Once bitcoins </a:t>
            </a:r>
            <a:r>
              <a:rPr sz="2400" spc="-20" dirty="0">
                <a:solidFill>
                  <a:srgbClr val="5F5F5F"/>
                </a:solidFill>
                <a:cs typeface="Calibri"/>
              </a:rPr>
              <a:t>have </a:t>
            </a:r>
            <a:r>
              <a:rPr sz="2400" dirty="0">
                <a:solidFill>
                  <a:srgbClr val="5F5F5F"/>
                </a:solidFill>
                <a:cs typeface="Calibri"/>
              </a:rPr>
              <a:t>been </a:t>
            </a:r>
            <a:r>
              <a:rPr sz="2400" spc="-10" dirty="0">
                <a:solidFill>
                  <a:srgbClr val="5F5F5F"/>
                </a:solidFill>
                <a:cs typeface="Calibri"/>
              </a:rPr>
              <a:t>sent, they’re gone. </a:t>
            </a:r>
            <a:r>
              <a:rPr sz="2400" dirty="0">
                <a:solidFill>
                  <a:srgbClr val="5F5F5F"/>
                </a:solidFill>
                <a:cs typeface="Calibri"/>
              </a:rPr>
              <a:t>A  </a:t>
            </a:r>
            <a:r>
              <a:rPr sz="2400" spc="-10" dirty="0">
                <a:solidFill>
                  <a:srgbClr val="5F5F5F"/>
                </a:solidFill>
                <a:cs typeface="Calibri"/>
              </a:rPr>
              <a:t>person who </a:t>
            </a:r>
            <a:r>
              <a:rPr sz="2400" dirty="0">
                <a:solidFill>
                  <a:srgbClr val="5F5F5F"/>
                </a:solidFill>
                <a:cs typeface="Calibri"/>
              </a:rPr>
              <a:t>has </a:t>
            </a:r>
            <a:r>
              <a:rPr sz="2400" spc="-10" dirty="0">
                <a:solidFill>
                  <a:srgbClr val="5F5F5F"/>
                </a:solidFill>
                <a:cs typeface="Calibri"/>
              </a:rPr>
              <a:t>sent bitcoins cannot </a:t>
            </a:r>
            <a:r>
              <a:rPr sz="2400" dirty="0">
                <a:solidFill>
                  <a:srgbClr val="5F5F5F"/>
                </a:solidFill>
                <a:cs typeface="Calibri"/>
              </a:rPr>
              <a:t>try </a:t>
            </a:r>
            <a:r>
              <a:rPr sz="2400" spc="-10" dirty="0">
                <a:solidFill>
                  <a:srgbClr val="5F5F5F"/>
                </a:solidFill>
                <a:cs typeface="Calibri"/>
              </a:rPr>
              <a:t>to  retrieve </a:t>
            </a:r>
            <a:r>
              <a:rPr sz="2400" dirty="0">
                <a:solidFill>
                  <a:srgbClr val="5F5F5F"/>
                </a:solidFill>
                <a:cs typeface="Calibri"/>
              </a:rPr>
              <a:t>them </a:t>
            </a:r>
            <a:r>
              <a:rPr sz="2400" spc="-10" dirty="0">
                <a:solidFill>
                  <a:srgbClr val="5F5F5F"/>
                </a:solidFill>
                <a:cs typeface="Calibri"/>
              </a:rPr>
              <a:t>without </a:t>
            </a:r>
            <a:r>
              <a:rPr sz="2400" dirty="0">
                <a:solidFill>
                  <a:srgbClr val="5F5F5F"/>
                </a:solidFill>
                <a:cs typeface="Calibri"/>
              </a:rPr>
              <a:t>the </a:t>
            </a:r>
            <a:r>
              <a:rPr sz="2400" spc="-10" dirty="0">
                <a:solidFill>
                  <a:srgbClr val="5F5F5F"/>
                </a:solidFill>
                <a:cs typeface="Calibri"/>
              </a:rPr>
              <a:t>recipient’s</a:t>
            </a:r>
            <a:r>
              <a:rPr sz="2400" spc="-270" dirty="0">
                <a:solidFill>
                  <a:srgbClr val="5F5F5F"/>
                </a:solidFill>
                <a:cs typeface="Calibri"/>
              </a:rPr>
              <a:t> </a:t>
            </a:r>
            <a:r>
              <a:rPr sz="2400" spc="-10" dirty="0">
                <a:solidFill>
                  <a:srgbClr val="5F5F5F"/>
                </a:solidFill>
                <a:cs typeface="Calibri"/>
              </a:rPr>
              <a:t>consent</a:t>
            </a:r>
            <a:endParaRPr sz="2400">
              <a:solidFill>
                <a:prstClr val="black"/>
              </a:solidFill>
              <a:cs typeface="Calibri"/>
            </a:endParaRPr>
          </a:p>
          <a:p>
            <a:pPr marL="25400">
              <a:spcBef>
                <a:spcPts val="490"/>
              </a:spcBef>
            </a:pPr>
            <a:r>
              <a:rPr sz="2000" spc="-10" dirty="0">
                <a:solidFill>
                  <a:srgbClr val="AEAEAE"/>
                </a:solidFill>
                <a:cs typeface="Calibri"/>
              </a:rPr>
              <a:t>.</a:t>
            </a:r>
            <a:endParaRPr sz="2000">
              <a:solidFill>
                <a:prstClr val="black"/>
              </a:solidFill>
              <a:cs typeface="Calibri"/>
            </a:endParaRPr>
          </a:p>
        </p:txBody>
      </p:sp>
      <p:sp>
        <p:nvSpPr>
          <p:cNvPr id="25" name="object 13"/>
          <p:cNvSpPr/>
          <p:nvPr/>
        </p:nvSpPr>
        <p:spPr>
          <a:xfrm>
            <a:off x="16855439" y="2298193"/>
            <a:ext cx="496822" cy="502918"/>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26" name="object 14"/>
          <p:cNvSpPr/>
          <p:nvPr/>
        </p:nvSpPr>
        <p:spPr>
          <a:xfrm>
            <a:off x="16855439" y="4178809"/>
            <a:ext cx="496822" cy="499870"/>
          </a:xfrm>
          <a:prstGeom prst="rect">
            <a:avLst/>
          </a:prstGeom>
          <a:blipFill>
            <a:blip r:embed="rId11" cstate="print"/>
            <a:stretch>
              <a:fillRect/>
            </a:stretch>
          </a:blipFill>
        </p:spPr>
        <p:txBody>
          <a:bodyPr wrap="square" lIns="0" tIns="0" rIns="0" bIns="0" rtlCol="0"/>
          <a:lstStyle/>
          <a:p>
            <a:endParaRPr sz="3600">
              <a:solidFill>
                <a:prstClr val="black"/>
              </a:solidFill>
            </a:endParaRPr>
          </a:p>
        </p:txBody>
      </p:sp>
      <p:sp>
        <p:nvSpPr>
          <p:cNvPr id="27" name="object 15"/>
          <p:cNvSpPr txBox="1"/>
          <p:nvPr/>
        </p:nvSpPr>
        <p:spPr>
          <a:xfrm>
            <a:off x="11905742" y="1755902"/>
            <a:ext cx="4714240" cy="3556102"/>
          </a:xfrm>
          <a:prstGeom prst="rect">
            <a:avLst/>
          </a:prstGeom>
        </p:spPr>
        <p:txBody>
          <a:bodyPr vert="horz" wrap="square" lIns="0" tIns="97790" rIns="0" bIns="0" rtlCol="0">
            <a:spAutoFit/>
          </a:bodyPr>
          <a:lstStyle/>
          <a:p>
            <a:pPr marL="2479040">
              <a:spcBef>
                <a:spcPts val="770"/>
              </a:spcBef>
            </a:pPr>
            <a:r>
              <a:rPr sz="2400" b="1" spc="-30" dirty="0">
                <a:solidFill>
                  <a:srgbClr val="16A995"/>
                </a:solidFill>
                <a:cs typeface="Calibri"/>
              </a:rPr>
              <a:t>Payment</a:t>
            </a:r>
            <a:r>
              <a:rPr sz="2400" b="1" spc="-120" dirty="0">
                <a:solidFill>
                  <a:srgbClr val="16A995"/>
                </a:solidFill>
                <a:cs typeface="Calibri"/>
              </a:rPr>
              <a:t> </a:t>
            </a:r>
            <a:r>
              <a:rPr sz="2400" b="1" dirty="0">
                <a:solidFill>
                  <a:srgbClr val="16A995"/>
                </a:solidFill>
                <a:cs typeface="Calibri"/>
              </a:rPr>
              <a:t>Security</a:t>
            </a:r>
            <a:endParaRPr sz="2400">
              <a:solidFill>
                <a:prstClr val="black"/>
              </a:solidFill>
              <a:cs typeface="Calibri"/>
            </a:endParaRPr>
          </a:p>
          <a:p>
            <a:pPr marL="52068" marR="17780" indent="-27940" algn="r">
              <a:spcBef>
                <a:spcPts val="580"/>
              </a:spcBef>
            </a:pPr>
            <a:r>
              <a:rPr sz="2400" spc="-20" dirty="0">
                <a:solidFill>
                  <a:srgbClr val="5F5F5F"/>
                </a:solidFill>
                <a:cs typeface="Calibri"/>
              </a:rPr>
              <a:t>Transactions </a:t>
            </a:r>
            <a:r>
              <a:rPr sz="2400" dirty="0">
                <a:solidFill>
                  <a:srgbClr val="5F5F5F"/>
                </a:solidFill>
                <a:cs typeface="Calibri"/>
              </a:rPr>
              <a:t>don’t </a:t>
            </a:r>
            <a:r>
              <a:rPr sz="2400" spc="-10" dirty="0">
                <a:solidFill>
                  <a:srgbClr val="5F5F5F"/>
                </a:solidFill>
                <a:cs typeface="Calibri"/>
              </a:rPr>
              <a:t>require </a:t>
            </a:r>
            <a:r>
              <a:rPr sz="2400" spc="-20" dirty="0">
                <a:solidFill>
                  <a:srgbClr val="5F5F5F"/>
                </a:solidFill>
                <a:cs typeface="Calibri"/>
              </a:rPr>
              <a:t>you</a:t>
            </a:r>
            <a:r>
              <a:rPr sz="2400" spc="-228" dirty="0">
                <a:solidFill>
                  <a:srgbClr val="5F5F5F"/>
                </a:solidFill>
                <a:cs typeface="Calibri"/>
              </a:rPr>
              <a:t> </a:t>
            </a:r>
            <a:r>
              <a:rPr sz="2400" spc="-10" dirty="0">
                <a:solidFill>
                  <a:srgbClr val="5F5F5F"/>
                </a:solidFill>
                <a:cs typeface="Calibri"/>
              </a:rPr>
              <a:t>to</a:t>
            </a:r>
            <a:r>
              <a:rPr sz="2400" spc="-40" dirty="0">
                <a:solidFill>
                  <a:srgbClr val="5F5F5F"/>
                </a:solidFill>
                <a:cs typeface="Calibri"/>
              </a:rPr>
              <a:t> </a:t>
            </a:r>
            <a:r>
              <a:rPr sz="2400" spc="-10" dirty="0">
                <a:solidFill>
                  <a:srgbClr val="5F5F5F"/>
                </a:solidFill>
                <a:cs typeface="Calibri"/>
              </a:rPr>
              <a:t>give </a:t>
            </a:r>
            <a:r>
              <a:rPr sz="2400" dirty="0">
                <a:solidFill>
                  <a:srgbClr val="5F5F5F"/>
                </a:solidFill>
                <a:cs typeface="Calibri"/>
              </a:rPr>
              <a:t> up </a:t>
            </a:r>
            <a:r>
              <a:rPr sz="2400" spc="-20" dirty="0">
                <a:solidFill>
                  <a:srgbClr val="5F5F5F"/>
                </a:solidFill>
                <a:cs typeface="Calibri"/>
              </a:rPr>
              <a:t>any secret </a:t>
            </a:r>
            <a:r>
              <a:rPr sz="2400" spc="-10" dirty="0">
                <a:solidFill>
                  <a:srgbClr val="5F5F5F"/>
                </a:solidFill>
                <a:cs typeface="Calibri"/>
              </a:rPr>
              <a:t>information.</a:t>
            </a:r>
            <a:r>
              <a:rPr sz="2400" spc="-130" dirty="0">
                <a:solidFill>
                  <a:srgbClr val="5F5F5F"/>
                </a:solidFill>
                <a:cs typeface="Calibri"/>
              </a:rPr>
              <a:t> </a:t>
            </a:r>
            <a:r>
              <a:rPr sz="2400" spc="-10" dirty="0">
                <a:solidFill>
                  <a:srgbClr val="5F5F5F"/>
                </a:solidFill>
                <a:cs typeface="Calibri"/>
              </a:rPr>
              <a:t>They</a:t>
            </a:r>
            <a:r>
              <a:rPr sz="2400" spc="-30" dirty="0">
                <a:solidFill>
                  <a:srgbClr val="5F5F5F"/>
                </a:solidFill>
                <a:cs typeface="Calibri"/>
              </a:rPr>
              <a:t> </a:t>
            </a:r>
            <a:r>
              <a:rPr sz="2400" spc="-10" dirty="0">
                <a:solidFill>
                  <a:srgbClr val="5F5F5F"/>
                </a:solidFill>
                <a:cs typeface="Calibri"/>
              </a:rPr>
              <a:t>use  </a:t>
            </a:r>
            <a:r>
              <a:rPr sz="2400" spc="-20" dirty="0">
                <a:solidFill>
                  <a:srgbClr val="5F5F5F"/>
                </a:solidFill>
                <a:cs typeface="Calibri"/>
              </a:rPr>
              <a:t>two </a:t>
            </a:r>
            <a:r>
              <a:rPr sz="2400" spc="-40" dirty="0">
                <a:solidFill>
                  <a:srgbClr val="5F5F5F"/>
                </a:solidFill>
                <a:cs typeface="Calibri"/>
              </a:rPr>
              <a:t>key: </a:t>
            </a:r>
            <a:r>
              <a:rPr sz="2400" dirty="0">
                <a:solidFill>
                  <a:srgbClr val="5F5F5F"/>
                </a:solidFill>
                <a:cs typeface="Calibri"/>
              </a:rPr>
              <a:t>Public </a:t>
            </a:r>
            <a:r>
              <a:rPr sz="2400" spc="-80" dirty="0">
                <a:solidFill>
                  <a:srgbClr val="5F5F5F"/>
                </a:solidFill>
                <a:cs typeface="Calibri"/>
              </a:rPr>
              <a:t>key, </a:t>
            </a:r>
            <a:r>
              <a:rPr sz="2400" dirty="0">
                <a:solidFill>
                  <a:srgbClr val="5F5F5F"/>
                </a:solidFill>
                <a:cs typeface="Calibri"/>
              </a:rPr>
              <a:t>and a </a:t>
            </a:r>
            <a:r>
              <a:rPr sz="2400" spc="-20" dirty="0">
                <a:solidFill>
                  <a:srgbClr val="5F5F5F"/>
                </a:solidFill>
                <a:cs typeface="Calibri"/>
              </a:rPr>
              <a:t>private</a:t>
            </a:r>
            <a:r>
              <a:rPr sz="2400" spc="30" dirty="0">
                <a:solidFill>
                  <a:srgbClr val="5F5F5F"/>
                </a:solidFill>
                <a:cs typeface="Calibri"/>
              </a:rPr>
              <a:t> </a:t>
            </a:r>
            <a:r>
              <a:rPr sz="2400" dirty="0">
                <a:solidFill>
                  <a:srgbClr val="5F5F5F"/>
                </a:solidFill>
                <a:cs typeface="Calibri"/>
              </a:rPr>
              <a:t>one</a:t>
            </a:r>
            <a:endParaRPr sz="2400">
              <a:solidFill>
                <a:prstClr val="black"/>
              </a:solidFill>
              <a:cs typeface="Calibri"/>
            </a:endParaRPr>
          </a:p>
          <a:p>
            <a:pPr marR="15240" algn="r">
              <a:lnSpc>
                <a:spcPts val="2300"/>
              </a:lnSpc>
              <a:spcBef>
                <a:spcPts val="500"/>
              </a:spcBef>
            </a:pPr>
            <a:r>
              <a:rPr sz="2000" spc="-10" dirty="0">
                <a:solidFill>
                  <a:srgbClr val="AEAEAE"/>
                </a:solidFill>
                <a:cs typeface="Calibri"/>
              </a:rPr>
              <a:t>.</a:t>
            </a:r>
            <a:endParaRPr sz="2000">
              <a:solidFill>
                <a:prstClr val="black"/>
              </a:solidFill>
              <a:cs typeface="Calibri"/>
            </a:endParaRPr>
          </a:p>
          <a:p>
            <a:pPr marL="2339340">
              <a:lnSpc>
                <a:spcPts val="2780"/>
              </a:lnSpc>
            </a:pPr>
            <a:r>
              <a:rPr sz="2400" b="1" dirty="0">
                <a:solidFill>
                  <a:srgbClr val="AFC3C7"/>
                </a:solidFill>
                <a:cs typeface="Calibri"/>
              </a:rPr>
              <a:t>It isn’t</a:t>
            </a:r>
            <a:r>
              <a:rPr sz="2400" b="1" spc="-140" dirty="0">
                <a:solidFill>
                  <a:srgbClr val="AFC3C7"/>
                </a:solidFill>
                <a:cs typeface="Calibri"/>
              </a:rPr>
              <a:t> </a:t>
            </a:r>
            <a:r>
              <a:rPr sz="2400" b="1" spc="-10" dirty="0">
                <a:solidFill>
                  <a:srgbClr val="AFC3C7"/>
                </a:solidFill>
                <a:cs typeface="Calibri"/>
              </a:rPr>
              <a:t>inflationary</a:t>
            </a:r>
            <a:endParaRPr sz="2400">
              <a:solidFill>
                <a:prstClr val="black"/>
              </a:solidFill>
              <a:cs typeface="Calibri"/>
            </a:endParaRPr>
          </a:p>
          <a:p>
            <a:pPr marL="397510" marR="16510" indent="-82550" algn="r">
              <a:spcBef>
                <a:spcPts val="570"/>
              </a:spcBef>
            </a:pPr>
            <a:r>
              <a:rPr sz="2400" spc="-10" dirty="0">
                <a:solidFill>
                  <a:srgbClr val="5F5F5F"/>
                </a:solidFill>
                <a:cs typeface="Calibri"/>
              </a:rPr>
              <a:t>Only </a:t>
            </a:r>
            <a:r>
              <a:rPr sz="2400" dirty="0">
                <a:solidFill>
                  <a:srgbClr val="5F5F5F"/>
                </a:solidFill>
                <a:cs typeface="Calibri"/>
              </a:rPr>
              <a:t>21 million </a:t>
            </a:r>
            <a:r>
              <a:rPr sz="2400" spc="-10" dirty="0">
                <a:solidFill>
                  <a:srgbClr val="5F5F5F"/>
                </a:solidFill>
                <a:cs typeface="Calibri"/>
              </a:rPr>
              <a:t>will ever</a:t>
            </a:r>
            <a:r>
              <a:rPr sz="2400" spc="-50" dirty="0">
                <a:solidFill>
                  <a:srgbClr val="5F5F5F"/>
                </a:solidFill>
                <a:cs typeface="Calibri"/>
              </a:rPr>
              <a:t> </a:t>
            </a:r>
            <a:r>
              <a:rPr sz="2400" dirty="0">
                <a:solidFill>
                  <a:srgbClr val="5F5F5F"/>
                </a:solidFill>
                <a:cs typeface="Calibri"/>
              </a:rPr>
              <a:t>be</a:t>
            </a:r>
            <a:r>
              <a:rPr sz="2400" spc="-20" dirty="0">
                <a:solidFill>
                  <a:srgbClr val="5F5F5F"/>
                </a:solidFill>
                <a:cs typeface="Calibri"/>
              </a:rPr>
              <a:t> created </a:t>
            </a:r>
            <a:r>
              <a:rPr sz="2400" dirty="0">
                <a:solidFill>
                  <a:srgbClr val="5F5F5F"/>
                </a:solidFill>
                <a:cs typeface="Calibri"/>
              </a:rPr>
              <a:t> under the </a:t>
            </a:r>
            <a:r>
              <a:rPr sz="2400" spc="-10" dirty="0">
                <a:solidFill>
                  <a:srgbClr val="5F5F5F"/>
                </a:solidFill>
                <a:cs typeface="Calibri"/>
              </a:rPr>
              <a:t>original</a:t>
            </a:r>
            <a:r>
              <a:rPr sz="2400" spc="-180" dirty="0">
                <a:solidFill>
                  <a:srgbClr val="5F5F5F"/>
                </a:solidFill>
                <a:cs typeface="Calibri"/>
              </a:rPr>
              <a:t> </a:t>
            </a:r>
            <a:r>
              <a:rPr sz="2400" spc="-10" dirty="0">
                <a:solidFill>
                  <a:srgbClr val="5F5F5F"/>
                </a:solidFill>
                <a:cs typeface="Calibri"/>
              </a:rPr>
              <a:t>specification.</a:t>
            </a:r>
            <a:r>
              <a:rPr sz="2400" spc="-40" dirty="0">
                <a:solidFill>
                  <a:srgbClr val="5F5F5F"/>
                </a:solidFill>
                <a:cs typeface="Calibri"/>
              </a:rPr>
              <a:t> </a:t>
            </a:r>
            <a:r>
              <a:rPr sz="2400" spc="-10" dirty="0">
                <a:solidFill>
                  <a:srgbClr val="5F5F5F"/>
                </a:solidFill>
                <a:cs typeface="Calibri"/>
              </a:rPr>
              <a:t>So  inflation won’t </a:t>
            </a:r>
            <a:r>
              <a:rPr sz="2400" dirty="0">
                <a:solidFill>
                  <a:srgbClr val="5F5F5F"/>
                </a:solidFill>
                <a:cs typeface="Calibri"/>
              </a:rPr>
              <a:t>be a</a:t>
            </a:r>
            <a:r>
              <a:rPr sz="2400" spc="-180" dirty="0">
                <a:solidFill>
                  <a:srgbClr val="5F5F5F"/>
                </a:solidFill>
                <a:cs typeface="Calibri"/>
              </a:rPr>
              <a:t> </a:t>
            </a:r>
            <a:r>
              <a:rPr sz="2400" spc="-10" dirty="0">
                <a:solidFill>
                  <a:srgbClr val="5F5F5F"/>
                </a:solidFill>
                <a:cs typeface="Calibri"/>
              </a:rPr>
              <a:t>problem</a:t>
            </a:r>
            <a:endParaRPr sz="2400">
              <a:solidFill>
                <a:prstClr val="black"/>
              </a:solidFill>
              <a:cs typeface="Calibri"/>
            </a:endParaRPr>
          </a:p>
        </p:txBody>
      </p:sp>
      <p:sp>
        <p:nvSpPr>
          <p:cNvPr id="28" name="object 16"/>
          <p:cNvSpPr/>
          <p:nvPr/>
        </p:nvSpPr>
        <p:spPr>
          <a:xfrm>
            <a:off x="16855439" y="6056376"/>
            <a:ext cx="496822" cy="502920"/>
          </a:xfrm>
          <a:prstGeom prst="rect">
            <a:avLst/>
          </a:prstGeom>
          <a:blipFill>
            <a:blip r:embed="rId12" cstate="print"/>
            <a:stretch>
              <a:fillRect/>
            </a:stretch>
          </a:blipFill>
        </p:spPr>
        <p:txBody>
          <a:bodyPr wrap="square" lIns="0" tIns="0" rIns="0" bIns="0" rtlCol="0"/>
          <a:lstStyle/>
          <a:p>
            <a:endParaRPr sz="3600">
              <a:solidFill>
                <a:prstClr val="black"/>
              </a:solidFill>
            </a:endParaRPr>
          </a:p>
        </p:txBody>
      </p:sp>
      <p:sp>
        <p:nvSpPr>
          <p:cNvPr id="29" name="object 17"/>
          <p:cNvSpPr txBox="1"/>
          <p:nvPr/>
        </p:nvSpPr>
        <p:spPr>
          <a:xfrm>
            <a:off x="12152630" y="5588407"/>
            <a:ext cx="4462780" cy="1872307"/>
          </a:xfrm>
          <a:prstGeom prst="rect">
            <a:avLst/>
          </a:prstGeom>
        </p:spPr>
        <p:txBody>
          <a:bodyPr vert="horz" wrap="square" lIns="0" tIns="25400" rIns="0" bIns="0" rtlCol="0">
            <a:spAutoFit/>
          </a:bodyPr>
          <a:lstStyle/>
          <a:p>
            <a:pPr marL="25400" marR="10160" indent="3072130" algn="r">
              <a:spcBef>
                <a:spcPts val="200"/>
              </a:spcBef>
            </a:pPr>
            <a:r>
              <a:rPr sz="2400" b="1" spc="-20" dirty="0">
                <a:solidFill>
                  <a:srgbClr val="F19C13"/>
                </a:solidFill>
                <a:cs typeface="Calibri"/>
              </a:rPr>
              <a:t>It’s</a:t>
            </a:r>
            <a:r>
              <a:rPr sz="2400" b="1" spc="-150" dirty="0">
                <a:solidFill>
                  <a:srgbClr val="F19C13"/>
                </a:solidFill>
                <a:cs typeface="Calibri"/>
              </a:rPr>
              <a:t> </a:t>
            </a:r>
            <a:r>
              <a:rPr sz="2400" b="1" spc="-20" dirty="0">
                <a:solidFill>
                  <a:srgbClr val="F19C13"/>
                </a:solidFill>
                <a:cs typeface="Calibri"/>
              </a:rPr>
              <a:t>Private </a:t>
            </a:r>
            <a:r>
              <a:rPr sz="2400" b="1" dirty="0">
                <a:solidFill>
                  <a:srgbClr val="F19C13"/>
                </a:solidFill>
                <a:cs typeface="Calibri"/>
              </a:rPr>
              <a:t> </a:t>
            </a:r>
            <a:r>
              <a:rPr sz="2400" spc="-20" dirty="0">
                <a:solidFill>
                  <a:srgbClr val="5F5F5F"/>
                </a:solidFill>
                <a:cs typeface="Calibri"/>
              </a:rPr>
              <a:t>It’s </a:t>
            </a:r>
            <a:r>
              <a:rPr sz="2400" spc="-30" dirty="0">
                <a:solidFill>
                  <a:srgbClr val="5F5F5F"/>
                </a:solidFill>
                <a:cs typeface="Calibri"/>
              </a:rPr>
              <a:t>like </a:t>
            </a:r>
            <a:r>
              <a:rPr sz="2400" spc="-10" dirty="0">
                <a:solidFill>
                  <a:srgbClr val="5F5F5F"/>
                </a:solidFill>
                <a:cs typeface="Calibri"/>
              </a:rPr>
              <a:t>having </a:t>
            </a:r>
            <a:r>
              <a:rPr sz="2400" dirty="0">
                <a:solidFill>
                  <a:srgbClr val="5F5F5F"/>
                </a:solidFill>
                <a:cs typeface="Calibri"/>
              </a:rPr>
              <a:t>a </a:t>
            </a:r>
            <a:r>
              <a:rPr sz="2400" spc="-10" dirty="0">
                <a:solidFill>
                  <a:srgbClr val="5F5F5F"/>
                </a:solidFill>
                <a:cs typeface="Calibri"/>
              </a:rPr>
              <a:t>clear</a:t>
            </a:r>
            <a:r>
              <a:rPr sz="2400" spc="-40" dirty="0">
                <a:solidFill>
                  <a:srgbClr val="5F5F5F"/>
                </a:solidFill>
                <a:cs typeface="Calibri"/>
              </a:rPr>
              <a:t> </a:t>
            </a:r>
            <a:r>
              <a:rPr sz="2400" spc="-10" dirty="0">
                <a:solidFill>
                  <a:srgbClr val="5F5F5F"/>
                </a:solidFill>
                <a:cs typeface="Calibri"/>
              </a:rPr>
              <a:t>plastic</a:t>
            </a:r>
            <a:r>
              <a:rPr sz="2400" spc="-40" dirty="0">
                <a:solidFill>
                  <a:srgbClr val="5F5F5F"/>
                </a:solidFill>
                <a:cs typeface="Calibri"/>
              </a:rPr>
              <a:t> </a:t>
            </a:r>
            <a:r>
              <a:rPr sz="2400" spc="-10" dirty="0">
                <a:solidFill>
                  <a:srgbClr val="5F5F5F"/>
                </a:solidFill>
                <a:cs typeface="Calibri"/>
              </a:rPr>
              <a:t>wallet </a:t>
            </a:r>
            <a:r>
              <a:rPr sz="2400" dirty="0">
                <a:solidFill>
                  <a:srgbClr val="5F5F5F"/>
                </a:solidFill>
                <a:cs typeface="Calibri"/>
              </a:rPr>
              <a:t> </a:t>
            </a:r>
            <a:r>
              <a:rPr sz="2400" spc="-10" dirty="0">
                <a:solidFill>
                  <a:srgbClr val="5F5F5F"/>
                </a:solidFill>
                <a:cs typeface="Calibri"/>
              </a:rPr>
              <a:t>with </a:t>
            </a:r>
            <a:r>
              <a:rPr sz="2400" dirty="0">
                <a:solidFill>
                  <a:srgbClr val="5F5F5F"/>
                </a:solidFill>
                <a:cs typeface="Calibri"/>
              </a:rPr>
              <a:t>no visible </a:t>
            </a:r>
            <a:r>
              <a:rPr sz="2400" spc="-50" dirty="0">
                <a:solidFill>
                  <a:srgbClr val="5F5F5F"/>
                </a:solidFill>
                <a:cs typeface="Calibri"/>
              </a:rPr>
              <a:t>owner.</a:t>
            </a:r>
            <a:r>
              <a:rPr sz="2400" spc="-110" dirty="0">
                <a:solidFill>
                  <a:srgbClr val="5F5F5F"/>
                </a:solidFill>
                <a:cs typeface="Calibri"/>
              </a:rPr>
              <a:t> </a:t>
            </a:r>
            <a:r>
              <a:rPr sz="2400" spc="-20" dirty="0">
                <a:solidFill>
                  <a:srgbClr val="5F5F5F"/>
                </a:solidFill>
                <a:cs typeface="Calibri"/>
              </a:rPr>
              <a:t>Everyone</a:t>
            </a:r>
            <a:r>
              <a:rPr sz="2400" spc="-50" dirty="0">
                <a:solidFill>
                  <a:srgbClr val="5F5F5F"/>
                </a:solidFill>
                <a:cs typeface="Calibri"/>
              </a:rPr>
              <a:t> </a:t>
            </a:r>
            <a:r>
              <a:rPr sz="2400" spc="-20" dirty="0">
                <a:solidFill>
                  <a:srgbClr val="5F5F5F"/>
                </a:solidFill>
                <a:cs typeface="Calibri"/>
              </a:rPr>
              <a:t>can </a:t>
            </a:r>
            <a:r>
              <a:rPr sz="2400" dirty="0">
                <a:solidFill>
                  <a:srgbClr val="5F5F5F"/>
                </a:solidFill>
                <a:cs typeface="Calibri"/>
              </a:rPr>
              <a:t> look </a:t>
            </a:r>
            <a:r>
              <a:rPr sz="2400" spc="-10" dirty="0">
                <a:solidFill>
                  <a:srgbClr val="5F5F5F"/>
                </a:solidFill>
                <a:cs typeface="Calibri"/>
              </a:rPr>
              <a:t>inside </a:t>
            </a:r>
            <a:r>
              <a:rPr sz="2400" dirty="0">
                <a:solidFill>
                  <a:srgbClr val="5F5F5F"/>
                </a:solidFill>
                <a:cs typeface="Calibri"/>
              </a:rPr>
              <a:t>it, but no one</a:t>
            </a:r>
            <a:r>
              <a:rPr sz="2400" spc="-180" dirty="0">
                <a:solidFill>
                  <a:srgbClr val="5F5F5F"/>
                </a:solidFill>
                <a:cs typeface="Calibri"/>
              </a:rPr>
              <a:t> </a:t>
            </a:r>
            <a:r>
              <a:rPr sz="2400" spc="-20" dirty="0">
                <a:solidFill>
                  <a:srgbClr val="5F5F5F"/>
                </a:solidFill>
                <a:cs typeface="Calibri"/>
              </a:rPr>
              <a:t>knows</a:t>
            </a:r>
            <a:endParaRPr sz="2400">
              <a:solidFill>
                <a:prstClr val="black"/>
              </a:solidFill>
              <a:cs typeface="Calibri"/>
            </a:endParaRPr>
          </a:p>
          <a:p>
            <a:pPr marR="11430" algn="r">
              <a:spcBef>
                <a:spcPts val="10"/>
              </a:spcBef>
            </a:pPr>
            <a:r>
              <a:rPr sz="2400" spc="-10" dirty="0">
                <a:solidFill>
                  <a:srgbClr val="5F5F5F"/>
                </a:solidFill>
                <a:cs typeface="Calibri"/>
              </a:rPr>
              <a:t>whose </a:t>
            </a:r>
            <a:r>
              <a:rPr sz="2400" dirty="0">
                <a:solidFill>
                  <a:srgbClr val="5F5F5F"/>
                </a:solidFill>
                <a:cs typeface="Calibri"/>
              </a:rPr>
              <a:t>it</a:t>
            </a:r>
            <a:r>
              <a:rPr sz="2400" spc="-160" dirty="0">
                <a:solidFill>
                  <a:srgbClr val="5F5F5F"/>
                </a:solidFill>
                <a:cs typeface="Calibri"/>
              </a:rPr>
              <a:t> </a:t>
            </a:r>
            <a:r>
              <a:rPr sz="2400" dirty="0">
                <a:solidFill>
                  <a:srgbClr val="5F5F5F"/>
                </a:solidFill>
                <a:cs typeface="Calibri"/>
              </a:rPr>
              <a:t>is</a:t>
            </a:r>
            <a:endParaRPr sz="2400">
              <a:solidFill>
                <a:prstClr val="black"/>
              </a:solidFill>
              <a:cs typeface="Calibri"/>
            </a:endParaRPr>
          </a:p>
        </p:txBody>
      </p:sp>
      <p:sp>
        <p:nvSpPr>
          <p:cNvPr id="30" name="object 18"/>
          <p:cNvSpPr/>
          <p:nvPr/>
        </p:nvSpPr>
        <p:spPr>
          <a:xfrm>
            <a:off x="16855439" y="8092440"/>
            <a:ext cx="496822" cy="502920"/>
          </a:xfrm>
          <a:prstGeom prst="rect">
            <a:avLst/>
          </a:prstGeom>
          <a:blipFill>
            <a:blip r:embed="rId13" cstate="print"/>
            <a:stretch>
              <a:fillRect/>
            </a:stretch>
          </a:blipFill>
        </p:spPr>
        <p:txBody>
          <a:bodyPr wrap="square" lIns="0" tIns="0" rIns="0" bIns="0" rtlCol="0"/>
          <a:lstStyle/>
          <a:p>
            <a:endParaRPr sz="3600">
              <a:solidFill>
                <a:prstClr val="black"/>
              </a:solidFill>
            </a:endParaRPr>
          </a:p>
        </p:txBody>
      </p:sp>
      <p:sp>
        <p:nvSpPr>
          <p:cNvPr id="34" name="object 19"/>
          <p:cNvSpPr txBox="1"/>
          <p:nvPr/>
        </p:nvSpPr>
        <p:spPr>
          <a:xfrm>
            <a:off x="11340593" y="7647779"/>
            <a:ext cx="5287010" cy="1653017"/>
          </a:xfrm>
          <a:prstGeom prst="rect">
            <a:avLst/>
          </a:prstGeom>
        </p:spPr>
        <p:txBody>
          <a:bodyPr vert="horz" wrap="square" lIns="0" tIns="97790" rIns="0" bIns="0" rtlCol="0">
            <a:spAutoFit/>
          </a:bodyPr>
          <a:lstStyle/>
          <a:p>
            <a:pPr marL="2198370">
              <a:spcBef>
                <a:spcPts val="770"/>
              </a:spcBef>
            </a:pPr>
            <a:r>
              <a:rPr sz="2400" b="1" spc="-20" dirty="0">
                <a:solidFill>
                  <a:srgbClr val="9CB955"/>
                </a:solidFill>
                <a:cs typeface="Calibri"/>
              </a:rPr>
              <a:t>Create </a:t>
            </a:r>
            <a:r>
              <a:rPr sz="2400" b="1" spc="-10" dirty="0">
                <a:solidFill>
                  <a:srgbClr val="9CB955"/>
                </a:solidFill>
                <a:cs typeface="Calibri"/>
              </a:rPr>
              <a:t>your </a:t>
            </a:r>
            <a:r>
              <a:rPr sz="2400" b="1" dirty="0">
                <a:solidFill>
                  <a:srgbClr val="9CB955"/>
                </a:solidFill>
                <a:cs typeface="Calibri"/>
              </a:rPr>
              <a:t>own</a:t>
            </a:r>
            <a:r>
              <a:rPr sz="2400" b="1" spc="-150" dirty="0">
                <a:solidFill>
                  <a:srgbClr val="9CB955"/>
                </a:solidFill>
                <a:cs typeface="Calibri"/>
              </a:rPr>
              <a:t> </a:t>
            </a:r>
            <a:r>
              <a:rPr sz="2400" b="1" spc="-10" dirty="0">
                <a:solidFill>
                  <a:srgbClr val="9CB955"/>
                </a:solidFill>
                <a:cs typeface="Calibri"/>
              </a:rPr>
              <a:t>Money</a:t>
            </a:r>
            <a:endParaRPr sz="2400">
              <a:solidFill>
                <a:prstClr val="black"/>
              </a:solidFill>
              <a:cs typeface="Calibri"/>
            </a:endParaRPr>
          </a:p>
          <a:p>
            <a:pPr marL="45720" marR="10160" indent="-21590" algn="r">
              <a:spcBef>
                <a:spcPts val="570"/>
              </a:spcBef>
            </a:pPr>
            <a:r>
              <a:rPr sz="2400" spc="-60" dirty="0">
                <a:solidFill>
                  <a:srgbClr val="676767"/>
                </a:solidFill>
                <a:cs typeface="Calibri"/>
              </a:rPr>
              <a:t>You </a:t>
            </a:r>
            <a:r>
              <a:rPr sz="2400" spc="-10" dirty="0">
                <a:solidFill>
                  <a:srgbClr val="676767"/>
                </a:solidFill>
                <a:cs typeface="Calibri"/>
              </a:rPr>
              <a:t>can </a:t>
            </a:r>
            <a:r>
              <a:rPr sz="2400" dirty="0">
                <a:solidFill>
                  <a:srgbClr val="676767"/>
                </a:solidFill>
                <a:cs typeface="Calibri"/>
              </a:rPr>
              <a:t>certainly buy </a:t>
            </a:r>
            <a:r>
              <a:rPr sz="2400" spc="-10" dirty="0">
                <a:solidFill>
                  <a:srgbClr val="676767"/>
                </a:solidFill>
                <a:cs typeface="Calibri"/>
              </a:rPr>
              <a:t>bitcoins </a:t>
            </a:r>
            <a:r>
              <a:rPr sz="2400" dirty="0">
                <a:solidFill>
                  <a:srgbClr val="676767"/>
                </a:solidFill>
                <a:cs typeface="Calibri"/>
              </a:rPr>
              <a:t>on</a:t>
            </a:r>
            <a:r>
              <a:rPr sz="2400" spc="-80" dirty="0">
                <a:solidFill>
                  <a:srgbClr val="676767"/>
                </a:solidFill>
                <a:cs typeface="Calibri"/>
              </a:rPr>
              <a:t> </a:t>
            </a:r>
            <a:r>
              <a:rPr sz="2400" dirty="0">
                <a:solidFill>
                  <a:srgbClr val="676767"/>
                </a:solidFill>
                <a:cs typeface="Calibri"/>
              </a:rPr>
              <a:t>the</a:t>
            </a:r>
            <a:r>
              <a:rPr sz="2400" spc="-30" dirty="0">
                <a:solidFill>
                  <a:srgbClr val="676767"/>
                </a:solidFill>
                <a:cs typeface="Calibri"/>
              </a:rPr>
              <a:t> </a:t>
            </a:r>
            <a:r>
              <a:rPr sz="2400" dirty="0">
                <a:solidFill>
                  <a:srgbClr val="676767"/>
                </a:solidFill>
                <a:cs typeface="Calibri"/>
              </a:rPr>
              <a:t>open  </a:t>
            </a:r>
            <a:r>
              <a:rPr sz="2400" spc="-20" dirty="0">
                <a:solidFill>
                  <a:srgbClr val="676767"/>
                </a:solidFill>
                <a:cs typeface="Calibri"/>
              </a:rPr>
              <a:t>market, </a:t>
            </a:r>
            <a:r>
              <a:rPr sz="2400" dirty="0">
                <a:solidFill>
                  <a:srgbClr val="676767"/>
                </a:solidFill>
                <a:cs typeface="Calibri"/>
              </a:rPr>
              <a:t>but </a:t>
            </a:r>
            <a:r>
              <a:rPr sz="2400" spc="-10" dirty="0">
                <a:solidFill>
                  <a:srgbClr val="676767"/>
                </a:solidFill>
                <a:cs typeface="Calibri"/>
              </a:rPr>
              <a:t>you can also </a:t>
            </a:r>
            <a:r>
              <a:rPr sz="2400" dirty="0">
                <a:solidFill>
                  <a:srgbClr val="676767"/>
                </a:solidFill>
                <a:cs typeface="Calibri"/>
              </a:rPr>
              <a:t>mine </a:t>
            </a:r>
            <a:r>
              <a:rPr sz="2400" spc="-10" dirty="0">
                <a:solidFill>
                  <a:srgbClr val="676767"/>
                </a:solidFill>
                <a:cs typeface="Calibri"/>
              </a:rPr>
              <a:t>your</a:t>
            </a:r>
            <a:r>
              <a:rPr sz="2400" spc="-120" dirty="0">
                <a:solidFill>
                  <a:srgbClr val="676767"/>
                </a:solidFill>
                <a:cs typeface="Calibri"/>
              </a:rPr>
              <a:t> </a:t>
            </a:r>
            <a:r>
              <a:rPr sz="2400" spc="-10" dirty="0">
                <a:solidFill>
                  <a:srgbClr val="676767"/>
                </a:solidFill>
                <a:cs typeface="Calibri"/>
              </a:rPr>
              <a:t>own </a:t>
            </a:r>
            <a:r>
              <a:rPr sz="2400" dirty="0">
                <a:solidFill>
                  <a:srgbClr val="676767"/>
                </a:solidFill>
                <a:cs typeface="Calibri"/>
              </a:rPr>
              <a:t>if  </a:t>
            </a:r>
            <a:r>
              <a:rPr sz="2400" spc="-20" dirty="0">
                <a:solidFill>
                  <a:srgbClr val="676767"/>
                </a:solidFill>
                <a:cs typeface="Calibri"/>
              </a:rPr>
              <a:t>you have </a:t>
            </a:r>
            <a:r>
              <a:rPr sz="2400" dirty="0">
                <a:solidFill>
                  <a:srgbClr val="676767"/>
                </a:solidFill>
                <a:cs typeface="Calibri"/>
              </a:rPr>
              <a:t>enough </a:t>
            </a:r>
            <a:r>
              <a:rPr sz="2400" spc="-10" dirty="0">
                <a:solidFill>
                  <a:srgbClr val="676767"/>
                </a:solidFill>
                <a:cs typeface="Calibri"/>
              </a:rPr>
              <a:t>computing</a:t>
            </a:r>
            <a:r>
              <a:rPr sz="2400" spc="-190" dirty="0">
                <a:solidFill>
                  <a:srgbClr val="676767"/>
                </a:solidFill>
                <a:cs typeface="Calibri"/>
              </a:rPr>
              <a:t> </a:t>
            </a:r>
            <a:r>
              <a:rPr sz="2400" spc="-10" dirty="0">
                <a:solidFill>
                  <a:srgbClr val="676767"/>
                </a:solidFill>
                <a:cs typeface="Calibri"/>
              </a:rPr>
              <a:t>power</a:t>
            </a:r>
            <a:endParaRPr sz="2400">
              <a:solidFill>
                <a:prstClr val="black"/>
              </a:solidFill>
              <a:cs typeface="Calibri"/>
            </a:endParaRPr>
          </a:p>
        </p:txBody>
      </p:sp>
      <p:sp>
        <p:nvSpPr>
          <p:cNvPr id="35" name="object 20"/>
          <p:cNvSpPr/>
          <p:nvPr/>
        </p:nvSpPr>
        <p:spPr>
          <a:xfrm>
            <a:off x="7884540" y="4069664"/>
            <a:ext cx="2568624" cy="2568624"/>
          </a:xfrm>
          <a:prstGeom prst="rect">
            <a:avLst/>
          </a:prstGeom>
          <a:blipFill>
            <a:blip r:embed="rId14"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206848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833860" y="618527"/>
            <a:ext cx="16412660" cy="861774"/>
          </a:xfrm>
          <a:prstGeom prst="rect">
            <a:avLst/>
          </a:prstGeom>
        </p:spPr>
        <p:txBody>
          <a:bodyPr vert="horz" wrap="square" lIns="0" tIns="0" rIns="0" bIns="0" rtlCol="0">
            <a:spAutoFit/>
          </a:bodyPr>
          <a:lstStyle/>
          <a:p>
            <a:pPr marL="12700">
              <a:lnSpc>
                <a:spcPct val="100000"/>
              </a:lnSpc>
            </a:pPr>
            <a:r>
              <a:rPr lang="en-IN" spc="-10" dirty="0">
                <a:solidFill>
                  <a:srgbClr val="095A82"/>
                </a:solidFill>
              </a:rPr>
              <a:t>Why use</a:t>
            </a:r>
            <a:r>
              <a:rPr lang="en-IN" spc="-70" dirty="0">
                <a:solidFill>
                  <a:srgbClr val="095A82"/>
                </a:solidFill>
              </a:rPr>
              <a:t> </a:t>
            </a:r>
            <a:r>
              <a:rPr lang="en-IN" spc="-10" dirty="0">
                <a:solidFill>
                  <a:srgbClr val="095A82"/>
                </a:solidFill>
              </a:rPr>
              <a:t>Bitcoins?</a:t>
            </a:r>
            <a:endParaRPr dirty="0"/>
          </a:p>
        </p:txBody>
      </p:sp>
      <p:sp>
        <p:nvSpPr>
          <p:cNvPr id="14" name="object 3"/>
          <p:cNvSpPr txBox="1"/>
          <p:nvPr/>
        </p:nvSpPr>
        <p:spPr>
          <a:xfrm>
            <a:off x="942035" y="1896110"/>
            <a:ext cx="16196310" cy="6182462"/>
          </a:xfrm>
          <a:prstGeom prst="rect">
            <a:avLst/>
          </a:prstGeom>
        </p:spPr>
        <p:txBody>
          <a:bodyPr vert="horz" wrap="square" lIns="0" tIns="26670" rIns="0" bIns="0" rtlCol="0">
            <a:spAutoFit/>
          </a:bodyPr>
          <a:lstStyle/>
          <a:p>
            <a:pPr marL="25400">
              <a:lnSpc>
                <a:spcPct val="200000"/>
              </a:lnSpc>
            </a:pPr>
            <a:r>
              <a:rPr sz="2000" b="1" dirty="0">
                <a:latin typeface="Arial Rounded MT Bold" panose="020F0704030504030204" pitchFamily="34" charset="0"/>
                <a:cs typeface="Calibri"/>
              </a:rPr>
              <a:t>No Third-Party</a:t>
            </a:r>
            <a:r>
              <a:rPr sz="2000" b="1" spc="-110" dirty="0">
                <a:latin typeface="Arial Rounded MT Bold" panose="020F0704030504030204" pitchFamily="34" charset="0"/>
                <a:cs typeface="Calibri"/>
              </a:rPr>
              <a:t> </a:t>
            </a:r>
            <a:r>
              <a:rPr sz="2000" b="1" dirty="0">
                <a:latin typeface="Arial Rounded MT Bold" panose="020F0704030504030204" pitchFamily="34" charset="0"/>
                <a:cs typeface="Calibri"/>
              </a:rPr>
              <a:t>Seizure</a:t>
            </a:r>
            <a:endParaRPr sz="2000" dirty="0">
              <a:latin typeface="Arial Rounded MT Bold" panose="020F0704030504030204" pitchFamily="34" charset="0"/>
              <a:cs typeface="Calibri"/>
            </a:endParaRPr>
          </a:p>
          <a:p>
            <a:pPr marL="598170" indent="-572770">
              <a:lnSpc>
                <a:spcPct val="200000"/>
              </a:lnSpc>
              <a:buClr>
                <a:srgbClr val="095A82"/>
              </a:buClr>
              <a:buFont typeface="Wingdings"/>
              <a:buChar char=""/>
              <a:tabLst>
                <a:tab pos="598170" algn="l"/>
                <a:tab pos="599440" algn="l"/>
              </a:tabLst>
            </a:pPr>
            <a:r>
              <a:rPr sz="2000" spc="-10" dirty="0" smtClean="0">
                <a:latin typeface="Arial Rounded MT Bold" panose="020F0704030504030204" pitchFamily="34" charset="0"/>
                <a:cs typeface="Calibri"/>
              </a:rPr>
              <a:t>Since </a:t>
            </a:r>
            <a:r>
              <a:rPr sz="2000" spc="-10" dirty="0">
                <a:latin typeface="Arial Rounded MT Bold" panose="020F0704030504030204" pitchFamily="34" charset="0"/>
                <a:cs typeface="Calibri"/>
              </a:rPr>
              <a:t>there </a:t>
            </a:r>
            <a:r>
              <a:rPr sz="2000" dirty="0">
                <a:latin typeface="Arial Rounded MT Bold" panose="020F0704030504030204" pitchFamily="34" charset="0"/>
                <a:cs typeface="Calibri"/>
              </a:rPr>
              <a:t>are </a:t>
            </a:r>
            <a:r>
              <a:rPr sz="2000" spc="-10" dirty="0">
                <a:latin typeface="Arial Rounded MT Bold" panose="020F0704030504030204" pitchFamily="34" charset="0"/>
                <a:cs typeface="Calibri"/>
              </a:rPr>
              <a:t>multiple redundant copies of the </a:t>
            </a:r>
            <a:r>
              <a:rPr sz="2000" dirty="0">
                <a:latin typeface="Arial Rounded MT Bold" panose="020F0704030504030204" pitchFamily="34" charset="0"/>
                <a:cs typeface="Calibri"/>
              </a:rPr>
              <a:t>transactions </a:t>
            </a:r>
            <a:r>
              <a:rPr sz="2000" spc="-10" dirty="0">
                <a:latin typeface="Arial Rounded MT Bold" panose="020F0704030504030204" pitchFamily="34" charset="0"/>
                <a:cs typeface="Calibri"/>
              </a:rPr>
              <a:t>database, no one can seize bitcoins. The</a:t>
            </a:r>
            <a:r>
              <a:rPr sz="2000" spc="430" dirty="0">
                <a:latin typeface="Arial Rounded MT Bold" panose="020F0704030504030204" pitchFamily="34" charset="0"/>
                <a:cs typeface="Calibri"/>
              </a:rPr>
              <a:t> </a:t>
            </a:r>
            <a:r>
              <a:rPr sz="2000" dirty="0">
                <a:latin typeface="Arial Rounded MT Bold" panose="020F0704030504030204" pitchFamily="34" charset="0"/>
                <a:cs typeface="Calibri"/>
              </a:rPr>
              <a:t>most</a:t>
            </a:r>
          </a:p>
          <a:p>
            <a:pPr marL="598170">
              <a:lnSpc>
                <a:spcPct val="200000"/>
              </a:lnSpc>
            </a:pPr>
            <a:r>
              <a:rPr sz="2000" spc="-10" dirty="0">
                <a:latin typeface="Arial Rounded MT Bold" panose="020F0704030504030204" pitchFamily="34" charset="0"/>
                <a:cs typeface="Calibri"/>
              </a:rPr>
              <a:t>someone can do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force the user, by other means, </a:t>
            </a:r>
            <a:r>
              <a:rPr sz="2000" dirty="0">
                <a:latin typeface="Arial Rounded MT Bold" panose="020F0704030504030204" pitchFamily="34" charset="0"/>
                <a:cs typeface="Calibri"/>
              </a:rPr>
              <a:t>to </a:t>
            </a:r>
            <a:r>
              <a:rPr sz="2000" spc="-10" dirty="0">
                <a:latin typeface="Arial Rounded MT Bold" panose="020F0704030504030204" pitchFamily="34" charset="0"/>
                <a:cs typeface="Calibri"/>
              </a:rPr>
              <a:t>send the the bitcoins </a:t>
            </a:r>
            <a:r>
              <a:rPr sz="2000" dirty="0">
                <a:latin typeface="Arial Rounded MT Bold" panose="020F0704030504030204" pitchFamily="34" charset="0"/>
                <a:cs typeface="Calibri"/>
              </a:rPr>
              <a:t>to </a:t>
            </a:r>
            <a:r>
              <a:rPr sz="2000" spc="-10" dirty="0">
                <a:latin typeface="Arial Rounded MT Bold" panose="020F0704030504030204" pitchFamily="34" charset="0"/>
                <a:cs typeface="Calibri"/>
              </a:rPr>
              <a:t>someone</a:t>
            </a:r>
            <a:r>
              <a:rPr sz="2000" spc="80" dirty="0">
                <a:latin typeface="Arial Rounded MT Bold" panose="020F0704030504030204" pitchFamily="34" charset="0"/>
                <a:cs typeface="Calibri"/>
              </a:rPr>
              <a:t> </a:t>
            </a:r>
            <a:r>
              <a:rPr sz="2000" dirty="0">
                <a:latin typeface="Arial Rounded MT Bold" panose="020F0704030504030204" pitchFamily="34" charset="0"/>
                <a:cs typeface="Calibri"/>
              </a:rPr>
              <a:t>else.</a:t>
            </a:r>
          </a:p>
          <a:p>
            <a:pPr marL="25400">
              <a:lnSpc>
                <a:spcPct val="200000"/>
              </a:lnSpc>
            </a:pPr>
            <a:r>
              <a:rPr sz="2000" b="1" dirty="0" smtClean="0">
                <a:latin typeface="Arial Rounded MT Bold" panose="020F0704030504030204" pitchFamily="34" charset="0"/>
                <a:cs typeface="Calibri"/>
              </a:rPr>
              <a:t>No</a:t>
            </a:r>
            <a:r>
              <a:rPr sz="2000" b="1" spc="-20" dirty="0" smtClean="0">
                <a:latin typeface="Arial Rounded MT Bold" panose="020F0704030504030204" pitchFamily="34" charset="0"/>
                <a:cs typeface="Calibri"/>
              </a:rPr>
              <a:t> </a:t>
            </a:r>
            <a:r>
              <a:rPr sz="2000" b="1" dirty="0">
                <a:latin typeface="Arial Rounded MT Bold" panose="020F0704030504030204" pitchFamily="34" charset="0"/>
                <a:cs typeface="Calibri"/>
              </a:rPr>
              <a:t>Tracking</a:t>
            </a:r>
            <a:endParaRPr sz="2000" dirty="0">
              <a:latin typeface="Arial Rounded MT Bold" panose="020F0704030504030204" pitchFamily="34" charset="0"/>
              <a:cs typeface="Calibri"/>
            </a:endParaRPr>
          </a:p>
          <a:p>
            <a:pPr marL="598170" marR="226060" indent="-572770">
              <a:lnSpc>
                <a:spcPct val="200000"/>
              </a:lnSpc>
              <a:buClr>
                <a:srgbClr val="095A82"/>
              </a:buClr>
              <a:buFont typeface="Wingdings"/>
              <a:buChar char=""/>
              <a:tabLst>
                <a:tab pos="598170" algn="l"/>
                <a:tab pos="599440" algn="l"/>
              </a:tabLst>
            </a:pPr>
            <a:r>
              <a:rPr sz="2000" dirty="0">
                <a:latin typeface="Arial Rounded MT Bold" panose="020F0704030504030204" pitchFamily="34" charset="0"/>
                <a:cs typeface="Calibri"/>
              </a:rPr>
              <a:t>Unless </a:t>
            </a:r>
            <a:r>
              <a:rPr sz="2000" spc="-10" dirty="0">
                <a:latin typeface="Arial Rounded MT Bold" panose="020F0704030504030204" pitchFamily="34" charset="0"/>
                <a:cs typeface="Calibri"/>
              </a:rPr>
              <a:t>users publicize their </a:t>
            </a:r>
            <a:r>
              <a:rPr sz="2000" dirty="0">
                <a:latin typeface="Arial Rounded MT Bold" panose="020F0704030504030204" pitchFamily="34" charset="0"/>
                <a:cs typeface="Calibri"/>
              </a:rPr>
              <a:t>wallet </a:t>
            </a:r>
            <a:r>
              <a:rPr sz="2000" spc="-10" dirty="0">
                <a:latin typeface="Arial Rounded MT Bold" panose="020F0704030504030204" pitchFamily="34" charset="0"/>
                <a:cs typeface="Calibri"/>
              </a:rPr>
              <a:t>addresses publicly, no one can trace </a:t>
            </a:r>
            <a:r>
              <a:rPr sz="2000" dirty="0">
                <a:latin typeface="Arial Rounded MT Bold" panose="020F0704030504030204" pitchFamily="34" charset="0"/>
                <a:cs typeface="Calibri"/>
              </a:rPr>
              <a:t>transactions </a:t>
            </a:r>
            <a:r>
              <a:rPr sz="2000" spc="-10" dirty="0">
                <a:latin typeface="Arial Rounded MT Bold" panose="020F0704030504030204" pitchFamily="34" charset="0"/>
                <a:cs typeface="Calibri"/>
              </a:rPr>
              <a:t>back </a:t>
            </a:r>
            <a:r>
              <a:rPr sz="2000" dirty="0">
                <a:latin typeface="Arial Rounded MT Bold" panose="020F0704030504030204" pitchFamily="34" charset="0"/>
                <a:cs typeface="Calibri"/>
              </a:rPr>
              <a:t>to </a:t>
            </a:r>
            <a:r>
              <a:rPr sz="2000" spc="-10" dirty="0">
                <a:latin typeface="Arial Rounded MT Bold" panose="020F0704030504030204" pitchFamily="34" charset="0"/>
                <a:cs typeface="Calibri"/>
              </a:rPr>
              <a:t>them. </a:t>
            </a:r>
            <a:r>
              <a:rPr sz="2000" dirty="0">
                <a:latin typeface="Arial Rounded MT Bold" panose="020F0704030504030204" pitchFamily="34" charset="0"/>
                <a:cs typeface="Calibri"/>
              </a:rPr>
              <a:t>No </a:t>
            </a:r>
            <a:r>
              <a:rPr sz="2000" spc="-10" dirty="0">
                <a:latin typeface="Arial Rounded MT Bold" panose="020F0704030504030204" pitchFamily="34" charset="0"/>
                <a:cs typeface="Calibri"/>
              </a:rPr>
              <a:t>one,  other than the </a:t>
            </a:r>
            <a:r>
              <a:rPr sz="2000" dirty="0">
                <a:latin typeface="Arial Rounded MT Bold" panose="020F0704030504030204" pitchFamily="34" charset="0"/>
                <a:cs typeface="Calibri"/>
              </a:rPr>
              <a:t>wallet owners, will </a:t>
            </a:r>
            <a:r>
              <a:rPr sz="2000" spc="-10" dirty="0">
                <a:latin typeface="Arial Rounded MT Bold" panose="020F0704030504030204" pitchFamily="34" charset="0"/>
                <a:cs typeface="Calibri"/>
              </a:rPr>
              <a:t>know how many Bitcoins they have. Even </a:t>
            </a:r>
            <a:r>
              <a:rPr sz="2000" dirty="0">
                <a:latin typeface="Arial Rounded MT Bold" panose="020F0704030504030204" pitchFamily="34" charset="0"/>
                <a:cs typeface="Calibri"/>
              </a:rPr>
              <a:t>if </a:t>
            </a:r>
            <a:r>
              <a:rPr sz="2000" spc="-10" dirty="0">
                <a:latin typeface="Arial Rounded MT Bold" panose="020F0704030504030204" pitchFamily="34" charset="0"/>
                <a:cs typeface="Calibri"/>
              </a:rPr>
              <a:t>the </a:t>
            </a:r>
            <a:r>
              <a:rPr sz="2000" dirty="0">
                <a:latin typeface="Arial Rounded MT Bold" panose="020F0704030504030204" pitchFamily="34" charset="0"/>
                <a:cs typeface="Calibri"/>
              </a:rPr>
              <a:t>wallet </a:t>
            </a:r>
            <a:r>
              <a:rPr sz="2000" spc="-10" dirty="0">
                <a:latin typeface="Arial Rounded MT Bold" panose="020F0704030504030204" pitchFamily="34" charset="0"/>
                <a:cs typeface="Calibri"/>
              </a:rPr>
              <a:t>address </a:t>
            </a:r>
            <a:r>
              <a:rPr sz="2000" dirty="0">
                <a:latin typeface="Arial Rounded MT Bold" panose="020F0704030504030204" pitchFamily="34" charset="0"/>
                <a:cs typeface="Calibri"/>
              </a:rPr>
              <a:t>was  </a:t>
            </a:r>
            <a:r>
              <a:rPr sz="2000" spc="-10" dirty="0">
                <a:latin typeface="Arial Rounded MT Bold" panose="020F0704030504030204" pitchFamily="34" charset="0"/>
                <a:cs typeface="Calibri"/>
              </a:rPr>
              <a:t>publicized, </a:t>
            </a: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new </a:t>
            </a:r>
            <a:r>
              <a:rPr sz="2000" dirty="0">
                <a:latin typeface="Arial Rounded MT Bold" panose="020F0704030504030204" pitchFamily="34" charset="0"/>
                <a:cs typeface="Calibri"/>
              </a:rPr>
              <a:t>wallet </a:t>
            </a:r>
            <a:r>
              <a:rPr sz="2000" spc="-10" dirty="0">
                <a:latin typeface="Arial Rounded MT Bold" panose="020F0704030504030204" pitchFamily="34" charset="0"/>
                <a:cs typeface="Calibri"/>
              </a:rPr>
              <a:t>address can be </a:t>
            </a:r>
            <a:r>
              <a:rPr sz="2000" dirty="0">
                <a:latin typeface="Arial Rounded MT Bold" panose="020F0704030504030204" pitchFamily="34" charset="0"/>
                <a:cs typeface="Calibri"/>
              </a:rPr>
              <a:t>easily</a:t>
            </a:r>
            <a:r>
              <a:rPr sz="2000" spc="80" dirty="0">
                <a:latin typeface="Arial Rounded MT Bold" panose="020F0704030504030204" pitchFamily="34" charset="0"/>
                <a:cs typeface="Calibri"/>
              </a:rPr>
              <a:t> </a:t>
            </a:r>
            <a:r>
              <a:rPr sz="2000" spc="-10" dirty="0">
                <a:latin typeface="Arial Rounded MT Bold" panose="020F0704030504030204" pitchFamily="34" charset="0"/>
                <a:cs typeface="Calibri"/>
              </a:rPr>
              <a:t>generated.</a:t>
            </a:r>
            <a:endParaRPr sz="2000" dirty="0">
              <a:latin typeface="Arial Rounded MT Bold" panose="020F0704030504030204" pitchFamily="34" charset="0"/>
              <a:cs typeface="Calibri"/>
            </a:endParaRPr>
          </a:p>
          <a:p>
            <a:pPr marL="25400">
              <a:lnSpc>
                <a:spcPct val="200000"/>
              </a:lnSpc>
            </a:pPr>
            <a:r>
              <a:rPr sz="2000" b="1" dirty="0" smtClean="0">
                <a:latin typeface="Arial Rounded MT Bold" panose="020F0704030504030204" pitchFamily="34" charset="0"/>
                <a:cs typeface="Calibri"/>
              </a:rPr>
              <a:t>Bitcoins </a:t>
            </a:r>
            <a:r>
              <a:rPr sz="2000" b="1" spc="-10" dirty="0">
                <a:latin typeface="Arial Rounded MT Bold" panose="020F0704030504030204" pitchFamily="34" charset="0"/>
                <a:cs typeface="Calibri"/>
              </a:rPr>
              <a:t>Cannot </a:t>
            </a:r>
            <a:r>
              <a:rPr sz="2000" b="1" dirty="0">
                <a:latin typeface="Arial Rounded MT Bold" panose="020F0704030504030204" pitchFamily="34" charset="0"/>
                <a:cs typeface="Calibri"/>
              </a:rPr>
              <a:t>be</a:t>
            </a:r>
            <a:r>
              <a:rPr sz="2000" b="1" spc="-160" dirty="0">
                <a:latin typeface="Arial Rounded MT Bold" panose="020F0704030504030204" pitchFamily="34" charset="0"/>
                <a:cs typeface="Calibri"/>
              </a:rPr>
              <a:t> </a:t>
            </a:r>
            <a:r>
              <a:rPr sz="2000" b="1" spc="-10" dirty="0">
                <a:latin typeface="Arial Rounded MT Bold" panose="020F0704030504030204" pitchFamily="34" charset="0"/>
                <a:cs typeface="Calibri"/>
              </a:rPr>
              <a:t>Stolen</a:t>
            </a:r>
            <a:endParaRPr sz="2000" dirty="0">
              <a:latin typeface="Arial Rounded MT Bold" panose="020F0704030504030204" pitchFamily="34" charset="0"/>
              <a:cs typeface="Calibri"/>
            </a:endParaRPr>
          </a:p>
          <a:p>
            <a:pPr marL="598170" marR="203200" indent="-572770">
              <a:lnSpc>
                <a:spcPct val="200000"/>
              </a:lnSpc>
              <a:buClr>
                <a:srgbClr val="095A82"/>
              </a:buClr>
              <a:buFont typeface="Wingdings"/>
              <a:buChar char=""/>
              <a:tabLst>
                <a:tab pos="598170" algn="l"/>
                <a:tab pos="599440" algn="l"/>
              </a:tabLst>
            </a:pPr>
            <a:r>
              <a:rPr sz="2000" spc="-10" dirty="0">
                <a:latin typeface="Arial Rounded MT Bold" panose="020F0704030504030204" pitchFamily="34" charset="0"/>
                <a:cs typeface="Calibri"/>
              </a:rPr>
              <a:t>Bitcoins’ </a:t>
            </a:r>
            <a:r>
              <a:rPr sz="2000" dirty="0">
                <a:latin typeface="Arial Rounded MT Bold" panose="020F0704030504030204" pitchFamily="34" charset="0"/>
                <a:cs typeface="Calibri"/>
              </a:rPr>
              <a:t>ownership </a:t>
            </a:r>
            <a:r>
              <a:rPr sz="2000" spc="-10" dirty="0">
                <a:latin typeface="Arial Rounded MT Bold" panose="020F0704030504030204" pitchFamily="34" charset="0"/>
                <a:cs typeface="Calibri"/>
              </a:rPr>
              <a:t>address can only be changed by the </a:t>
            </a:r>
            <a:r>
              <a:rPr sz="2000" dirty="0">
                <a:latin typeface="Arial Rounded MT Bold" panose="020F0704030504030204" pitchFamily="34" charset="0"/>
                <a:cs typeface="Calibri"/>
              </a:rPr>
              <a:t>owner. No </a:t>
            </a:r>
            <a:r>
              <a:rPr sz="2000" spc="-10" dirty="0">
                <a:latin typeface="Arial Rounded MT Bold" panose="020F0704030504030204" pitchFamily="34" charset="0"/>
                <a:cs typeface="Calibri"/>
              </a:rPr>
              <a:t>one can steal Bitcoins unless they have  physical access to </a:t>
            </a: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user’s computer, and they send the bitcoins </a:t>
            </a:r>
            <a:r>
              <a:rPr sz="2000" dirty="0">
                <a:latin typeface="Arial Rounded MT Bold" panose="020F0704030504030204" pitchFamily="34" charset="0"/>
                <a:cs typeface="Calibri"/>
              </a:rPr>
              <a:t>to </a:t>
            </a:r>
            <a:r>
              <a:rPr sz="2000" spc="-10" dirty="0">
                <a:latin typeface="Arial Rounded MT Bold" panose="020F0704030504030204" pitchFamily="34" charset="0"/>
                <a:cs typeface="Calibri"/>
              </a:rPr>
              <a:t>their</a:t>
            </a:r>
            <a:r>
              <a:rPr sz="2000" spc="200" dirty="0">
                <a:latin typeface="Arial Rounded MT Bold" panose="020F0704030504030204" pitchFamily="34" charset="0"/>
                <a:cs typeface="Calibri"/>
              </a:rPr>
              <a:t> </a:t>
            </a:r>
            <a:r>
              <a:rPr sz="2000" spc="-10" dirty="0">
                <a:latin typeface="Arial Rounded MT Bold" panose="020F0704030504030204" pitchFamily="34" charset="0"/>
                <a:cs typeface="Calibri"/>
              </a:rPr>
              <a:t>account.</a:t>
            </a: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39825595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8430" y="719250"/>
            <a:ext cx="16412660" cy="861774"/>
          </a:xfrm>
          <a:prstGeom prst="rect">
            <a:avLst/>
          </a:prstGeom>
        </p:spPr>
        <p:txBody>
          <a:bodyPr vert="horz" wrap="square" lIns="0" tIns="0" rIns="0" bIns="0" rtlCol="0">
            <a:spAutoFit/>
          </a:bodyPr>
          <a:lstStyle/>
          <a:p>
            <a:pPr marL="25400">
              <a:spcBef>
                <a:spcPts val="190"/>
              </a:spcBef>
            </a:pPr>
            <a:r>
              <a:rPr lang="en-IN" spc="-20" dirty="0">
                <a:solidFill>
                  <a:srgbClr val="095A82"/>
                </a:solidFill>
              </a:rPr>
              <a:t>Where </a:t>
            </a:r>
            <a:r>
              <a:rPr lang="en-IN" spc="-10" dirty="0">
                <a:solidFill>
                  <a:srgbClr val="095A82"/>
                </a:solidFill>
              </a:rPr>
              <a:t>&amp; How to buy</a:t>
            </a:r>
            <a:r>
              <a:rPr lang="en-IN" spc="80" dirty="0">
                <a:solidFill>
                  <a:srgbClr val="095A82"/>
                </a:solidFill>
              </a:rPr>
              <a:t> </a:t>
            </a:r>
            <a:r>
              <a:rPr lang="en-IN" spc="-10" dirty="0">
                <a:solidFill>
                  <a:srgbClr val="095A82"/>
                </a:solidFill>
              </a:rPr>
              <a:t>Bitcoins</a:t>
            </a:r>
            <a:endParaRPr lang="en-IN" dirty="0">
              <a:solidFill>
                <a:prstClr val="black"/>
              </a:solidFill>
            </a:endParaRPr>
          </a:p>
        </p:txBody>
      </p:sp>
      <p:sp>
        <p:nvSpPr>
          <p:cNvPr id="14" name="object 3"/>
          <p:cNvSpPr/>
          <p:nvPr/>
        </p:nvSpPr>
        <p:spPr>
          <a:xfrm>
            <a:off x="7543545" y="2839159"/>
            <a:ext cx="5071110" cy="3059430"/>
          </a:xfrm>
          <a:custGeom>
            <a:avLst/>
            <a:gdLst/>
            <a:ahLst/>
            <a:cxnLst/>
            <a:rect l="l" t="t" r="r" b="b"/>
            <a:pathLst>
              <a:path w="2535554" h="1529714">
                <a:moveTo>
                  <a:pt x="0" y="1529233"/>
                </a:moveTo>
                <a:lnTo>
                  <a:pt x="465709" y="1050189"/>
                </a:lnTo>
                <a:lnTo>
                  <a:pt x="428268" y="1019633"/>
                </a:lnTo>
                <a:lnTo>
                  <a:pt x="394261" y="988294"/>
                </a:lnTo>
                <a:lnTo>
                  <a:pt x="363669" y="956250"/>
                </a:lnTo>
                <a:lnTo>
                  <a:pt x="336471" y="923578"/>
                </a:lnTo>
                <a:lnTo>
                  <a:pt x="312647" y="890356"/>
                </a:lnTo>
                <a:lnTo>
                  <a:pt x="292177" y="856662"/>
                </a:lnTo>
                <a:lnTo>
                  <a:pt x="275043" y="822573"/>
                </a:lnTo>
                <a:lnTo>
                  <a:pt x="250696" y="753523"/>
                </a:lnTo>
                <a:lnTo>
                  <a:pt x="239450" y="683827"/>
                </a:lnTo>
                <a:lnTo>
                  <a:pt x="238689" y="648932"/>
                </a:lnTo>
                <a:lnTo>
                  <a:pt x="241143" y="614107"/>
                </a:lnTo>
                <a:lnTo>
                  <a:pt x="255617" y="544985"/>
                </a:lnTo>
                <a:lnTo>
                  <a:pt x="282712" y="477082"/>
                </a:lnTo>
                <a:lnTo>
                  <a:pt x="322270" y="411019"/>
                </a:lnTo>
                <a:lnTo>
                  <a:pt x="346672" y="378872"/>
                </a:lnTo>
                <a:lnTo>
                  <a:pt x="374131" y="347419"/>
                </a:lnTo>
                <a:lnTo>
                  <a:pt x="404625" y="316736"/>
                </a:lnTo>
                <a:lnTo>
                  <a:pt x="438135" y="286902"/>
                </a:lnTo>
                <a:lnTo>
                  <a:pt x="474642" y="257995"/>
                </a:lnTo>
                <a:lnTo>
                  <a:pt x="514125" y="230092"/>
                </a:lnTo>
                <a:lnTo>
                  <a:pt x="556564" y="203270"/>
                </a:lnTo>
                <a:lnTo>
                  <a:pt x="601939" y="177608"/>
                </a:lnTo>
                <a:lnTo>
                  <a:pt x="650232" y="153184"/>
                </a:lnTo>
                <a:lnTo>
                  <a:pt x="701421" y="130074"/>
                </a:lnTo>
                <a:lnTo>
                  <a:pt x="745531" y="112170"/>
                </a:lnTo>
                <a:lnTo>
                  <a:pt x="790597" y="95616"/>
                </a:lnTo>
                <a:lnTo>
                  <a:pt x="836539" y="80407"/>
                </a:lnTo>
                <a:lnTo>
                  <a:pt x="883281" y="66536"/>
                </a:lnTo>
                <a:lnTo>
                  <a:pt x="930746" y="53996"/>
                </a:lnTo>
                <a:lnTo>
                  <a:pt x="978857" y="42782"/>
                </a:lnTo>
                <a:lnTo>
                  <a:pt x="1027536" y="32886"/>
                </a:lnTo>
                <a:lnTo>
                  <a:pt x="1076707" y="24303"/>
                </a:lnTo>
                <a:lnTo>
                  <a:pt x="1126292" y="17025"/>
                </a:lnTo>
                <a:lnTo>
                  <a:pt x="1176214" y="11047"/>
                </a:lnTo>
                <a:lnTo>
                  <a:pt x="1226396" y="6362"/>
                </a:lnTo>
                <a:lnTo>
                  <a:pt x="1276761" y="2963"/>
                </a:lnTo>
                <a:lnTo>
                  <a:pt x="1327232" y="844"/>
                </a:lnTo>
                <a:lnTo>
                  <a:pt x="1377731" y="0"/>
                </a:lnTo>
                <a:lnTo>
                  <a:pt x="1428182" y="422"/>
                </a:lnTo>
                <a:lnTo>
                  <a:pt x="1478507" y="2105"/>
                </a:lnTo>
                <a:lnTo>
                  <a:pt x="1528629" y="5042"/>
                </a:lnTo>
                <a:lnTo>
                  <a:pt x="1578472" y="9227"/>
                </a:lnTo>
                <a:lnTo>
                  <a:pt x="1627957" y="14654"/>
                </a:lnTo>
                <a:lnTo>
                  <a:pt x="1677009" y="21316"/>
                </a:lnTo>
                <a:lnTo>
                  <a:pt x="1725548" y="29206"/>
                </a:lnTo>
                <a:lnTo>
                  <a:pt x="1773500" y="38319"/>
                </a:lnTo>
                <a:lnTo>
                  <a:pt x="1820786" y="48647"/>
                </a:lnTo>
                <a:lnTo>
                  <a:pt x="1867329" y="60185"/>
                </a:lnTo>
                <a:lnTo>
                  <a:pt x="1913052" y="72926"/>
                </a:lnTo>
                <a:lnTo>
                  <a:pt x="1957879" y="86863"/>
                </a:lnTo>
                <a:lnTo>
                  <a:pt x="2001731" y="101990"/>
                </a:lnTo>
                <a:lnTo>
                  <a:pt x="2044532" y="118301"/>
                </a:lnTo>
                <a:lnTo>
                  <a:pt x="2086204" y="135788"/>
                </a:lnTo>
                <a:lnTo>
                  <a:pt x="2126672" y="154447"/>
                </a:lnTo>
                <a:lnTo>
                  <a:pt x="2165856" y="174270"/>
                </a:lnTo>
                <a:lnTo>
                  <a:pt x="2203681" y="195250"/>
                </a:lnTo>
                <a:lnTo>
                  <a:pt x="2240068" y="217382"/>
                </a:lnTo>
                <a:lnTo>
                  <a:pt x="2274942" y="240659"/>
                </a:lnTo>
                <a:lnTo>
                  <a:pt x="2308225" y="265075"/>
                </a:lnTo>
                <a:lnTo>
                  <a:pt x="2345665" y="295630"/>
                </a:lnTo>
                <a:lnTo>
                  <a:pt x="2379672" y="326968"/>
                </a:lnTo>
                <a:lnTo>
                  <a:pt x="2410264" y="359010"/>
                </a:lnTo>
                <a:lnTo>
                  <a:pt x="2437462" y="391680"/>
                </a:lnTo>
                <a:lnTo>
                  <a:pt x="2461286" y="424898"/>
                </a:lnTo>
                <a:lnTo>
                  <a:pt x="2481756" y="458589"/>
                </a:lnTo>
                <a:lnTo>
                  <a:pt x="2498890" y="492674"/>
                </a:lnTo>
                <a:lnTo>
                  <a:pt x="2523237" y="561715"/>
                </a:lnTo>
                <a:lnTo>
                  <a:pt x="2534483" y="631402"/>
                </a:lnTo>
                <a:lnTo>
                  <a:pt x="2535244" y="666294"/>
                </a:lnTo>
                <a:lnTo>
                  <a:pt x="2532790" y="701114"/>
                </a:lnTo>
                <a:lnTo>
                  <a:pt x="2518316" y="770230"/>
                </a:lnTo>
                <a:lnTo>
                  <a:pt x="2491221" y="838128"/>
                </a:lnTo>
                <a:lnTo>
                  <a:pt x="2451663" y="904188"/>
                </a:lnTo>
                <a:lnTo>
                  <a:pt x="2427261" y="936335"/>
                </a:lnTo>
                <a:lnTo>
                  <a:pt x="2399802" y="967790"/>
                </a:lnTo>
                <a:lnTo>
                  <a:pt x="2369308" y="998475"/>
                </a:lnTo>
                <a:lnTo>
                  <a:pt x="2335798" y="1028312"/>
                </a:lnTo>
                <a:lnTo>
                  <a:pt x="2299291" y="1057224"/>
                </a:lnTo>
                <a:lnTo>
                  <a:pt x="2259808" y="1085133"/>
                </a:lnTo>
                <a:lnTo>
                  <a:pt x="2217369" y="1111962"/>
                </a:lnTo>
                <a:lnTo>
                  <a:pt x="2171994" y="1137633"/>
                </a:lnTo>
                <a:lnTo>
                  <a:pt x="2123701" y="1162068"/>
                </a:lnTo>
                <a:lnTo>
                  <a:pt x="2072513" y="1185190"/>
                </a:lnTo>
                <a:lnTo>
                  <a:pt x="2028623" y="1203003"/>
                </a:lnTo>
                <a:lnTo>
                  <a:pt x="1983641" y="1219513"/>
                </a:lnTo>
                <a:lnTo>
                  <a:pt x="1937650" y="1234718"/>
                </a:lnTo>
                <a:lnTo>
                  <a:pt x="1890732" y="1248616"/>
                </a:lnTo>
                <a:lnTo>
                  <a:pt x="1842968" y="1261204"/>
                </a:lnTo>
                <a:lnTo>
                  <a:pt x="1794440" y="1272480"/>
                </a:lnTo>
                <a:lnTo>
                  <a:pt x="1745230" y="1282443"/>
                </a:lnTo>
                <a:lnTo>
                  <a:pt x="1695421" y="1291090"/>
                </a:lnTo>
                <a:lnTo>
                  <a:pt x="1645093" y="1298418"/>
                </a:lnTo>
                <a:lnTo>
                  <a:pt x="1594330" y="1304427"/>
                </a:lnTo>
                <a:lnTo>
                  <a:pt x="1543212" y="1309112"/>
                </a:lnTo>
                <a:lnTo>
                  <a:pt x="1491823" y="1312473"/>
                </a:lnTo>
                <a:lnTo>
                  <a:pt x="1440243" y="1314508"/>
                </a:lnTo>
                <a:lnTo>
                  <a:pt x="1388555" y="1315213"/>
                </a:lnTo>
                <a:lnTo>
                  <a:pt x="1336841" y="1314587"/>
                </a:lnTo>
                <a:lnTo>
                  <a:pt x="1285182" y="1312628"/>
                </a:lnTo>
                <a:lnTo>
                  <a:pt x="1233661" y="1309333"/>
                </a:lnTo>
                <a:lnTo>
                  <a:pt x="1182360" y="1304701"/>
                </a:lnTo>
                <a:lnTo>
                  <a:pt x="1131360" y="1298729"/>
                </a:lnTo>
                <a:lnTo>
                  <a:pt x="1080744" y="1291414"/>
                </a:lnTo>
                <a:lnTo>
                  <a:pt x="1030593" y="1282756"/>
                </a:lnTo>
                <a:lnTo>
                  <a:pt x="980989" y="1272751"/>
                </a:lnTo>
                <a:lnTo>
                  <a:pt x="932014" y="1261398"/>
                </a:lnTo>
                <a:lnTo>
                  <a:pt x="883751" y="1248694"/>
                </a:lnTo>
                <a:lnTo>
                  <a:pt x="836281" y="1234638"/>
                </a:lnTo>
                <a:lnTo>
                  <a:pt x="789686" y="1219226"/>
                </a:lnTo>
                <a:lnTo>
                  <a:pt x="0" y="1529233"/>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4"/>
          <p:cNvSpPr txBox="1"/>
          <p:nvPr/>
        </p:nvSpPr>
        <p:spPr>
          <a:xfrm>
            <a:off x="8985757" y="3470654"/>
            <a:ext cx="2663190" cy="1319592"/>
          </a:xfrm>
          <a:prstGeom prst="rect">
            <a:avLst/>
          </a:prstGeom>
        </p:spPr>
        <p:txBody>
          <a:bodyPr vert="horz" wrap="square" lIns="0" tIns="26670" rIns="0" bIns="0" rtlCol="0">
            <a:spAutoFit/>
          </a:bodyPr>
          <a:lstStyle/>
          <a:p>
            <a:pPr marL="25400" marR="10160" indent="-1270" algn="ctr">
              <a:spcBef>
                <a:spcPts val="210"/>
              </a:spcBef>
            </a:pPr>
            <a:r>
              <a:rPr sz="2800" b="1" spc="-10" dirty="0">
                <a:solidFill>
                  <a:srgbClr val="5F5F5F"/>
                </a:solidFill>
                <a:latin typeface="Comic Sans MS"/>
                <a:cs typeface="Comic Sans MS"/>
              </a:rPr>
              <a:t>Let’s </a:t>
            </a:r>
            <a:r>
              <a:rPr sz="2800" b="1" dirty="0">
                <a:solidFill>
                  <a:srgbClr val="5F5F5F"/>
                </a:solidFill>
                <a:latin typeface="Comic Sans MS"/>
                <a:cs typeface="Comic Sans MS"/>
              </a:rPr>
              <a:t>see how  </a:t>
            </a:r>
            <a:r>
              <a:rPr sz="2800" b="1" spc="-10" dirty="0">
                <a:solidFill>
                  <a:srgbClr val="5F5F5F"/>
                </a:solidFill>
                <a:latin typeface="Comic Sans MS"/>
                <a:cs typeface="Comic Sans MS"/>
              </a:rPr>
              <a:t>Bitcoins </a:t>
            </a:r>
            <a:r>
              <a:rPr sz="2800" b="1" dirty="0">
                <a:solidFill>
                  <a:srgbClr val="5F5F5F"/>
                </a:solidFill>
                <a:latin typeface="Comic Sans MS"/>
                <a:cs typeface="Comic Sans MS"/>
              </a:rPr>
              <a:t>can</a:t>
            </a:r>
            <a:r>
              <a:rPr sz="2800" b="1" spc="-100" dirty="0">
                <a:solidFill>
                  <a:srgbClr val="5F5F5F"/>
                </a:solidFill>
                <a:latin typeface="Comic Sans MS"/>
                <a:cs typeface="Comic Sans MS"/>
              </a:rPr>
              <a:t> </a:t>
            </a:r>
            <a:r>
              <a:rPr sz="2800" b="1" spc="-10" dirty="0">
                <a:solidFill>
                  <a:srgbClr val="5F5F5F"/>
                </a:solidFill>
                <a:latin typeface="Comic Sans MS"/>
                <a:cs typeface="Comic Sans MS"/>
              </a:rPr>
              <a:t>be  </a:t>
            </a:r>
            <a:r>
              <a:rPr sz="2800" b="1" dirty="0">
                <a:solidFill>
                  <a:srgbClr val="5F5F5F"/>
                </a:solidFill>
                <a:latin typeface="Comic Sans MS"/>
                <a:cs typeface="Comic Sans MS"/>
              </a:rPr>
              <a:t>bought</a:t>
            </a:r>
            <a:endParaRPr sz="2800">
              <a:solidFill>
                <a:prstClr val="black"/>
              </a:solidFill>
              <a:latin typeface="Comic Sans MS"/>
              <a:cs typeface="Comic Sans MS"/>
            </a:endParaRPr>
          </a:p>
        </p:txBody>
      </p:sp>
      <p:sp>
        <p:nvSpPr>
          <p:cNvPr id="16" name="object 5"/>
          <p:cNvSpPr/>
          <p:nvPr/>
        </p:nvSpPr>
        <p:spPr>
          <a:xfrm>
            <a:off x="5675376" y="3758185"/>
            <a:ext cx="2343912" cy="572719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1986484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12" name="object 5"/>
          <p:cNvSpPr txBox="1">
            <a:spLocks noGrp="1"/>
          </p:cNvSpPr>
          <p:nvPr>
            <p:ph type="title"/>
          </p:nvPr>
        </p:nvSpPr>
        <p:spPr>
          <a:xfrm>
            <a:off x="942035" y="648106"/>
            <a:ext cx="791845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How do you buy a Bitcoin?</a:t>
            </a:r>
            <a:endParaRPr sz="5600"/>
          </a:p>
        </p:txBody>
      </p:sp>
      <p:sp>
        <p:nvSpPr>
          <p:cNvPr id="13" name="object 6"/>
          <p:cNvSpPr/>
          <p:nvPr/>
        </p:nvSpPr>
        <p:spPr>
          <a:xfrm>
            <a:off x="2006023" y="2002145"/>
            <a:ext cx="14380770" cy="710035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291594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4"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5"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6"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7" name="object 2"/>
          <p:cNvSpPr txBox="1">
            <a:spLocks noGrp="1"/>
          </p:cNvSpPr>
          <p:nvPr>
            <p:ph type="title"/>
          </p:nvPr>
        </p:nvSpPr>
        <p:spPr>
          <a:xfrm>
            <a:off x="942035" y="648106"/>
            <a:ext cx="842137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Getting Started With</a:t>
            </a:r>
            <a:r>
              <a:rPr sz="5600" spc="60" dirty="0">
                <a:solidFill>
                  <a:srgbClr val="095A82"/>
                </a:solidFill>
              </a:rPr>
              <a:t> </a:t>
            </a:r>
            <a:r>
              <a:rPr sz="5600" spc="-10" dirty="0">
                <a:solidFill>
                  <a:srgbClr val="095A82"/>
                </a:solidFill>
              </a:rPr>
              <a:t>Bitcoin</a:t>
            </a:r>
            <a:endParaRPr sz="5600"/>
          </a:p>
        </p:txBody>
      </p:sp>
      <p:sp>
        <p:nvSpPr>
          <p:cNvPr id="18" name="object 3"/>
          <p:cNvSpPr/>
          <p:nvPr/>
        </p:nvSpPr>
        <p:spPr>
          <a:xfrm>
            <a:off x="7558785" y="2790368"/>
            <a:ext cx="5071110" cy="3063240"/>
          </a:xfrm>
          <a:custGeom>
            <a:avLst/>
            <a:gdLst/>
            <a:ahLst/>
            <a:cxnLst/>
            <a:rect l="l" t="t" r="r" b="b"/>
            <a:pathLst>
              <a:path w="2535554" h="1531620">
                <a:moveTo>
                  <a:pt x="0" y="1531022"/>
                </a:moveTo>
                <a:lnTo>
                  <a:pt x="465709" y="1051470"/>
                </a:lnTo>
                <a:lnTo>
                  <a:pt x="428268" y="1020875"/>
                </a:lnTo>
                <a:lnTo>
                  <a:pt x="394261" y="989497"/>
                </a:lnTo>
                <a:lnTo>
                  <a:pt x="363669" y="957413"/>
                </a:lnTo>
                <a:lnTo>
                  <a:pt x="336471" y="924702"/>
                </a:lnTo>
                <a:lnTo>
                  <a:pt x="312647" y="891440"/>
                </a:lnTo>
                <a:lnTo>
                  <a:pt x="292177" y="857707"/>
                </a:lnTo>
                <a:lnTo>
                  <a:pt x="275043" y="823579"/>
                </a:lnTo>
                <a:lnTo>
                  <a:pt x="250696" y="754450"/>
                </a:lnTo>
                <a:lnTo>
                  <a:pt x="239450" y="684675"/>
                </a:lnTo>
                <a:lnTo>
                  <a:pt x="238689" y="649740"/>
                </a:lnTo>
                <a:lnTo>
                  <a:pt x="241143" y="614876"/>
                </a:lnTo>
                <a:lnTo>
                  <a:pt x="255617" y="545675"/>
                </a:lnTo>
                <a:lnTo>
                  <a:pt x="282712" y="477693"/>
                </a:lnTo>
                <a:lnTo>
                  <a:pt x="322270" y="411551"/>
                </a:lnTo>
                <a:lnTo>
                  <a:pt x="346672" y="379365"/>
                </a:lnTo>
                <a:lnTo>
                  <a:pt x="374131" y="347872"/>
                </a:lnTo>
                <a:lnTo>
                  <a:pt x="404625" y="317150"/>
                </a:lnTo>
                <a:lnTo>
                  <a:pt x="438135" y="287277"/>
                </a:lnTo>
                <a:lnTo>
                  <a:pt x="474642" y="258330"/>
                </a:lnTo>
                <a:lnTo>
                  <a:pt x="514125" y="230388"/>
                </a:lnTo>
                <a:lnTo>
                  <a:pt x="556564" y="203527"/>
                </a:lnTo>
                <a:lnTo>
                  <a:pt x="601939" y="177825"/>
                </a:lnTo>
                <a:lnTo>
                  <a:pt x="650232" y="153361"/>
                </a:lnTo>
                <a:lnTo>
                  <a:pt x="701421" y="130212"/>
                </a:lnTo>
                <a:lnTo>
                  <a:pt x="745531" y="112287"/>
                </a:lnTo>
                <a:lnTo>
                  <a:pt x="790597" y="95714"/>
                </a:lnTo>
                <a:lnTo>
                  <a:pt x="836539" y="80488"/>
                </a:lnTo>
                <a:lnTo>
                  <a:pt x="883281" y="66602"/>
                </a:lnTo>
                <a:lnTo>
                  <a:pt x="930746" y="54048"/>
                </a:lnTo>
                <a:lnTo>
                  <a:pt x="978857" y="42822"/>
                </a:lnTo>
                <a:lnTo>
                  <a:pt x="1027536" y="32916"/>
                </a:lnTo>
                <a:lnTo>
                  <a:pt x="1076707" y="24324"/>
                </a:lnTo>
                <a:lnTo>
                  <a:pt x="1126292" y="17039"/>
                </a:lnTo>
                <a:lnTo>
                  <a:pt x="1176214" y="11055"/>
                </a:lnTo>
                <a:lnTo>
                  <a:pt x="1226396" y="6366"/>
                </a:lnTo>
                <a:lnTo>
                  <a:pt x="1276761" y="2964"/>
                </a:lnTo>
                <a:lnTo>
                  <a:pt x="1327232" y="844"/>
                </a:lnTo>
                <a:lnTo>
                  <a:pt x="1377731" y="0"/>
                </a:lnTo>
                <a:lnTo>
                  <a:pt x="1428182" y="423"/>
                </a:lnTo>
                <a:lnTo>
                  <a:pt x="1478507" y="2109"/>
                </a:lnTo>
                <a:lnTo>
                  <a:pt x="1528629" y="5051"/>
                </a:lnTo>
                <a:lnTo>
                  <a:pt x="1578472" y="9241"/>
                </a:lnTo>
                <a:lnTo>
                  <a:pt x="1627957" y="14675"/>
                </a:lnTo>
                <a:lnTo>
                  <a:pt x="1677009" y="21345"/>
                </a:lnTo>
                <a:lnTo>
                  <a:pt x="1725549" y="29244"/>
                </a:lnTo>
                <a:lnTo>
                  <a:pt x="1773500" y="38367"/>
                </a:lnTo>
                <a:lnTo>
                  <a:pt x="1820786" y="48706"/>
                </a:lnTo>
                <a:lnTo>
                  <a:pt x="1867329" y="60256"/>
                </a:lnTo>
                <a:lnTo>
                  <a:pt x="1913052" y="73010"/>
                </a:lnTo>
                <a:lnTo>
                  <a:pt x="1957879" y="86962"/>
                </a:lnTo>
                <a:lnTo>
                  <a:pt x="2001731" y="102104"/>
                </a:lnTo>
                <a:lnTo>
                  <a:pt x="2044532" y="118431"/>
                </a:lnTo>
                <a:lnTo>
                  <a:pt x="2086204" y="135935"/>
                </a:lnTo>
                <a:lnTo>
                  <a:pt x="2126672" y="154612"/>
                </a:lnTo>
                <a:lnTo>
                  <a:pt x="2165856" y="174453"/>
                </a:lnTo>
                <a:lnTo>
                  <a:pt x="2203681" y="195453"/>
                </a:lnTo>
                <a:lnTo>
                  <a:pt x="2240068" y="217605"/>
                </a:lnTo>
                <a:lnTo>
                  <a:pt x="2274942" y="240903"/>
                </a:lnTo>
                <a:lnTo>
                  <a:pt x="2308225" y="265340"/>
                </a:lnTo>
                <a:lnTo>
                  <a:pt x="2345665" y="295935"/>
                </a:lnTo>
                <a:lnTo>
                  <a:pt x="2379672" y="327314"/>
                </a:lnTo>
                <a:lnTo>
                  <a:pt x="2410264" y="359397"/>
                </a:lnTo>
                <a:lnTo>
                  <a:pt x="2437462" y="392109"/>
                </a:lnTo>
                <a:lnTo>
                  <a:pt x="2461286" y="425370"/>
                </a:lnTo>
                <a:lnTo>
                  <a:pt x="2481756" y="459103"/>
                </a:lnTo>
                <a:lnTo>
                  <a:pt x="2498890" y="493232"/>
                </a:lnTo>
                <a:lnTo>
                  <a:pt x="2523237" y="562360"/>
                </a:lnTo>
                <a:lnTo>
                  <a:pt x="2534483" y="632135"/>
                </a:lnTo>
                <a:lnTo>
                  <a:pt x="2535244" y="667070"/>
                </a:lnTo>
                <a:lnTo>
                  <a:pt x="2532790" y="701934"/>
                </a:lnTo>
                <a:lnTo>
                  <a:pt x="2518316" y="771135"/>
                </a:lnTo>
                <a:lnTo>
                  <a:pt x="2491221" y="839117"/>
                </a:lnTo>
                <a:lnTo>
                  <a:pt x="2451663" y="905259"/>
                </a:lnTo>
                <a:lnTo>
                  <a:pt x="2427261" y="937445"/>
                </a:lnTo>
                <a:lnTo>
                  <a:pt x="2399802" y="968938"/>
                </a:lnTo>
                <a:lnTo>
                  <a:pt x="2369308" y="999660"/>
                </a:lnTo>
                <a:lnTo>
                  <a:pt x="2335798" y="1029533"/>
                </a:lnTo>
                <a:lnTo>
                  <a:pt x="2299291" y="1058480"/>
                </a:lnTo>
                <a:lnTo>
                  <a:pt x="2259808" y="1086423"/>
                </a:lnTo>
                <a:lnTo>
                  <a:pt x="2217369" y="1113283"/>
                </a:lnTo>
                <a:lnTo>
                  <a:pt x="2171994" y="1138985"/>
                </a:lnTo>
                <a:lnTo>
                  <a:pt x="2123701" y="1163449"/>
                </a:lnTo>
                <a:lnTo>
                  <a:pt x="2072513" y="1186598"/>
                </a:lnTo>
                <a:lnTo>
                  <a:pt x="2028623" y="1204426"/>
                </a:lnTo>
                <a:lnTo>
                  <a:pt x="1983641" y="1220950"/>
                </a:lnTo>
                <a:lnTo>
                  <a:pt x="1937650" y="1236170"/>
                </a:lnTo>
                <a:lnTo>
                  <a:pt x="1890732" y="1250082"/>
                </a:lnTo>
                <a:lnTo>
                  <a:pt x="1842968" y="1262683"/>
                </a:lnTo>
                <a:lnTo>
                  <a:pt x="1794440" y="1273973"/>
                </a:lnTo>
                <a:lnTo>
                  <a:pt x="1745230" y="1283949"/>
                </a:lnTo>
                <a:lnTo>
                  <a:pt x="1695421" y="1292608"/>
                </a:lnTo>
                <a:lnTo>
                  <a:pt x="1645093" y="1299948"/>
                </a:lnTo>
                <a:lnTo>
                  <a:pt x="1594330" y="1305967"/>
                </a:lnTo>
                <a:lnTo>
                  <a:pt x="1543212" y="1310662"/>
                </a:lnTo>
                <a:lnTo>
                  <a:pt x="1491823" y="1314032"/>
                </a:lnTo>
                <a:lnTo>
                  <a:pt x="1440243" y="1316075"/>
                </a:lnTo>
                <a:lnTo>
                  <a:pt x="1388555" y="1316787"/>
                </a:lnTo>
                <a:lnTo>
                  <a:pt x="1336841" y="1316166"/>
                </a:lnTo>
                <a:lnTo>
                  <a:pt x="1285182" y="1314211"/>
                </a:lnTo>
                <a:lnTo>
                  <a:pt x="1233661" y="1310919"/>
                </a:lnTo>
                <a:lnTo>
                  <a:pt x="1182360" y="1306288"/>
                </a:lnTo>
                <a:lnTo>
                  <a:pt x="1131360" y="1300316"/>
                </a:lnTo>
                <a:lnTo>
                  <a:pt x="1080744" y="1293000"/>
                </a:lnTo>
                <a:lnTo>
                  <a:pt x="1030593" y="1284338"/>
                </a:lnTo>
                <a:lnTo>
                  <a:pt x="980989" y="1274328"/>
                </a:lnTo>
                <a:lnTo>
                  <a:pt x="932014" y="1262968"/>
                </a:lnTo>
                <a:lnTo>
                  <a:pt x="883751" y="1250254"/>
                </a:lnTo>
                <a:lnTo>
                  <a:pt x="836281" y="1236186"/>
                </a:lnTo>
                <a:lnTo>
                  <a:pt x="789686" y="1220761"/>
                </a:lnTo>
                <a:lnTo>
                  <a:pt x="0" y="1531022"/>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9" name="object 4"/>
          <p:cNvSpPr txBox="1"/>
          <p:nvPr/>
        </p:nvSpPr>
        <p:spPr>
          <a:xfrm>
            <a:off x="8937497" y="3210304"/>
            <a:ext cx="2787650" cy="1750479"/>
          </a:xfrm>
          <a:prstGeom prst="rect">
            <a:avLst/>
          </a:prstGeom>
        </p:spPr>
        <p:txBody>
          <a:bodyPr vert="horz" wrap="square" lIns="0" tIns="26670" rIns="0" bIns="0" rtlCol="0">
            <a:spAutoFit/>
          </a:bodyPr>
          <a:lstStyle/>
          <a:p>
            <a:pPr marL="25400" marR="10160" indent="1270" algn="ctr">
              <a:spcBef>
                <a:spcPts val="210"/>
              </a:spcBef>
            </a:pPr>
            <a:r>
              <a:rPr sz="2800" dirty="0">
                <a:solidFill>
                  <a:srgbClr val="5F5F5F"/>
                </a:solidFill>
                <a:latin typeface="Comic Sans MS"/>
                <a:cs typeface="Comic Sans MS"/>
              </a:rPr>
              <a:t>Now, </a:t>
            </a:r>
            <a:r>
              <a:rPr sz="2800" spc="-10" dirty="0">
                <a:solidFill>
                  <a:srgbClr val="5F5F5F"/>
                </a:solidFill>
                <a:latin typeface="Comic Sans MS"/>
                <a:cs typeface="Comic Sans MS"/>
              </a:rPr>
              <a:t>to buy </a:t>
            </a:r>
            <a:r>
              <a:rPr sz="2800" dirty="0">
                <a:solidFill>
                  <a:srgbClr val="5F5F5F"/>
                </a:solidFill>
                <a:latin typeface="Comic Sans MS"/>
                <a:cs typeface="Comic Sans MS"/>
              </a:rPr>
              <a:t>or  sell a </a:t>
            </a:r>
            <a:r>
              <a:rPr sz="2800" spc="-10" dirty="0">
                <a:solidFill>
                  <a:srgbClr val="5F5F5F"/>
                </a:solidFill>
                <a:latin typeface="Comic Sans MS"/>
                <a:cs typeface="Comic Sans MS"/>
              </a:rPr>
              <a:t>bitcoin,  </a:t>
            </a:r>
            <a:r>
              <a:rPr sz="2800" dirty="0">
                <a:solidFill>
                  <a:srgbClr val="5F5F5F"/>
                </a:solidFill>
                <a:latin typeface="Comic Sans MS"/>
                <a:cs typeface="Comic Sans MS"/>
              </a:rPr>
              <a:t>customer has </a:t>
            </a:r>
            <a:r>
              <a:rPr sz="2800" spc="-10" dirty="0">
                <a:solidFill>
                  <a:srgbClr val="5F5F5F"/>
                </a:solidFill>
                <a:latin typeface="Comic Sans MS"/>
                <a:cs typeface="Comic Sans MS"/>
              </a:rPr>
              <a:t>to  </a:t>
            </a:r>
            <a:r>
              <a:rPr sz="2800" dirty="0">
                <a:solidFill>
                  <a:srgbClr val="5F5F5F"/>
                </a:solidFill>
                <a:latin typeface="Comic Sans MS"/>
                <a:cs typeface="Comic Sans MS"/>
              </a:rPr>
              <a:t>join </a:t>
            </a:r>
            <a:r>
              <a:rPr sz="2800" spc="-10" dirty="0">
                <a:solidFill>
                  <a:srgbClr val="5F5F5F"/>
                </a:solidFill>
                <a:latin typeface="Comic Sans MS"/>
                <a:cs typeface="Comic Sans MS"/>
              </a:rPr>
              <a:t>the</a:t>
            </a:r>
            <a:r>
              <a:rPr sz="2800" spc="-220" dirty="0">
                <a:solidFill>
                  <a:srgbClr val="5F5F5F"/>
                </a:solidFill>
                <a:latin typeface="Comic Sans MS"/>
                <a:cs typeface="Comic Sans MS"/>
              </a:rPr>
              <a:t> </a:t>
            </a:r>
            <a:r>
              <a:rPr sz="2800" spc="-10" dirty="0">
                <a:solidFill>
                  <a:srgbClr val="5F5F5F"/>
                </a:solidFill>
                <a:latin typeface="Comic Sans MS"/>
                <a:cs typeface="Comic Sans MS"/>
              </a:rPr>
              <a:t>network</a:t>
            </a:r>
            <a:endParaRPr sz="2800">
              <a:solidFill>
                <a:prstClr val="black"/>
              </a:solidFill>
              <a:latin typeface="Comic Sans MS"/>
              <a:cs typeface="Comic Sans MS"/>
            </a:endParaRPr>
          </a:p>
        </p:txBody>
      </p:sp>
      <p:sp>
        <p:nvSpPr>
          <p:cNvPr id="20" name="object 5"/>
          <p:cNvSpPr/>
          <p:nvPr/>
        </p:nvSpPr>
        <p:spPr>
          <a:xfrm>
            <a:off x="5660134" y="3779520"/>
            <a:ext cx="2343912" cy="573024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276597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4" name="object 2"/>
          <p:cNvSpPr txBox="1">
            <a:spLocks noGrp="1"/>
          </p:cNvSpPr>
          <p:nvPr>
            <p:ph type="title"/>
          </p:nvPr>
        </p:nvSpPr>
        <p:spPr>
          <a:xfrm>
            <a:off x="942035" y="648106"/>
            <a:ext cx="42633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Bitcoin</a:t>
            </a:r>
            <a:r>
              <a:rPr sz="5600" spc="-110" dirty="0">
                <a:solidFill>
                  <a:srgbClr val="095A82"/>
                </a:solidFill>
              </a:rPr>
              <a:t> </a:t>
            </a:r>
            <a:r>
              <a:rPr sz="5600" spc="-10" dirty="0">
                <a:solidFill>
                  <a:srgbClr val="095A82"/>
                </a:solidFill>
              </a:rPr>
              <a:t>Clients</a:t>
            </a:r>
            <a:endParaRPr sz="5600"/>
          </a:p>
        </p:txBody>
      </p:sp>
      <p:sp>
        <p:nvSpPr>
          <p:cNvPr id="15" name="object 3"/>
          <p:cNvSpPr txBox="1"/>
          <p:nvPr/>
        </p:nvSpPr>
        <p:spPr>
          <a:xfrm>
            <a:off x="942035" y="1673554"/>
            <a:ext cx="16229330" cy="1318310"/>
          </a:xfrm>
          <a:prstGeom prst="rect">
            <a:avLst/>
          </a:prstGeom>
        </p:spPr>
        <p:txBody>
          <a:bodyPr vert="horz" wrap="square" lIns="0" tIns="25400" rIns="0" bIns="0" rtlCol="0">
            <a:spAutoFit/>
          </a:bodyPr>
          <a:lstStyle/>
          <a:p>
            <a:pPr marL="25400" marR="10160">
              <a:lnSpc>
                <a:spcPct val="150000"/>
              </a:lnSpc>
              <a:spcBef>
                <a:spcPts val="200"/>
              </a:spcBef>
            </a:pPr>
            <a:r>
              <a:rPr sz="2800" b="1" spc="-10" dirty="0">
                <a:solidFill>
                  <a:srgbClr val="5F5F5F"/>
                </a:solidFill>
                <a:cs typeface="Calibri"/>
              </a:rPr>
              <a:t>To join </a:t>
            </a:r>
            <a:r>
              <a:rPr sz="2800" b="1" dirty="0">
                <a:solidFill>
                  <a:srgbClr val="5F5F5F"/>
                </a:solidFill>
                <a:cs typeface="Calibri"/>
              </a:rPr>
              <a:t>a bitcoin network and start using</a:t>
            </a:r>
            <a:r>
              <a:rPr sz="2800" b="1" spc="-60" dirty="0">
                <a:solidFill>
                  <a:srgbClr val="5F5F5F"/>
                </a:solidFill>
                <a:cs typeface="Calibri"/>
              </a:rPr>
              <a:t> </a:t>
            </a:r>
            <a:r>
              <a:rPr sz="2800" b="1" dirty="0">
                <a:solidFill>
                  <a:srgbClr val="5F5F5F"/>
                </a:solidFill>
                <a:cs typeface="Calibri"/>
              </a:rPr>
              <a:t>the </a:t>
            </a:r>
            <a:r>
              <a:rPr sz="2800" b="1" spc="-10" dirty="0">
                <a:solidFill>
                  <a:srgbClr val="5F5F5F"/>
                </a:solidFill>
                <a:cs typeface="Calibri"/>
              </a:rPr>
              <a:t>currency, </a:t>
            </a:r>
            <a:r>
              <a:rPr sz="2800" b="1" dirty="0">
                <a:solidFill>
                  <a:srgbClr val="5F5F5F"/>
                </a:solidFill>
                <a:cs typeface="Calibri"/>
              </a:rPr>
              <a:t>all a user has to do is download an application or use a  </a:t>
            </a:r>
            <a:r>
              <a:rPr sz="2800" b="1" spc="-10" dirty="0">
                <a:solidFill>
                  <a:srgbClr val="5F5F5F"/>
                </a:solidFill>
                <a:cs typeface="Calibri"/>
              </a:rPr>
              <a:t>web</a:t>
            </a:r>
            <a:r>
              <a:rPr sz="2800" b="1" spc="-70" dirty="0">
                <a:solidFill>
                  <a:srgbClr val="5F5F5F"/>
                </a:solidFill>
                <a:cs typeface="Calibri"/>
              </a:rPr>
              <a:t> </a:t>
            </a:r>
            <a:r>
              <a:rPr sz="2800" b="1" dirty="0">
                <a:solidFill>
                  <a:srgbClr val="5F5F5F"/>
                </a:solidFill>
                <a:cs typeface="Calibri"/>
              </a:rPr>
              <a:t>application.</a:t>
            </a:r>
            <a:endParaRPr sz="2800">
              <a:solidFill>
                <a:prstClr val="black"/>
              </a:solidFill>
              <a:cs typeface="Calibri"/>
            </a:endParaRPr>
          </a:p>
        </p:txBody>
      </p:sp>
      <p:sp>
        <p:nvSpPr>
          <p:cNvPr id="16" name="object 4"/>
          <p:cNvSpPr txBox="1"/>
          <p:nvPr/>
        </p:nvSpPr>
        <p:spPr>
          <a:xfrm>
            <a:off x="6762494" y="7087767"/>
            <a:ext cx="5788660" cy="1997983"/>
          </a:xfrm>
          <a:prstGeom prst="rect">
            <a:avLst/>
          </a:prstGeom>
        </p:spPr>
        <p:txBody>
          <a:bodyPr vert="horz" wrap="square" lIns="0" tIns="121920" rIns="0" bIns="0" rtlCol="0">
            <a:spAutoFit/>
          </a:bodyPr>
          <a:lstStyle/>
          <a:p>
            <a:pPr marL="1377950">
              <a:spcBef>
                <a:spcPts val="960"/>
              </a:spcBef>
            </a:pPr>
            <a:r>
              <a:rPr sz="3200" b="1" spc="-20" dirty="0">
                <a:solidFill>
                  <a:srgbClr val="5F5F5F"/>
                </a:solidFill>
                <a:cs typeface="Calibri"/>
              </a:rPr>
              <a:t>Lightweight</a:t>
            </a:r>
            <a:r>
              <a:rPr sz="3200" b="1" dirty="0">
                <a:solidFill>
                  <a:srgbClr val="5F5F5F"/>
                </a:solidFill>
                <a:cs typeface="Calibri"/>
              </a:rPr>
              <a:t> </a:t>
            </a:r>
            <a:r>
              <a:rPr sz="3200" b="1" spc="-20" dirty="0">
                <a:solidFill>
                  <a:srgbClr val="5F5F5F"/>
                </a:solidFill>
                <a:cs typeface="Calibri"/>
              </a:rPr>
              <a:t>Client</a:t>
            </a:r>
            <a:endParaRPr sz="3200">
              <a:solidFill>
                <a:prstClr val="black"/>
              </a:solidFill>
              <a:cs typeface="Calibri"/>
            </a:endParaRPr>
          </a:p>
          <a:p>
            <a:pPr marL="24130" marR="10160" indent="12700" algn="ctr">
              <a:spcBef>
                <a:spcPts val="690"/>
              </a:spcBef>
            </a:pPr>
            <a:r>
              <a:rPr sz="2800" spc="-20" dirty="0">
                <a:solidFill>
                  <a:srgbClr val="5F5F5F"/>
                </a:solidFill>
                <a:cs typeface="Calibri"/>
              </a:rPr>
              <a:t>Stores </a:t>
            </a:r>
            <a:r>
              <a:rPr sz="2800" spc="-10" dirty="0">
                <a:solidFill>
                  <a:srgbClr val="5F5F5F"/>
                </a:solidFill>
                <a:cs typeface="Calibri"/>
              </a:rPr>
              <a:t>the </a:t>
            </a:r>
            <a:r>
              <a:rPr sz="2800" spc="-20" dirty="0">
                <a:solidFill>
                  <a:srgbClr val="5F5F5F"/>
                </a:solidFill>
                <a:cs typeface="Calibri"/>
              </a:rPr>
              <a:t>user’s </a:t>
            </a:r>
            <a:r>
              <a:rPr sz="2800" spc="-10" dirty="0">
                <a:solidFill>
                  <a:srgbClr val="5F5F5F"/>
                </a:solidFill>
                <a:cs typeface="Calibri"/>
              </a:rPr>
              <a:t>wallet but relies </a:t>
            </a:r>
            <a:r>
              <a:rPr sz="2800" dirty="0">
                <a:solidFill>
                  <a:srgbClr val="5F5F5F"/>
                </a:solidFill>
                <a:cs typeface="Calibri"/>
              </a:rPr>
              <a:t>on  </a:t>
            </a:r>
            <a:r>
              <a:rPr sz="2800" spc="-10" dirty="0">
                <a:solidFill>
                  <a:srgbClr val="5F5F5F"/>
                </a:solidFill>
                <a:cs typeface="Calibri"/>
              </a:rPr>
              <a:t>third-party–owned servers </a:t>
            </a:r>
            <a:r>
              <a:rPr sz="2800" spc="-20" dirty="0">
                <a:solidFill>
                  <a:srgbClr val="5F5F5F"/>
                </a:solidFill>
                <a:cs typeface="Calibri"/>
              </a:rPr>
              <a:t>for </a:t>
            </a:r>
            <a:r>
              <a:rPr sz="2800" spc="-10" dirty="0">
                <a:solidFill>
                  <a:srgbClr val="5F5F5F"/>
                </a:solidFill>
                <a:cs typeface="Calibri"/>
              </a:rPr>
              <a:t>access </a:t>
            </a:r>
            <a:r>
              <a:rPr sz="2800" spc="-20" dirty="0">
                <a:solidFill>
                  <a:srgbClr val="5F5F5F"/>
                </a:solidFill>
                <a:cs typeface="Calibri"/>
              </a:rPr>
              <a:t>to  </a:t>
            </a:r>
            <a:r>
              <a:rPr sz="2800" spc="-10" dirty="0">
                <a:solidFill>
                  <a:srgbClr val="5F5F5F"/>
                </a:solidFill>
                <a:cs typeface="Calibri"/>
              </a:rPr>
              <a:t>the </a:t>
            </a:r>
            <a:r>
              <a:rPr sz="2800" spc="-20" dirty="0">
                <a:solidFill>
                  <a:srgbClr val="5F5F5F"/>
                </a:solidFill>
                <a:cs typeface="Calibri"/>
              </a:rPr>
              <a:t>bitcoin </a:t>
            </a:r>
            <a:r>
              <a:rPr sz="2800" spc="-10" dirty="0">
                <a:solidFill>
                  <a:srgbClr val="5F5F5F"/>
                </a:solidFill>
                <a:cs typeface="Calibri"/>
              </a:rPr>
              <a:t>transactions and</a:t>
            </a:r>
            <a:r>
              <a:rPr sz="2800" spc="10" dirty="0">
                <a:solidFill>
                  <a:srgbClr val="5F5F5F"/>
                </a:solidFill>
                <a:cs typeface="Calibri"/>
              </a:rPr>
              <a:t> </a:t>
            </a:r>
            <a:r>
              <a:rPr sz="2800" spc="-10" dirty="0">
                <a:solidFill>
                  <a:srgbClr val="5F5F5F"/>
                </a:solidFill>
                <a:cs typeface="Calibri"/>
              </a:rPr>
              <a:t>network</a:t>
            </a:r>
            <a:endParaRPr sz="2800">
              <a:solidFill>
                <a:prstClr val="black"/>
              </a:solidFill>
              <a:cs typeface="Calibri"/>
            </a:endParaRPr>
          </a:p>
        </p:txBody>
      </p:sp>
      <p:sp>
        <p:nvSpPr>
          <p:cNvPr id="17" name="object 5"/>
          <p:cNvSpPr txBox="1"/>
          <p:nvPr/>
        </p:nvSpPr>
        <p:spPr>
          <a:xfrm>
            <a:off x="1205991" y="3885589"/>
            <a:ext cx="5886450" cy="2428870"/>
          </a:xfrm>
          <a:prstGeom prst="rect">
            <a:avLst/>
          </a:prstGeom>
        </p:spPr>
        <p:txBody>
          <a:bodyPr vert="horz" wrap="square" lIns="0" tIns="121920" rIns="0" bIns="0" rtlCol="0">
            <a:spAutoFit/>
          </a:bodyPr>
          <a:lstStyle/>
          <a:p>
            <a:pPr algn="ctr">
              <a:spcBef>
                <a:spcPts val="960"/>
              </a:spcBef>
            </a:pPr>
            <a:r>
              <a:rPr sz="3200" b="1" spc="-10" dirty="0">
                <a:solidFill>
                  <a:srgbClr val="5F5F5F"/>
                </a:solidFill>
                <a:cs typeface="Calibri"/>
              </a:rPr>
              <a:t>Full </a:t>
            </a:r>
            <a:r>
              <a:rPr sz="3200" b="1" spc="-20" dirty="0">
                <a:solidFill>
                  <a:srgbClr val="5F5F5F"/>
                </a:solidFill>
                <a:cs typeface="Calibri"/>
              </a:rPr>
              <a:t>Client</a:t>
            </a:r>
            <a:endParaRPr sz="3200" dirty="0">
              <a:solidFill>
                <a:prstClr val="black"/>
              </a:solidFill>
              <a:cs typeface="Calibri"/>
            </a:endParaRPr>
          </a:p>
          <a:p>
            <a:pPr marL="25400" marR="10160" indent="-11430" algn="ctr">
              <a:spcBef>
                <a:spcPts val="690"/>
              </a:spcBef>
            </a:pPr>
            <a:r>
              <a:rPr sz="2800" spc="-20" dirty="0">
                <a:solidFill>
                  <a:srgbClr val="5F5F5F"/>
                </a:solidFill>
                <a:cs typeface="Calibri"/>
              </a:rPr>
              <a:t>Stores </a:t>
            </a:r>
            <a:r>
              <a:rPr sz="2800" spc="-10" dirty="0">
                <a:solidFill>
                  <a:srgbClr val="5F5F5F"/>
                </a:solidFill>
                <a:cs typeface="Calibri"/>
              </a:rPr>
              <a:t>the </a:t>
            </a:r>
            <a:r>
              <a:rPr sz="2800" spc="-20" dirty="0">
                <a:solidFill>
                  <a:srgbClr val="5F5F5F"/>
                </a:solidFill>
                <a:cs typeface="Calibri"/>
              </a:rPr>
              <a:t>entire </a:t>
            </a:r>
            <a:r>
              <a:rPr sz="2800" spc="-10" dirty="0">
                <a:solidFill>
                  <a:srgbClr val="5F5F5F"/>
                </a:solidFill>
                <a:cs typeface="Calibri"/>
              </a:rPr>
              <a:t>history of </a:t>
            </a:r>
            <a:r>
              <a:rPr sz="2800" spc="-20" dirty="0">
                <a:solidFill>
                  <a:srgbClr val="5F5F5F"/>
                </a:solidFill>
                <a:cs typeface="Calibri"/>
              </a:rPr>
              <a:t>bitcoin  </a:t>
            </a:r>
            <a:r>
              <a:rPr sz="2800" spc="-10" dirty="0">
                <a:solidFill>
                  <a:srgbClr val="5F5F5F"/>
                </a:solidFill>
                <a:cs typeface="Calibri"/>
              </a:rPr>
              <a:t>transactions manages </a:t>
            </a:r>
            <a:r>
              <a:rPr sz="2800" dirty="0">
                <a:solidFill>
                  <a:srgbClr val="5F5F5F"/>
                </a:solidFill>
                <a:cs typeface="Calibri"/>
              </a:rPr>
              <a:t>the </a:t>
            </a:r>
            <a:r>
              <a:rPr sz="2800" spc="-10" dirty="0">
                <a:solidFill>
                  <a:srgbClr val="5F5F5F"/>
                </a:solidFill>
                <a:cs typeface="Calibri"/>
              </a:rPr>
              <a:t>users' wallets,  and can initiate transactions directly on  the </a:t>
            </a:r>
            <a:r>
              <a:rPr sz="2800" spc="-20" dirty="0">
                <a:solidFill>
                  <a:srgbClr val="5F5F5F"/>
                </a:solidFill>
                <a:cs typeface="Calibri"/>
              </a:rPr>
              <a:t>bitcoin</a:t>
            </a:r>
            <a:r>
              <a:rPr sz="2800" spc="-10" dirty="0">
                <a:solidFill>
                  <a:srgbClr val="5F5F5F"/>
                </a:solidFill>
                <a:cs typeface="Calibri"/>
              </a:rPr>
              <a:t> network</a:t>
            </a:r>
            <a:endParaRPr sz="2800" dirty="0">
              <a:solidFill>
                <a:prstClr val="black"/>
              </a:solidFill>
              <a:cs typeface="Calibri"/>
            </a:endParaRPr>
          </a:p>
        </p:txBody>
      </p:sp>
      <p:sp>
        <p:nvSpPr>
          <p:cNvPr id="18" name="object 6"/>
          <p:cNvSpPr txBox="1"/>
          <p:nvPr/>
        </p:nvSpPr>
        <p:spPr>
          <a:xfrm>
            <a:off x="12249405" y="3873904"/>
            <a:ext cx="4890770" cy="2428870"/>
          </a:xfrm>
          <a:prstGeom prst="rect">
            <a:avLst/>
          </a:prstGeom>
        </p:spPr>
        <p:txBody>
          <a:bodyPr vert="horz" wrap="square" lIns="0" tIns="121920" rIns="0" bIns="0" rtlCol="0">
            <a:spAutoFit/>
          </a:bodyPr>
          <a:lstStyle/>
          <a:p>
            <a:pPr marL="1522730">
              <a:spcBef>
                <a:spcPts val="960"/>
              </a:spcBef>
            </a:pPr>
            <a:r>
              <a:rPr sz="3200" b="1" spc="-50" dirty="0">
                <a:solidFill>
                  <a:srgbClr val="5F5F5F"/>
                </a:solidFill>
                <a:cs typeface="Calibri"/>
              </a:rPr>
              <a:t>Web</a:t>
            </a:r>
            <a:r>
              <a:rPr sz="3200" b="1" spc="-10" dirty="0">
                <a:solidFill>
                  <a:srgbClr val="5F5F5F"/>
                </a:solidFill>
                <a:cs typeface="Calibri"/>
              </a:rPr>
              <a:t> </a:t>
            </a:r>
            <a:r>
              <a:rPr sz="3200" b="1" spc="-20" dirty="0">
                <a:solidFill>
                  <a:srgbClr val="5F5F5F"/>
                </a:solidFill>
                <a:cs typeface="Calibri"/>
              </a:rPr>
              <a:t>Client</a:t>
            </a:r>
            <a:endParaRPr sz="3200">
              <a:solidFill>
                <a:prstClr val="black"/>
              </a:solidFill>
              <a:cs typeface="Calibri"/>
            </a:endParaRPr>
          </a:p>
          <a:p>
            <a:pPr marL="25400" marR="10160" algn="ctr">
              <a:lnSpc>
                <a:spcPct val="100299"/>
              </a:lnSpc>
              <a:spcBef>
                <a:spcPts val="680"/>
              </a:spcBef>
            </a:pPr>
            <a:r>
              <a:rPr sz="2800" spc="-30" dirty="0">
                <a:solidFill>
                  <a:srgbClr val="5F5F5F"/>
                </a:solidFill>
                <a:cs typeface="Calibri"/>
              </a:rPr>
              <a:t>Web </a:t>
            </a:r>
            <a:r>
              <a:rPr sz="2800" spc="-10" dirty="0">
                <a:solidFill>
                  <a:srgbClr val="5F5F5F"/>
                </a:solidFill>
                <a:cs typeface="Calibri"/>
              </a:rPr>
              <a:t>clients </a:t>
            </a:r>
            <a:r>
              <a:rPr sz="2800" spc="-20" dirty="0">
                <a:solidFill>
                  <a:srgbClr val="5F5F5F"/>
                </a:solidFill>
                <a:cs typeface="Calibri"/>
              </a:rPr>
              <a:t>are </a:t>
            </a:r>
            <a:r>
              <a:rPr sz="2800" dirty="0">
                <a:solidFill>
                  <a:srgbClr val="5F5F5F"/>
                </a:solidFill>
                <a:cs typeface="Calibri"/>
              </a:rPr>
              <a:t>accessed </a:t>
            </a:r>
            <a:r>
              <a:rPr sz="2800" spc="-20" dirty="0">
                <a:solidFill>
                  <a:srgbClr val="5F5F5F"/>
                </a:solidFill>
                <a:cs typeface="Calibri"/>
              </a:rPr>
              <a:t>through  </a:t>
            </a:r>
            <a:r>
              <a:rPr sz="2800" dirty="0">
                <a:solidFill>
                  <a:srgbClr val="5F5F5F"/>
                </a:solidFill>
                <a:cs typeface="Calibri"/>
              </a:rPr>
              <a:t>a </a:t>
            </a:r>
            <a:r>
              <a:rPr sz="2800" spc="-10" dirty="0">
                <a:solidFill>
                  <a:srgbClr val="5F5F5F"/>
                </a:solidFill>
                <a:cs typeface="Calibri"/>
              </a:rPr>
              <a:t>web </a:t>
            </a:r>
            <a:r>
              <a:rPr sz="2800" spc="-20" dirty="0">
                <a:solidFill>
                  <a:srgbClr val="5F5F5F"/>
                </a:solidFill>
                <a:cs typeface="Calibri"/>
              </a:rPr>
              <a:t>browser </a:t>
            </a:r>
            <a:r>
              <a:rPr sz="2800" spc="-10" dirty="0">
                <a:solidFill>
                  <a:srgbClr val="5F5F5F"/>
                </a:solidFill>
                <a:cs typeface="Calibri"/>
              </a:rPr>
              <a:t>and </a:t>
            </a:r>
            <a:r>
              <a:rPr sz="2800" spc="-20" dirty="0">
                <a:solidFill>
                  <a:srgbClr val="5F5F5F"/>
                </a:solidFill>
                <a:cs typeface="Calibri"/>
              </a:rPr>
              <a:t>store </a:t>
            </a:r>
            <a:r>
              <a:rPr sz="2800" spc="-10" dirty="0">
                <a:solidFill>
                  <a:srgbClr val="5F5F5F"/>
                </a:solidFill>
                <a:cs typeface="Calibri"/>
              </a:rPr>
              <a:t>the  </a:t>
            </a:r>
            <a:r>
              <a:rPr sz="2800" spc="-20" dirty="0">
                <a:solidFill>
                  <a:srgbClr val="5F5F5F"/>
                </a:solidFill>
                <a:cs typeface="Calibri"/>
              </a:rPr>
              <a:t>user’s </a:t>
            </a:r>
            <a:r>
              <a:rPr sz="2800" spc="-10" dirty="0">
                <a:solidFill>
                  <a:srgbClr val="5F5F5F"/>
                </a:solidFill>
                <a:cs typeface="Calibri"/>
              </a:rPr>
              <a:t>wallet on </a:t>
            </a:r>
            <a:r>
              <a:rPr sz="2800" dirty="0">
                <a:solidFill>
                  <a:srgbClr val="5F5F5F"/>
                </a:solidFill>
                <a:cs typeface="Calibri"/>
              </a:rPr>
              <a:t>a </a:t>
            </a:r>
            <a:r>
              <a:rPr sz="2800" spc="-10" dirty="0">
                <a:solidFill>
                  <a:srgbClr val="5F5F5F"/>
                </a:solidFill>
                <a:cs typeface="Calibri"/>
              </a:rPr>
              <a:t>server </a:t>
            </a:r>
            <a:r>
              <a:rPr sz="2800" dirty="0">
                <a:solidFill>
                  <a:srgbClr val="5F5F5F"/>
                </a:solidFill>
                <a:cs typeface="Calibri"/>
              </a:rPr>
              <a:t>owned  </a:t>
            </a:r>
            <a:r>
              <a:rPr sz="2800" spc="-20" dirty="0">
                <a:solidFill>
                  <a:srgbClr val="5F5F5F"/>
                </a:solidFill>
                <a:cs typeface="Calibri"/>
              </a:rPr>
              <a:t>by </a:t>
            </a:r>
            <a:r>
              <a:rPr sz="2800" dirty="0">
                <a:solidFill>
                  <a:srgbClr val="5F5F5F"/>
                </a:solidFill>
                <a:cs typeface="Calibri"/>
              </a:rPr>
              <a:t>a </a:t>
            </a:r>
            <a:r>
              <a:rPr sz="2800" spc="-20" dirty="0">
                <a:solidFill>
                  <a:srgbClr val="5F5F5F"/>
                </a:solidFill>
                <a:cs typeface="Calibri"/>
              </a:rPr>
              <a:t>third</a:t>
            </a:r>
            <a:r>
              <a:rPr sz="2800" spc="20" dirty="0">
                <a:solidFill>
                  <a:srgbClr val="5F5F5F"/>
                </a:solidFill>
                <a:cs typeface="Calibri"/>
              </a:rPr>
              <a:t> </a:t>
            </a:r>
            <a:r>
              <a:rPr sz="2800" spc="-10" dirty="0">
                <a:solidFill>
                  <a:srgbClr val="5F5F5F"/>
                </a:solidFill>
                <a:cs typeface="Calibri"/>
              </a:rPr>
              <a:t>party</a:t>
            </a:r>
            <a:endParaRPr sz="2800">
              <a:solidFill>
                <a:prstClr val="black"/>
              </a:solidFill>
              <a:cs typeface="Calibri"/>
            </a:endParaRPr>
          </a:p>
        </p:txBody>
      </p:sp>
      <p:sp>
        <p:nvSpPr>
          <p:cNvPr id="19" name="object 7"/>
          <p:cNvSpPr/>
          <p:nvPr/>
        </p:nvSpPr>
        <p:spPr>
          <a:xfrm>
            <a:off x="6949440" y="3678934"/>
            <a:ext cx="5276088" cy="358749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0" name="object 8"/>
          <p:cNvSpPr/>
          <p:nvPr/>
        </p:nvSpPr>
        <p:spPr>
          <a:xfrm>
            <a:off x="7156956" y="3196588"/>
            <a:ext cx="4789932" cy="35280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1393950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2"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13" name="object 2"/>
          <p:cNvSpPr txBox="1">
            <a:spLocks noGrp="1"/>
          </p:cNvSpPr>
          <p:nvPr>
            <p:ph type="title"/>
          </p:nvPr>
        </p:nvSpPr>
        <p:spPr>
          <a:xfrm>
            <a:off x="921918" y="679348"/>
            <a:ext cx="430276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Mobile</a:t>
            </a:r>
            <a:r>
              <a:rPr sz="5600" spc="-80" dirty="0">
                <a:solidFill>
                  <a:srgbClr val="095A82"/>
                </a:solidFill>
              </a:rPr>
              <a:t> </a:t>
            </a:r>
            <a:r>
              <a:rPr sz="5600" spc="-20" dirty="0">
                <a:solidFill>
                  <a:srgbClr val="095A82"/>
                </a:solidFill>
              </a:rPr>
              <a:t>Clients</a:t>
            </a:r>
            <a:endParaRPr sz="5600"/>
          </a:p>
        </p:txBody>
      </p:sp>
      <p:sp>
        <p:nvSpPr>
          <p:cNvPr id="14" name="object 3"/>
          <p:cNvSpPr/>
          <p:nvPr/>
        </p:nvSpPr>
        <p:spPr>
          <a:xfrm>
            <a:off x="2807206" y="4925567"/>
            <a:ext cx="13378180" cy="4133850"/>
          </a:xfrm>
          <a:custGeom>
            <a:avLst/>
            <a:gdLst/>
            <a:ahLst/>
            <a:cxnLst/>
            <a:rect l="l" t="t" r="r" b="b"/>
            <a:pathLst>
              <a:path w="6689090" h="2066925">
                <a:moveTo>
                  <a:pt x="6344412" y="0"/>
                </a:moveTo>
                <a:lnTo>
                  <a:pt x="344423" y="0"/>
                </a:lnTo>
                <a:lnTo>
                  <a:pt x="297682" y="3143"/>
                </a:lnTo>
                <a:lnTo>
                  <a:pt x="252853" y="12301"/>
                </a:lnTo>
                <a:lnTo>
                  <a:pt x="210347" y="27062"/>
                </a:lnTo>
                <a:lnTo>
                  <a:pt x="170575" y="47018"/>
                </a:lnTo>
                <a:lnTo>
                  <a:pt x="133945" y="71757"/>
                </a:lnTo>
                <a:lnTo>
                  <a:pt x="100869" y="100869"/>
                </a:lnTo>
                <a:lnTo>
                  <a:pt x="71757" y="133945"/>
                </a:lnTo>
                <a:lnTo>
                  <a:pt x="47018" y="170575"/>
                </a:lnTo>
                <a:lnTo>
                  <a:pt x="27062" y="210347"/>
                </a:lnTo>
                <a:lnTo>
                  <a:pt x="12301" y="252853"/>
                </a:lnTo>
                <a:lnTo>
                  <a:pt x="3143" y="297682"/>
                </a:lnTo>
                <a:lnTo>
                  <a:pt x="0" y="344424"/>
                </a:lnTo>
                <a:lnTo>
                  <a:pt x="0" y="1722120"/>
                </a:lnTo>
                <a:lnTo>
                  <a:pt x="3143" y="1768856"/>
                </a:lnTo>
                <a:lnTo>
                  <a:pt x="12301" y="1813681"/>
                </a:lnTo>
                <a:lnTo>
                  <a:pt x="27062" y="1856185"/>
                </a:lnTo>
                <a:lnTo>
                  <a:pt x="47018" y="1895957"/>
                </a:lnTo>
                <a:lnTo>
                  <a:pt x="71757" y="1932587"/>
                </a:lnTo>
                <a:lnTo>
                  <a:pt x="100869" y="1965664"/>
                </a:lnTo>
                <a:lnTo>
                  <a:pt x="133945" y="1994779"/>
                </a:lnTo>
                <a:lnTo>
                  <a:pt x="170575" y="2019520"/>
                </a:lnTo>
                <a:lnTo>
                  <a:pt x="210347" y="2039477"/>
                </a:lnTo>
                <a:lnTo>
                  <a:pt x="252853" y="2054240"/>
                </a:lnTo>
                <a:lnTo>
                  <a:pt x="297682" y="2063399"/>
                </a:lnTo>
                <a:lnTo>
                  <a:pt x="344423" y="2066544"/>
                </a:lnTo>
                <a:lnTo>
                  <a:pt x="6344412" y="2066544"/>
                </a:lnTo>
                <a:lnTo>
                  <a:pt x="6391153" y="2063399"/>
                </a:lnTo>
                <a:lnTo>
                  <a:pt x="6435982" y="2054240"/>
                </a:lnTo>
                <a:lnTo>
                  <a:pt x="6478488" y="2039477"/>
                </a:lnTo>
                <a:lnTo>
                  <a:pt x="6518260" y="2019520"/>
                </a:lnTo>
                <a:lnTo>
                  <a:pt x="6554890" y="1994779"/>
                </a:lnTo>
                <a:lnTo>
                  <a:pt x="6587966" y="1965664"/>
                </a:lnTo>
                <a:lnTo>
                  <a:pt x="6617078" y="1932587"/>
                </a:lnTo>
                <a:lnTo>
                  <a:pt x="6641817" y="1895957"/>
                </a:lnTo>
                <a:lnTo>
                  <a:pt x="6661773" y="1856185"/>
                </a:lnTo>
                <a:lnTo>
                  <a:pt x="6676534" y="1813681"/>
                </a:lnTo>
                <a:lnTo>
                  <a:pt x="6685692" y="1768856"/>
                </a:lnTo>
                <a:lnTo>
                  <a:pt x="6688836" y="1722120"/>
                </a:lnTo>
                <a:lnTo>
                  <a:pt x="6688836" y="344424"/>
                </a:lnTo>
                <a:lnTo>
                  <a:pt x="6685692" y="297682"/>
                </a:lnTo>
                <a:lnTo>
                  <a:pt x="6676534" y="252853"/>
                </a:lnTo>
                <a:lnTo>
                  <a:pt x="6661773" y="210347"/>
                </a:lnTo>
                <a:lnTo>
                  <a:pt x="6641817" y="170575"/>
                </a:lnTo>
                <a:lnTo>
                  <a:pt x="6617078" y="133945"/>
                </a:lnTo>
                <a:lnTo>
                  <a:pt x="6587966" y="100869"/>
                </a:lnTo>
                <a:lnTo>
                  <a:pt x="6554890" y="71757"/>
                </a:lnTo>
                <a:lnTo>
                  <a:pt x="6518260" y="47018"/>
                </a:lnTo>
                <a:lnTo>
                  <a:pt x="6478488" y="27062"/>
                </a:lnTo>
                <a:lnTo>
                  <a:pt x="6435982" y="12301"/>
                </a:lnTo>
                <a:lnTo>
                  <a:pt x="6391153" y="3143"/>
                </a:lnTo>
                <a:lnTo>
                  <a:pt x="6344412" y="0"/>
                </a:lnTo>
                <a:close/>
              </a:path>
            </a:pathLst>
          </a:custGeom>
          <a:solidFill>
            <a:srgbClr val="3B5C6C"/>
          </a:solidFill>
        </p:spPr>
        <p:txBody>
          <a:bodyPr wrap="square" lIns="0" tIns="0" rIns="0" bIns="0" rtlCol="0"/>
          <a:lstStyle/>
          <a:p>
            <a:endParaRPr sz="3600">
              <a:solidFill>
                <a:prstClr val="black"/>
              </a:solidFill>
            </a:endParaRPr>
          </a:p>
        </p:txBody>
      </p:sp>
      <p:sp>
        <p:nvSpPr>
          <p:cNvPr id="15" name="object 4"/>
          <p:cNvSpPr txBox="1"/>
          <p:nvPr/>
        </p:nvSpPr>
        <p:spPr>
          <a:xfrm>
            <a:off x="3230373" y="5565800"/>
            <a:ext cx="12523470" cy="2795637"/>
          </a:xfrm>
          <a:prstGeom prst="rect">
            <a:avLst/>
          </a:prstGeom>
        </p:spPr>
        <p:txBody>
          <a:bodyPr vert="horz" wrap="square" lIns="0" tIns="25400" rIns="0" bIns="0" rtlCol="0">
            <a:spAutoFit/>
          </a:bodyPr>
          <a:lstStyle/>
          <a:p>
            <a:pPr marL="25400" marR="10160" algn="ctr">
              <a:spcBef>
                <a:spcPts val="200"/>
              </a:spcBef>
            </a:pPr>
            <a:r>
              <a:rPr sz="3600" spc="-10" dirty="0">
                <a:solidFill>
                  <a:srgbClr val="FFFFFF"/>
                </a:solidFill>
                <a:cs typeface="Calibri"/>
              </a:rPr>
              <a:t>Mobile clients </a:t>
            </a:r>
            <a:r>
              <a:rPr sz="3600" spc="-30" dirty="0">
                <a:solidFill>
                  <a:srgbClr val="FFFFFF"/>
                </a:solidFill>
                <a:cs typeface="Calibri"/>
              </a:rPr>
              <a:t>for </a:t>
            </a:r>
            <a:r>
              <a:rPr sz="3600" spc="-10" dirty="0">
                <a:solidFill>
                  <a:srgbClr val="FFFFFF"/>
                </a:solidFill>
                <a:cs typeface="Calibri"/>
              </a:rPr>
              <a:t>smartphones, such </a:t>
            </a:r>
            <a:r>
              <a:rPr sz="3600" dirty="0">
                <a:solidFill>
                  <a:srgbClr val="FFFFFF"/>
                </a:solidFill>
                <a:cs typeface="Calibri"/>
              </a:rPr>
              <a:t>as those </a:t>
            </a:r>
            <a:r>
              <a:rPr sz="3600" spc="-10" dirty="0">
                <a:solidFill>
                  <a:srgbClr val="FFFFFF"/>
                </a:solidFill>
                <a:cs typeface="Calibri"/>
              </a:rPr>
              <a:t>based on </a:t>
            </a:r>
            <a:r>
              <a:rPr sz="3600" dirty="0">
                <a:solidFill>
                  <a:srgbClr val="FFFFFF"/>
                </a:solidFill>
                <a:cs typeface="Calibri"/>
              </a:rPr>
              <a:t>the  </a:t>
            </a:r>
            <a:r>
              <a:rPr sz="3600" spc="-20" dirty="0">
                <a:solidFill>
                  <a:srgbClr val="FFFFFF"/>
                </a:solidFill>
                <a:cs typeface="Calibri"/>
              </a:rPr>
              <a:t>Android </a:t>
            </a:r>
            <a:r>
              <a:rPr sz="3600" spc="-30" dirty="0">
                <a:solidFill>
                  <a:srgbClr val="FFFFFF"/>
                </a:solidFill>
                <a:cs typeface="Calibri"/>
              </a:rPr>
              <a:t>system, </a:t>
            </a:r>
            <a:r>
              <a:rPr sz="3600" spc="-20" dirty="0">
                <a:solidFill>
                  <a:srgbClr val="FFFFFF"/>
                </a:solidFill>
                <a:cs typeface="Calibri"/>
              </a:rPr>
              <a:t>can </a:t>
            </a:r>
            <a:r>
              <a:rPr sz="3600" dirty="0">
                <a:solidFill>
                  <a:srgbClr val="FFFFFF"/>
                </a:solidFill>
                <a:cs typeface="Calibri"/>
              </a:rPr>
              <a:t>either </a:t>
            </a:r>
            <a:r>
              <a:rPr sz="3600" spc="-30" dirty="0">
                <a:solidFill>
                  <a:srgbClr val="FFFFFF"/>
                </a:solidFill>
                <a:cs typeface="Calibri"/>
              </a:rPr>
              <a:t>operate </a:t>
            </a:r>
            <a:r>
              <a:rPr sz="3600" dirty="0">
                <a:solidFill>
                  <a:srgbClr val="FFFFFF"/>
                </a:solidFill>
                <a:cs typeface="Calibri"/>
              </a:rPr>
              <a:t>as </a:t>
            </a:r>
            <a:r>
              <a:rPr sz="3600" spc="-10" dirty="0">
                <a:solidFill>
                  <a:srgbClr val="FFFFFF"/>
                </a:solidFill>
                <a:cs typeface="Calibri"/>
              </a:rPr>
              <a:t>full clients, lightweight  clients, or web clients. Some mobile clients </a:t>
            </a:r>
            <a:r>
              <a:rPr sz="3600" spc="-20" dirty="0">
                <a:solidFill>
                  <a:srgbClr val="FFFFFF"/>
                </a:solidFill>
                <a:cs typeface="Calibri"/>
              </a:rPr>
              <a:t>are synchronized </a:t>
            </a:r>
            <a:r>
              <a:rPr sz="3600" spc="-10" dirty="0">
                <a:solidFill>
                  <a:srgbClr val="FFFFFF"/>
                </a:solidFill>
                <a:cs typeface="Calibri"/>
              </a:rPr>
              <a:t>with </a:t>
            </a:r>
            <a:r>
              <a:rPr sz="3600" dirty="0">
                <a:solidFill>
                  <a:srgbClr val="FFFFFF"/>
                </a:solidFill>
                <a:cs typeface="Calibri"/>
              </a:rPr>
              <a:t>a  </a:t>
            </a:r>
            <a:r>
              <a:rPr sz="3600" spc="-10" dirty="0">
                <a:solidFill>
                  <a:srgbClr val="FFFFFF"/>
                </a:solidFill>
                <a:cs typeface="Calibri"/>
              </a:rPr>
              <a:t>web or </a:t>
            </a:r>
            <a:r>
              <a:rPr sz="3600" spc="-20" dirty="0">
                <a:solidFill>
                  <a:srgbClr val="FFFFFF"/>
                </a:solidFill>
                <a:cs typeface="Calibri"/>
              </a:rPr>
              <a:t>desktop </a:t>
            </a:r>
            <a:r>
              <a:rPr sz="3600" spc="-10" dirty="0">
                <a:solidFill>
                  <a:srgbClr val="FFFFFF"/>
                </a:solidFill>
                <a:cs typeface="Calibri"/>
              </a:rPr>
              <a:t>client, </a:t>
            </a:r>
            <a:r>
              <a:rPr sz="3600" spc="-20" dirty="0">
                <a:solidFill>
                  <a:srgbClr val="FFFFFF"/>
                </a:solidFill>
                <a:cs typeface="Calibri"/>
              </a:rPr>
              <a:t>providing </a:t>
            </a:r>
            <a:r>
              <a:rPr sz="3600" dirty="0">
                <a:solidFill>
                  <a:srgbClr val="FFFFFF"/>
                </a:solidFill>
                <a:cs typeface="Calibri"/>
              </a:rPr>
              <a:t>a </a:t>
            </a:r>
            <a:r>
              <a:rPr sz="3600" spc="-20" dirty="0">
                <a:solidFill>
                  <a:srgbClr val="FFFFFF"/>
                </a:solidFill>
                <a:cs typeface="Calibri"/>
              </a:rPr>
              <a:t>multiplatform wallet across  </a:t>
            </a:r>
            <a:r>
              <a:rPr sz="3600" spc="-10" dirty="0">
                <a:solidFill>
                  <a:srgbClr val="FFFFFF"/>
                </a:solidFill>
                <a:cs typeface="Calibri"/>
              </a:rPr>
              <a:t>multiple devices but with </a:t>
            </a:r>
            <a:r>
              <a:rPr sz="3600" dirty="0">
                <a:solidFill>
                  <a:srgbClr val="FFFFFF"/>
                </a:solidFill>
                <a:cs typeface="Calibri"/>
              </a:rPr>
              <a:t>a </a:t>
            </a:r>
            <a:r>
              <a:rPr sz="3600" spc="-20" dirty="0">
                <a:solidFill>
                  <a:srgbClr val="FFFFFF"/>
                </a:solidFill>
                <a:cs typeface="Calibri"/>
              </a:rPr>
              <a:t>common source </a:t>
            </a:r>
            <a:r>
              <a:rPr sz="3600" spc="-10" dirty="0">
                <a:solidFill>
                  <a:srgbClr val="FFFFFF"/>
                </a:solidFill>
                <a:cs typeface="Calibri"/>
              </a:rPr>
              <a:t>of</a:t>
            </a:r>
            <a:r>
              <a:rPr sz="3600" spc="150" dirty="0">
                <a:solidFill>
                  <a:srgbClr val="FFFFFF"/>
                </a:solidFill>
                <a:cs typeface="Calibri"/>
              </a:rPr>
              <a:t> </a:t>
            </a:r>
            <a:r>
              <a:rPr sz="3600" spc="-10" dirty="0">
                <a:solidFill>
                  <a:srgbClr val="FFFFFF"/>
                </a:solidFill>
                <a:cs typeface="Calibri"/>
              </a:rPr>
              <a:t>funds.</a:t>
            </a:r>
            <a:endParaRPr sz="3600">
              <a:solidFill>
                <a:prstClr val="black"/>
              </a:solidFill>
              <a:cs typeface="Calibri"/>
            </a:endParaRPr>
          </a:p>
        </p:txBody>
      </p:sp>
      <p:sp>
        <p:nvSpPr>
          <p:cNvPr id="16" name="object 5"/>
          <p:cNvSpPr/>
          <p:nvPr/>
        </p:nvSpPr>
        <p:spPr>
          <a:xfrm>
            <a:off x="2063495" y="2600048"/>
            <a:ext cx="1667510" cy="3048000"/>
          </a:xfrm>
          <a:custGeom>
            <a:avLst/>
            <a:gdLst/>
            <a:ahLst/>
            <a:cxnLst/>
            <a:rect l="l" t="t" r="r" b="b"/>
            <a:pathLst>
              <a:path w="833755" h="1524000">
                <a:moveTo>
                  <a:pt x="690747" y="0"/>
                </a:moveTo>
                <a:lnTo>
                  <a:pt x="142970" y="0"/>
                </a:lnTo>
                <a:lnTo>
                  <a:pt x="97910" y="7319"/>
                </a:lnTo>
                <a:lnTo>
                  <a:pt x="58679" y="27676"/>
                </a:lnTo>
                <a:lnTo>
                  <a:pt x="27682" y="58667"/>
                </a:lnTo>
                <a:lnTo>
                  <a:pt x="7321" y="97890"/>
                </a:lnTo>
                <a:lnTo>
                  <a:pt x="0" y="142943"/>
                </a:lnTo>
                <a:lnTo>
                  <a:pt x="38" y="1380988"/>
                </a:lnTo>
                <a:lnTo>
                  <a:pt x="7321" y="1425806"/>
                </a:lnTo>
                <a:lnTo>
                  <a:pt x="27682" y="1465041"/>
                </a:lnTo>
                <a:lnTo>
                  <a:pt x="58679" y="1496068"/>
                </a:lnTo>
                <a:lnTo>
                  <a:pt x="97910" y="1516495"/>
                </a:lnTo>
                <a:lnTo>
                  <a:pt x="142970" y="1523929"/>
                </a:lnTo>
                <a:lnTo>
                  <a:pt x="690747" y="1523929"/>
                </a:lnTo>
                <a:lnTo>
                  <a:pt x="735809" y="1516609"/>
                </a:lnTo>
                <a:lnTo>
                  <a:pt x="775040" y="1496252"/>
                </a:lnTo>
                <a:lnTo>
                  <a:pt x="806038" y="1465261"/>
                </a:lnTo>
                <a:lnTo>
                  <a:pt x="826399" y="1426038"/>
                </a:lnTo>
                <a:lnTo>
                  <a:pt x="833720" y="1380988"/>
                </a:lnTo>
                <a:lnTo>
                  <a:pt x="833720" y="142943"/>
                </a:lnTo>
                <a:lnTo>
                  <a:pt x="826399" y="97891"/>
                </a:lnTo>
                <a:lnTo>
                  <a:pt x="806038" y="58667"/>
                </a:lnTo>
                <a:lnTo>
                  <a:pt x="775040" y="27676"/>
                </a:lnTo>
                <a:lnTo>
                  <a:pt x="735809" y="7319"/>
                </a:lnTo>
                <a:lnTo>
                  <a:pt x="690747" y="0"/>
                </a:lnTo>
                <a:close/>
              </a:path>
            </a:pathLst>
          </a:custGeom>
          <a:solidFill>
            <a:srgbClr val="314D5B"/>
          </a:solidFill>
        </p:spPr>
        <p:txBody>
          <a:bodyPr wrap="square" lIns="0" tIns="0" rIns="0" bIns="0" rtlCol="0"/>
          <a:lstStyle/>
          <a:p>
            <a:endParaRPr sz="3600">
              <a:solidFill>
                <a:prstClr val="black"/>
              </a:solidFill>
            </a:endParaRPr>
          </a:p>
        </p:txBody>
      </p:sp>
      <p:sp>
        <p:nvSpPr>
          <p:cNvPr id="17" name="object 6"/>
          <p:cNvSpPr/>
          <p:nvPr/>
        </p:nvSpPr>
        <p:spPr>
          <a:xfrm>
            <a:off x="2206230" y="3028647"/>
            <a:ext cx="1381760" cy="2190750"/>
          </a:xfrm>
          <a:custGeom>
            <a:avLst/>
            <a:gdLst/>
            <a:ahLst/>
            <a:cxnLst/>
            <a:rect l="l" t="t" r="r" b="b"/>
            <a:pathLst>
              <a:path w="690880" h="1095375">
                <a:moveTo>
                  <a:pt x="666888" y="0"/>
                </a:moveTo>
                <a:lnTo>
                  <a:pt x="23869" y="0"/>
                </a:lnTo>
                <a:lnTo>
                  <a:pt x="0" y="23856"/>
                </a:lnTo>
                <a:lnTo>
                  <a:pt x="0" y="1071474"/>
                </a:lnTo>
                <a:lnTo>
                  <a:pt x="666888" y="1095330"/>
                </a:lnTo>
                <a:lnTo>
                  <a:pt x="676139" y="1093446"/>
                </a:lnTo>
                <a:lnTo>
                  <a:pt x="683728" y="1088318"/>
                </a:lnTo>
                <a:lnTo>
                  <a:pt x="688862" y="1080732"/>
                </a:lnTo>
                <a:lnTo>
                  <a:pt x="690749" y="1071474"/>
                </a:lnTo>
                <a:lnTo>
                  <a:pt x="690749" y="23856"/>
                </a:lnTo>
                <a:lnTo>
                  <a:pt x="688862" y="14598"/>
                </a:lnTo>
                <a:lnTo>
                  <a:pt x="683728" y="7012"/>
                </a:lnTo>
                <a:lnTo>
                  <a:pt x="676139" y="1884"/>
                </a:lnTo>
                <a:lnTo>
                  <a:pt x="666888" y="0"/>
                </a:lnTo>
                <a:close/>
              </a:path>
            </a:pathLst>
          </a:custGeom>
          <a:solidFill>
            <a:srgbClr val="FFFFFF"/>
          </a:solidFill>
        </p:spPr>
        <p:txBody>
          <a:bodyPr wrap="square" lIns="0" tIns="0" rIns="0" bIns="0" rtlCol="0"/>
          <a:lstStyle/>
          <a:p>
            <a:endParaRPr sz="3600">
              <a:solidFill>
                <a:prstClr val="black"/>
              </a:solidFill>
            </a:endParaRPr>
          </a:p>
        </p:txBody>
      </p:sp>
      <p:sp>
        <p:nvSpPr>
          <p:cNvPr id="18" name="object 7"/>
          <p:cNvSpPr/>
          <p:nvPr/>
        </p:nvSpPr>
        <p:spPr>
          <a:xfrm>
            <a:off x="2706053" y="2766634"/>
            <a:ext cx="382270" cy="2738120"/>
          </a:xfrm>
          <a:custGeom>
            <a:avLst/>
            <a:gdLst/>
            <a:ahLst/>
            <a:cxnLst/>
            <a:rect l="l" t="t" r="r" b="b"/>
            <a:pathLst>
              <a:path w="191134" h="1369060">
                <a:moveTo>
                  <a:pt x="154893" y="1297461"/>
                </a:moveTo>
                <a:lnTo>
                  <a:pt x="35801" y="1297461"/>
                </a:lnTo>
                <a:lnTo>
                  <a:pt x="2861" y="1319668"/>
                </a:lnTo>
                <a:lnTo>
                  <a:pt x="0" y="1333255"/>
                </a:lnTo>
                <a:lnTo>
                  <a:pt x="2762" y="1347434"/>
                </a:lnTo>
                <a:lnTo>
                  <a:pt x="10350" y="1358784"/>
                </a:lnTo>
                <a:lnTo>
                  <a:pt x="21713" y="1366317"/>
                </a:lnTo>
                <a:lnTo>
                  <a:pt x="35801" y="1369048"/>
                </a:lnTo>
                <a:lnTo>
                  <a:pt x="154893" y="1369048"/>
                </a:lnTo>
                <a:lnTo>
                  <a:pt x="169080" y="1366284"/>
                </a:lnTo>
                <a:lnTo>
                  <a:pt x="180432" y="1358696"/>
                </a:lnTo>
                <a:lnTo>
                  <a:pt x="187965" y="1347336"/>
                </a:lnTo>
                <a:lnTo>
                  <a:pt x="190695" y="1333255"/>
                </a:lnTo>
                <a:lnTo>
                  <a:pt x="187932" y="1319075"/>
                </a:lnTo>
                <a:lnTo>
                  <a:pt x="180344" y="1307725"/>
                </a:lnTo>
                <a:lnTo>
                  <a:pt x="168981" y="1300191"/>
                </a:lnTo>
                <a:lnTo>
                  <a:pt x="154893" y="1297461"/>
                </a:lnTo>
                <a:close/>
              </a:path>
              <a:path w="191134" h="1369060">
                <a:moveTo>
                  <a:pt x="167067" y="0"/>
                </a:moveTo>
                <a:lnTo>
                  <a:pt x="24095" y="0"/>
                </a:lnTo>
                <a:lnTo>
                  <a:pt x="234" y="23856"/>
                </a:lnTo>
                <a:lnTo>
                  <a:pt x="2118" y="33105"/>
                </a:lnTo>
                <a:lnTo>
                  <a:pt x="7248" y="40693"/>
                </a:lnTo>
                <a:lnTo>
                  <a:pt x="14835" y="45826"/>
                </a:lnTo>
                <a:lnTo>
                  <a:pt x="24095" y="47712"/>
                </a:lnTo>
                <a:lnTo>
                  <a:pt x="167067" y="47713"/>
                </a:lnTo>
                <a:lnTo>
                  <a:pt x="176327" y="45826"/>
                </a:lnTo>
                <a:lnTo>
                  <a:pt x="183915" y="40693"/>
                </a:lnTo>
                <a:lnTo>
                  <a:pt x="189044" y="33105"/>
                </a:lnTo>
                <a:lnTo>
                  <a:pt x="190929" y="23856"/>
                </a:lnTo>
                <a:lnTo>
                  <a:pt x="189044" y="14598"/>
                </a:lnTo>
                <a:lnTo>
                  <a:pt x="183915" y="7012"/>
                </a:lnTo>
                <a:lnTo>
                  <a:pt x="176327" y="1884"/>
                </a:lnTo>
                <a:lnTo>
                  <a:pt x="167067" y="0"/>
                </a:lnTo>
                <a:close/>
              </a:path>
            </a:pathLst>
          </a:custGeom>
          <a:solidFill>
            <a:srgbClr val="99A6AC"/>
          </a:solidFill>
        </p:spPr>
        <p:txBody>
          <a:bodyPr wrap="square" lIns="0" tIns="0" rIns="0" bIns="0" rtlCol="0"/>
          <a:lstStyle/>
          <a:p>
            <a:endParaRPr sz="3600">
              <a:solidFill>
                <a:prstClr val="black"/>
              </a:solidFill>
            </a:endParaRPr>
          </a:p>
        </p:txBody>
      </p:sp>
      <p:sp>
        <p:nvSpPr>
          <p:cNvPr id="19" name="object 8"/>
          <p:cNvSpPr/>
          <p:nvPr/>
        </p:nvSpPr>
        <p:spPr>
          <a:xfrm>
            <a:off x="2372540" y="3606428"/>
            <a:ext cx="1046540" cy="104164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0" name="object 9"/>
          <p:cNvSpPr/>
          <p:nvPr/>
        </p:nvSpPr>
        <p:spPr>
          <a:xfrm>
            <a:off x="2451456" y="3678056"/>
            <a:ext cx="891540" cy="891540"/>
          </a:xfrm>
          <a:custGeom>
            <a:avLst/>
            <a:gdLst/>
            <a:ahLst/>
            <a:cxnLst/>
            <a:rect l="l" t="t" r="r" b="b"/>
            <a:pathLst>
              <a:path w="445769" h="445769">
                <a:moveTo>
                  <a:pt x="222762" y="0"/>
                </a:moveTo>
                <a:lnTo>
                  <a:pt x="177855" y="4532"/>
                </a:lnTo>
                <a:lnTo>
                  <a:pt x="136034" y="17530"/>
                </a:lnTo>
                <a:lnTo>
                  <a:pt x="98194" y="38089"/>
                </a:lnTo>
                <a:lnTo>
                  <a:pt x="65229" y="65307"/>
                </a:lnTo>
                <a:lnTo>
                  <a:pt x="38032" y="98283"/>
                </a:lnTo>
                <a:lnTo>
                  <a:pt x="17499" y="136112"/>
                </a:lnTo>
                <a:lnTo>
                  <a:pt x="4523" y="177894"/>
                </a:lnTo>
                <a:lnTo>
                  <a:pt x="0" y="222725"/>
                </a:lnTo>
                <a:lnTo>
                  <a:pt x="4523" y="267623"/>
                </a:lnTo>
                <a:lnTo>
                  <a:pt x="17499" y="309436"/>
                </a:lnTo>
                <a:lnTo>
                  <a:pt x="38032" y="347270"/>
                </a:lnTo>
                <a:lnTo>
                  <a:pt x="65229" y="380231"/>
                </a:lnTo>
                <a:lnTo>
                  <a:pt x="98194" y="407423"/>
                </a:lnTo>
                <a:lnTo>
                  <a:pt x="136034" y="427953"/>
                </a:lnTo>
                <a:lnTo>
                  <a:pt x="177855" y="440927"/>
                </a:lnTo>
                <a:lnTo>
                  <a:pt x="222762" y="445451"/>
                </a:lnTo>
                <a:lnTo>
                  <a:pt x="267669" y="440927"/>
                </a:lnTo>
                <a:lnTo>
                  <a:pt x="309491" y="427953"/>
                </a:lnTo>
                <a:lnTo>
                  <a:pt x="347332" y="407423"/>
                </a:lnTo>
                <a:lnTo>
                  <a:pt x="380299" y="380231"/>
                </a:lnTo>
                <a:lnTo>
                  <a:pt x="407497" y="347270"/>
                </a:lnTo>
                <a:lnTo>
                  <a:pt x="428031" y="309437"/>
                </a:lnTo>
                <a:lnTo>
                  <a:pt x="441008" y="267623"/>
                </a:lnTo>
                <a:lnTo>
                  <a:pt x="445532" y="222725"/>
                </a:lnTo>
                <a:lnTo>
                  <a:pt x="441008" y="177827"/>
                </a:lnTo>
                <a:lnTo>
                  <a:pt x="428031" y="136014"/>
                </a:lnTo>
                <a:lnTo>
                  <a:pt x="407497" y="98180"/>
                </a:lnTo>
                <a:lnTo>
                  <a:pt x="380299" y="65220"/>
                </a:lnTo>
                <a:lnTo>
                  <a:pt x="347332" y="38027"/>
                </a:lnTo>
                <a:lnTo>
                  <a:pt x="309491" y="17497"/>
                </a:lnTo>
                <a:lnTo>
                  <a:pt x="267669" y="4523"/>
                </a:lnTo>
                <a:lnTo>
                  <a:pt x="222762" y="0"/>
                </a:lnTo>
                <a:close/>
              </a:path>
            </a:pathLst>
          </a:custGeom>
          <a:solidFill>
            <a:srgbClr val="F19C13"/>
          </a:solidFill>
        </p:spPr>
        <p:txBody>
          <a:bodyPr wrap="square" lIns="0" tIns="0" rIns="0" bIns="0" rtlCol="0"/>
          <a:lstStyle/>
          <a:p>
            <a:endParaRPr sz="3600">
              <a:solidFill>
                <a:prstClr val="black"/>
              </a:solidFill>
            </a:endParaRPr>
          </a:p>
        </p:txBody>
      </p:sp>
      <p:sp>
        <p:nvSpPr>
          <p:cNvPr id="21" name="object 10"/>
          <p:cNvSpPr/>
          <p:nvPr/>
        </p:nvSpPr>
        <p:spPr>
          <a:xfrm>
            <a:off x="2896981" y="3678056"/>
            <a:ext cx="445770" cy="891540"/>
          </a:xfrm>
          <a:custGeom>
            <a:avLst/>
            <a:gdLst/>
            <a:ahLst/>
            <a:cxnLst/>
            <a:rect l="l" t="t" r="r" b="b"/>
            <a:pathLst>
              <a:path w="222885" h="445769">
                <a:moveTo>
                  <a:pt x="0" y="0"/>
                </a:moveTo>
                <a:lnTo>
                  <a:pt x="0" y="445451"/>
                </a:lnTo>
                <a:lnTo>
                  <a:pt x="44907" y="440927"/>
                </a:lnTo>
                <a:lnTo>
                  <a:pt x="86728" y="427953"/>
                </a:lnTo>
                <a:lnTo>
                  <a:pt x="124570" y="407423"/>
                </a:lnTo>
                <a:lnTo>
                  <a:pt x="157537" y="380231"/>
                </a:lnTo>
                <a:lnTo>
                  <a:pt x="184734" y="347270"/>
                </a:lnTo>
                <a:lnTo>
                  <a:pt x="205269" y="309437"/>
                </a:lnTo>
                <a:lnTo>
                  <a:pt x="218245" y="267623"/>
                </a:lnTo>
                <a:lnTo>
                  <a:pt x="222770" y="222725"/>
                </a:lnTo>
                <a:lnTo>
                  <a:pt x="218245" y="177827"/>
                </a:lnTo>
                <a:lnTo>
                  <a:pt x="205269" y="136014"/>
                </a:lnTo>
                <a:lnTo>
                  <a:pt x="184734" y="98180"/>
                </a:lnTo>
                <a:lnTo>
                  <a:pt x="157537" y="65220"/>
                </a:lnTo>
                <a:lnTo>
                  <a:pt x="124570" y="38027"/>
                </a:lnTo>
                <a:lnTo>
                  <a:pt x="86728" y="17497"/>
                </a:lnTo>
                <a:lnTo>
                  <a:pt x="44907" y="4523"/>
                </a:lnTo>
                <a:lnTo>
                  <a:pt x="0" y="0"/>
                </a:lnTo>
                <a:close/>
              </a:path>
            </a:pathLst>
          </a:custGeom>
          <a:solidFill>
            <a:srgbClr val="E6E6E8">
              <a:alpha val="9803"/>
            </a:srgbClr>
          </a:solidFill>
        </p:spPr>
        <p:txBody>
          <a:bodyPr wrap="square" lIns="0" tIns="0" rIns="0" bIns="0" rtlCol="0"/>
          <a:lstStyle/>
          <a:p>
            <a:endParaRPr sz="3600">
              <a:solidFill>
                <a:prstClr val="black"/>
              </a:solidFill>
            </a:endParaRPr>
          </a:p>
        </p:txBody>
      </p:sp>
      <p:sp>
        <p:nvSpPr>
          <p:cNvPr id="22" name="object 11"/>
          <p:cNvSpPr/>
          <p:nvPr/>
        </p:nvSpPr>
        <p:spPr>
          <a:xfrm>
            <a:off x="2534751" y="3761819"/>
            <a:ext cx="725170" cy="725170"/>
          </a:xfrm>
          <a:custGeom>
            <a:avLst/>
            <a:gdLst/>
            <a:ahLst/>
            <a:cxnLst/>
            <a:rect l="l" t="t" r="r" b="b"/>
            <a:pathLst>
              <a:path w="362585" h="362585">
                <a:moveTo>
                  <a:pt x="181115" y="0"/>
                </a:moveTo>
                <a:lnTo>
                  <a:pt x="133007" y="6459"/>
                </a:lnTo>
                <a:lnTo>
                  <a:pt x="89753" y="24695"/>
                </a:lnTo>
                <a:lnTo>
                  <a:pt x="53090" y="52991"/>
                </a:lnTo>
                <a:lnTo>
                  <a:pt x="24752" y="89631"/>
                </a:lnTo>
                <a:lnTo>
                  <a:pt x="6477" y="132899"/>
                </a:lnTo>
                <a:lnTo>
                  <a:pt x="0" y="181079"/>
                </a:lnTo>
                <a:lnTo>
                  <a:pt x="6461" y="229177"/>
                </a:lnTo>
                <a:lnTo>
                  <a:pt x="24700" y="272422"/>
                </a:lnTo>
                <a:lnTo>
                  <a:pt x="53002" y="309078"/>
                </a:lnTo>
                <a:lnTo>
                  <a:pt x="89649" y="337410"/>
                </a:lnTo>
                <a:lnTo>
                  <a:pt x="132926" y="355681"/>
                </a:lnTo>
                <a:lnTo>
                  <a:pt x="181115" y="362158"/>
                </a:lnTo>
                <a:lnTo>
                  <a:pt x="229343" y="355681"/>
                </a:lnTo>
                <a:lnTo>
                  <a:pt x="272581" y="337462"/>
                </a:lnTo>
                <a:lnTo>
                  <a:pt x="276647" y="334322"/>
                </a:lnTo>
                <a:lnTo>
                  <a:pt x="181115" y="334322"/>
                </a:lnTo>
                <a:lnTo>
                  <a:pt x="132644" y="326516"/>
                </a:lnTo>
                <a:lnTo>
                  <a:pt x="90566" y="304773"/>
                </a:lnTo>
                <a:lnTo>
                  <a:pt x="57396" y="271609"/>
                </a:lnTo>
                <a:lnTo>
                  <a:pt x="35649" y="229540"/>
                </a:lnTo>
                <a:lnTo>
                  <a:pt x="27841" y="181079"/>
                </a:lnTo>
                <a:lnTo>
                  <a:pt x="35649" y="132618"/>
                </a:lnTo>
                <a:lnTo>
                  <a:pt x="57396" y="90548"/>
                </a:lnTo>
                <a:lnTo>
                  <a:pt x="90566" y="57384"/>
                </a:lnTo>
                <a:lnTo>
                  <a:pt x="132644" y="35642"/>
                </a:lnTo>
                <a:lnTo>
                  <a:pt x="181115" y="27835"/>
                </a:lnTo>
                <a:lnTo>
                  <a:pt x="276545" y="27835"/>
                </a:lnTo>
                <a:lnTo>
                  <a:pt x="272477" y="24696"/>
                </a:lnTo>
                <a:lnTo>
                  <a:pt x="229223" y="6460"/>
                </a:lnTo>
                <a:lnTo>
                  <a:pt x="181115" y="0"/>
                </a:lnTo>
                <a:close/>
              </a:path>
              <a:path w="362585" h="362585">
                <a:moveTo>
                  <a:pt x="276545" y="27835"/>
                </a:moveTo>
                <a:lnTo>
                  <a:pt x="181115" y="27835"/>
                </a:lnTo>
                <a:lnTo>
                  <a:pt x="229586" y="35642"/>
                </a:lnTo>
                <a:lnTo>
                  <a:pt x="271664" y="57384"/>
                </a:lnTo>
                <a:lnTo>
                  <a:pt x="304834" y="90548"/>
                </a:lnTo>
                <a:lnTo>
                  <a:pt x="326581" y="132618"/>
                </a:lnTo>
                <a:lnTo>
                  <a:pt x="334389" y="181079"/>
                </a:lnTo>
                <a:lnTo>
                  <a:pt x="326625" y="229177"/>
                </a:lnTo>
                <a:lnTo>
                  <a:pt x="304834" y="271508"/>
                </a:lnTo>
                <a:lnTo>
                  <a:pt x="271664" y="304706"/>
                </a:lnTo>
                <a:lnTo>
                  <a:pt x="229586" y="326493"/>
                </a:lnTo>
                <a:lnTo>
                  <a:pt x="181115" y="334322"/>
                </a:lnTo>
                <a:lnTo>
                  <a:pt x="276647" y="334322"/>
                </a:lnTo>
                <a:lnTo>
                  <a:pt x="309228" y="309166"/>
                </a:lnTo>
                <a:lnTo>
                  <a:pt x="337529" y="272526"/>
                </a:lnTo>
                <a:lnTo>
                  <a:pt x="355769" y="229258"/>
                </a:lnTo>
                <a:lnTo>
                  <a:pt x="362230" y="181079"/>
                </a:lnTo>
                <a:lnTo>
                  <a:pt x="355753" y="132899"/>
                </a:lnTo>
                <a:lnTo>
                  <a:pt x="337477" y="89631"/>
                </a:lnTo>
                <a:lnTo>
                  <a:pt x="309140" y="52991"/>
                </a:lnTo>
                <a:lnTo>
                  <a:pt x="276545" y="27835"/>
                </a:lnTo>
                <a:close/>
              </a:path>
              <a:path w="362585" h="362585">
                <a:moveTo>
                  <a:pt x="196333" y="249390"/>
                </a:moveTo>
                <a:lnTo>
                  <a:pt x="171282" y="249390"/>
                </a:lnTo>
                <a:lnTo>
                  <a:pt x="175964" y="249625"/>
                </a:lnTo>
                <a:lnTo>
                  <a:pt x="180647" y="249625"/>
                </a:lnTo>
                <a:lnTo>
                  <a:pt x="180647" y="279099"/>
                </a:lnTo>
                <a:lnTo>
                  <a:pt x="196333" y="279099"/>
                </a:lnTo>
                <a:lnTo>
                  <a:pt x="196333" y="249390"/>
                </a:lnTo>
                <a:close/>
              </a:path>
              <a:path w="362585" h="362585">
                <a:moveTo>
                  <a:pt x="236321" y="132176"/>
                </a:moveTo>
                <a:lnTo>
                  <a:pt x="129627" y="132176"/>
                </a:lnTo>
                <a:lnTo>
                  <a:pt x="129627" y="132410"/>
                </a:lnTo>
                <a:lnTo>
                  <a:pt x="136885" y="132410"/>
                </a:lnTo>
                <a:lnTo>
                  <a:pt x="139226" y="136623"/>
                </a:lnTo>
                <a:lnTo>
                  <a:pt x="139822" y="139802"/>
                </a:lnTo>
                <a:lnTo>
                  <a:pt x="139928" y="174056"/>
                </a:lnTo>
                <a:lnTo>
                  <a:pt x="141801" y="174290"/>
                </a:lnTo>
                <a:lnTo>
                  <a:pt x="139928" y="174290"/>
                </a:lnTo>
                <a:lnTo>
                  <a:pt x="139928" y="221321"/>
                </a:lnTo>
                <a:lnTo>
                  <a:pt x="139694" y="223661"/>
                </a:lnTo>
                <a:lnTo>
                  <a:pt x="138290" y="227173"/>
                </a:lnTo>
                <a:lnTo>
                  <a:pt x="133373" y="227407"/>
                </a:lnTo>
                <a:lnTo>
                  <a:pt x="133607" y="227641"/>
                </a:lnTo>
                <a:lnTo>
                  <a:pt x="115092" y="227641"/>
                </a:lnTo>
                <a:lnTo>
                  <a:pt x="111619" y="248922"/>
                </a:lnTo>
                <a:lnTo>
                  <a:pt x="153039" y="248922"/>
                </a:lnTo>
                <a:lnTo>
                  <a:pt x="153039" y="278865"/>
                </a:lnTo>
                <a:lnTo>
                  <a:pt x="166365" y="278865"/>
                </a:lnTo>
                <a:lnTo>
                  <a:pt x="166365" y="249390"/>
                </a:lnTo>
                <a:lnTo>
                  <a:pt x="196333" y="249390"/>
                </a:lnTo>
                <a:lnTo>
                  <a:pt x="217086" y="246794"/>
                </a:lnTo>
                <a:lnTo>
                  <a:pt x="233737" y="240556"/>
                </a:lnTo>
                <a:lnTo>
                  <a:pt x="245255" y="229319"/>
                </a:lnTo>
                <a:lnTo>
                  <a:pt x="245766" y="227641"/>
                </a:lnTo>
                <a:lnTo>
                  <a:pt x="133607" y="227641"/>
                </a:lnTo>
                <a:lnTo>
                  <a:pt x="115131" y="227407"/>
                </a:lnTo>
                <a:lnTo>
                  <a:pt x="245837" y="227407"/>
                </a:lnTo>
                <a:lnTo>
                  <a:pt x="245892" y="227227"/>
                </a:lnTo>
                <a:lnTo>
                  <a:pt x="178354" y="227227"/>
                </a:lnTo>
                <a:lnTo>
                  <a:pt x="165429" y="227173"/>
                </a:lnTo>
                <a:lnTo>
                  <a:pt x="165429" y="187633"/>
                </a:lnTo>
                <a:lnTo>
                  <a:pt x="178354" y="187450"/>
                </a:lnTo>
                <a:lnTo>
                  <a:pt x="245880" y="187450"/>
                </a:lnTo>
                <a:lnTo>
                  <a:pt x="244965" y="185407"/>
                </a:lnTo>
                <a:lnTo>
                  <a:pt x="236495" y="178101"/>
                </a:lnTo>
                <a:lnTo>
                  <a:pt x="225111" y="173822"/>
                </a:lnTo>
                <a:lnTo>
                  <a:pt x="231119" y="169657"/>
                </a:lnTo>
                <a:lnTo>
                  <a:pt x="176184" y="169657"/>
                </a:lnTo>
                <a:lnTo>
                  <a:pt x="165429" y="169609"/>
                </a:lnTo>
                <a:lnTo>
                  <a:pt x="165429" y="133580"/>
                </a:lnTo>
                <a:lnTo>
                  <a:pt x="176184" y="133401"/>
                </a:lnTo>
                <a:lnTo>
                  <a:pt x="236747" y="133401"/>
                </a:lnTo>
                <a:lnTo>
                  <a:pt x="236321" y="132176"/>
                </a:lnTo>
                <a:close/>
              </a:path>
              <a:path w="362585" h="362585">
                <a:moveTo>
                  <a:pt x="245880" y="187450"/>
                </a:moveTo>
                <a:lnTo>
                  <a:pt x="178354" y="187450"/>
                </a:lnTo>
                <a:lnTo>
                  <a:pt x="194919" y="188801"/>
                </a:lnTo>
                <a:lnTo>
                  <a:pt x="209201" y="194537"/>
                </a:lnTo>
                <a:lnTo>
                  <a:pt x="215278" y="207510"/>
                </a:lnTo>
                <a:lnTo>
                  <a:pt x="209201" y="219964"/>
                </a:lnTo>
                <a:lnTo>
                  <a:pt x="194919" y="225680"/>
                </a:lnTo>
                <a:lnTo>
                  <a:pt x="178354" y="227227"/>
                </a:lnTo>
                <a:lnTo>
                  <a:pt x="245892" y="227227"/>
                </a:lnTo>
                <a:lnTo>
                  <a:pt x="250611" y="211723"/>
                </a:lnTo>
                <a:lnTo>
                  <a:pt x="249883" y="196395"/>
                </a:lnTo>
                <a:lnTo>
                  <a:pt x="245880" y="187450"/>
                </a:lnTo>
                <a:close/>
              </a:path>
              <a:path w="362585" h="362585">
                <a:moveTo>
                  <a:pt x="236747" y="133401"/>
                </a:moveTo>
                <a:lnTo>
                  <a:pt x="176184" y="133401"/>
                </a:lnTo>
                <a:lnTo>
                  <a:pt x="190031" y="134604"/>
                </a:lnTo>
                <a:lnTo>
                  <a:pt x="201990" y="139802"/>
                </a:lnTo>
                <a:lnTo>
                  <a:pt x="207083" y="151604"/>
                </a:lnTo>
                <a:lnTo>
                  <a:pt x="201990" y="163001"/>
                </a:lnTo>
                <a:lnTo>
                  <a:pt x="190031" y="168236"/>
                </a:lnTo>
                <a:lnTo>
                  <a:pt x="176184" y="169657"/>
                </a:lnTo>
                <a:lnTo>
                  <a:pt x="231119" y="169657"/>
                </a:lnTo>
                <a:lnTo>
                  <a:pt x="232054" y="169008"/>
                </a:lnTo>
                <a:lnTo>
                  <a:pt x="237181" y="162508"/>
                </a:lnTo>
                <a:lnTo>
                  <a:pt x="240072" y="154121"/>
                </a:lnTo>
                <a:lnTo>
                  <a:pt x="240310" y="143646"/>
                </a:lnTo>
                <a:lnTo>
                  <a:pt x="236747" y="133401"/>
                </a:lnTo>
                <a:close/>
              </a:path>
              <a:path w="362585" h="362585">
                <a:moveTo>
                  <a:pt x="166833" y="83526"/>
                </a:moveTo>
                <a:lnTo>
                  <a:pt x="153039" y="83526"/>
                </a:lnTo>
                <a:lnTo>
                  <a:pt x="153039" y="113001"/>
                </a:lnTo>
                <a:lnTo>
                  <a:pt x="149293" y="113001"/>
                </a:lnTo>
                <a:lnTo>
                  <a:pt x="139694" y="113235"/>
                </a:lnTo>
                <a:lnTo>
                  <a:pt x="111385" y="113235"/>
                </a:lnTo>
                <a:lnTo>
                  <a:pt x="111385" y="132410"/>
                </a:lnTo>
                <a:lnTo>
                  <a:pt x="129627" y="132176"/>
                </a:lnTo>
                <a:lnTo>
                  <a:pt x="236321" y="132176"/>
                </a:lnTo>
                <a:lnTo>
                  <a:pt x="235627" y="130179"/>
                </a:lnTo>
                <a:lnTo>
                  <a:pt x="225660" y="121162"/>
                </a:lnTo>
                <a:lnTo>
                  <a:pt x="211789" y="115784"/>
                </a:lnTo>
                <a:lnTo>
                  <a:pt x="195397" y="113235"/>
                </a:lnTo>
                <a:lnTo>
                  <a:pt x="195397" y="112767"/>
                </a:lnTo>
                <a:lnTo>
                  <a:pt x="166833" y="112767"/>
                </a:lnTo>
                <a:lnTo>
                  <a:pt x="166833" y="83526"/>
                </a:lnTo>
                <a:close/>
              </a:path>
              <a:path w="362585" h="362585">
                <a:moveTo>
                  <a:pt x="195397" y="83761"/>
                </a:moveTo>
                <a:lnTo>
                  <a:pt x="181115" y="83761"/>
                </a:lnTo>
                <a:lnTo>
                  <a:pt x="181115" y="112533"/>
                </a:lnTo>
                <a:lnTo>
                  <a:pt x="166833" y="112767"/>
                </a:lnTo>
                <a:lnTo>
                  <a:pt x="195397" y="112767"/>
                </a:lnTo>
                <a:lnTo>
                  <a:pt x="195397" y="83761"/>
                </a:lnTo>
                <a:close/>
              </a:path>
            </a:pathLst>
          </a:custGeom>
          <a:solidFill>
            <a:srgbClr val="CC7C09"/>
          </a:solidFill>
        </p:spPr>
        <p:txBody>
          <a:bodyPr wrap="square" lIns="0" tIns="0" rIns="0" bIns="0" rtlCol="0"/>
          <a:lstStyle/>
          <a:p>
            <a:endParaRPr sz="3600">
              <a:solidFill>
                <a:prstClr val="black"/>
              </a:solidFill>
            </a:endParaRPr>
          </a:p>
        </p:txBody>
      </p:sp>
      <p:sp>
        <p:nvSpPr>
          <p:cNvPr id="23" name="object 12"/>
          <p:cNvSpPr txBox="1"/>
          <p:nvPr/>
        </p:nvSpPr>
        <p:spPr>
          <a:xfrm>
            <a:off x="942034" y="1885695"/>
            <a:ext cx="8247380" cy="457818"/>
          </a:xfrm>
          <a:prstGeom prst="rect">
            <a:avLst/>
          </a:prstGeom>
        </p:spPr>
        <p:txBody>
          <a:bodyPr vert="horz" wrap="square" lIns="0" tIns="26670" rIns="0" bIns="0" rtlCol="0">
            <a:spAutoFit/>
          </a:bodyPr>
          <a:lstStyle/>
          <a:p>
            <a:pPr marL="25400">
              <a:spcBef>
                <a:spcPts val="210"/>
              </a:spcBef>
            </a:pPr>
            <a:r>
              <a:rPr sz="2800" b="1" dirty="0">
                <a:solidFill>
                  <a:srgbClr val="5F5F5F"/>
                </a:solidFill>
                <a:cs typeface="Calibri"/>
              </a:rPr>
              <a:t>Mobile clients </a:t>
            </a:r>
            <a:r>
              <a:rPr sz="2800" dirty="0">
                <a:solidFill>
                  <a:srgbClr val="5F5F5F"/>
                </a:solidFill>
                <a:cs typeface="Calibri"/>
              </a:rPr>
              <a:t>are </a:t>
            </a:r>
            <a:r>
              <a:rPr sz="2800" spc="-10" dirty="0">
                <a:solidFill>
                  <a:srgbClr val="5F5F5F"/>
                </a:solidFill>
                <a:cs typeface="Calibri"/>
              </a:rPr>
              <a:t>another popular </a:t>
            </a:r>
            <a:r>
              <a:rPr sz="2800" dirty="0">
                <a:solidFill>
                  <a:srgbClr val="5F5F5F"/>
                </a:solidFill>
                <a:cs typeface="Calibri"/>
              </a:rPr>
              <a:t>form </a:t>
            </a:r>
            <a:r>
              <a:rPr sz="2800" spc="-10" dirty="0">
                <a:solidFill>
                  <a:srgbClr val="5F5F5F"/>
                </a:solidFill>
                <a:cs typeface="Calibri"/>
              </a:rPr>
              <a:t>of Bitcoin</a:t>
            </a:r>
            <a:r>
              <a:rPr sz="2800" spc="-90" dirty="0">
                <a:solidFill>
                  <a:srgbClr val="5F5F5F"/>
                </a:solidFill>
                <a:cs typeface="Calibri"/>
              </a:rPr>
              <a:t> </a:t>
            </a:r>
            <a:r>
              <a:rPr sz="2800" spc="-10" dirty="0">
                <a:solidFill>
                  <a:srgbClr val="5F5F5F"/>
                </a:solidFill>
                <a:cs typeface="Calibri"/>
              </a:rPr>
              <a:t>client</a:t>
            </a:r>
            <a:endParaRPr sz="2800">
              <a:solidFill>
                <a:prstClr val="black"/>
              </a:solidFill>
              <a:cs typeface="Calibri"/>
            </a:endParaRPr>
          </a:p>
        </p:txBody>
      </p:sp>
    </p:spTree>
    <p:extLst>
      <p:ext uri="{BB962C8B-B14F-4D97-AF65-F5344CB8AC3E}">
        <p14:creationId xmlns:p14="http://schemas.microsoft.com/office/powerpoint/2010/main" val="22383932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696087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Popular Bitcoin</a:t>
            </a:r>
            <a:r>
              <a:rPr sz="5600" spc="-50" dirty="0">
                <a:solidFill>
                  <a:srgbClr val="095A82"/>
                </a:solidFill>
              </a:rPr>
              <a:t> </a:t>
            </a:r>
            <a:r>
              <a:rPr sz="5600" spc="-20" dirty="0">
                <a:solidFill>
                  <a:srgbClr val="095A82"/>
                </a:solidFill>
              </a:rPr>
              <a:t>Wallets</a:t>
            </a:r>
            <a:endParaRPr sz="5600"/>
          </a:p>
        </p:txBody>
      </p:sp>
      <p:sp>
        <p:nvSpPr>
          <p:cNvPr id="12" name="object 3"/>
          <p:cNvSpPr/>
          <p:nvPr/>
        </p:nvSpPr>
        <p:spPr>
          <a:xfrm>
            <a:off x="5196840" y="3779520"/>
            <a:ext cx="2343912" cy="573024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7010144" y="2790021"/>
            <a:ext cx="6083300" cy="3776978"/>
          </a:xfrm>
          <a:custGeom>
            <a:avLst/>
            <a:gdLst/>
            <a:ahLst/>
            <a:cxnLst/>
            <a:rect l="l" t="t" r="r" b="b"/>
            <a:pathLst>
              <a:path w="3041650" h="1888489">
                <a:moveTo>
                  <a:pt x="2697957" y="1567518"/>
                </a:moveTo>
                <a:lnTo>
                  <a:pt x="624586" y="1567518"/>
                </a:lnTo>
                <a:lnTo>
                  <a:pt x="660033" y="1594079"/>
                </a:lnTo>
                <a:lnTo>
                  <a:pt x="696715" y="1619558"/>
                </a:lnTo>
                <a:lnTo>
                  <a:pt x="734580" y="1643947"/>
                </a:lnTo>
                <a:lnTo>
                  <a:pt x="773577" y="1667236"/>
                </a:lnTo>
                <a:lnTo>
                  <a:pt x="813654" y="1689415"/>
                </a:lnTo>
                <a:lnTo>
                  <a:pt x="854761" y="1710477"/>
                </a:lnTo>
                <a:lnTo>
                  <a:pt x="896846" y="1730410"/>
                </a:lnTo>
                <a:lnTo>
                  <a:pt x="939948" y="1749243"/>
                </a:lnTo>
                <a:lnTo>
                  <a:pt x="983748" y="1766858"/>
                </a:lnTo>
                <a:lnTo>
                  <a:pt x="1028462" y="1783354"/>
                </a:lnTo>
                <a:lnTo>
                  <a:pt x="1073950" y="1798685"/>
                </a:lnTo>
                <a:lnTo>
                  <a:pt x="1120161" y="1812843"/>
                </a:lnTo>
                <a:lnTo>
                  <a:pt x="1167043" y="1825818"/>
                </a:lnTo>
                <a:lnTo>
                  <a:pt x="1214547" y="1837601"/>
                </a:lnTo>
                <a:lnTo>
                  <a:pt x="1262620" y="1848183"/>
                </a:lnTo>
                <a:lnTo>
                  <a:pt x="1311211" y="1857554"/>
                </a:lnTo>
                <a:lnTo>
                  <a:pt x="1360270" y="1865706"/>
                </a:lnTo>
                <a:lnTo>
                  <a:pt x="1409744" y="1872629"/>
                </a:lnTo>
                <a:lnTo>
                  <a:pt x="1459584" y="1878313"/>
                </a:lnTo>
                <a:lnTo>
                  <a:pt x="1509738" y="1882751"/>
                </a:lnTo>
                <a:lnTo>
                  <a:pt x="1560155" y="1885932"/>
                </a:lnTo>
                <a:lnTo>
                  <a:pt x="1610784" y="1887847"/>
                </a:lnTo>
                <a:lnTo>
                  <a:pt x="1661573" y="1888487"/>
                </a:lnTo>
                <a:lnTo>
                  <a:pt x="1712471" y="1887844"/>
                </a:lnTo>
                <a:lnTo>
                  <a:pt x="1763429" y="1885907"/>
                </a:lnTo>
                <a:lnTo>
                  <a:pt x="1814393" y="1882667"/>
                </a:lnTo>
                <a:lnTo>
                  <a:pt x="1865314" y="1878116"/>
                </a:lnTo>
                <a:lnTo>
                  <a:pt x="1916139" y="1872243"/>
                </a:lnTo>
                <a:lnTo>
                  <a:pt x="1966819" y="1865041"/>
                </a:lnTo>
                <a:lnTo>
                  <a:pt x="2017301" y="1856499"/>
                </a:lnTo>
                <a:lnTo>
                  <a:pt x="2067536" y="1846609"/>
                </a:lnTo>
                <a:lnTo>
                  <a:pt x="2117471" y="1835361"/>
                </a:lnTo>
                <a:lnTo>
                  <a:pt x="2173547" y="1821001"/>
                </a:lnTo>
                <a:lnTo>
                  <a:pt x="2228177" y="1805165"/>
                </a:lnTo>
                <a:lnTo>
                  <a:pt x="2281328" y="1787896"/>
                </a:lnTo>
                <a:lnTo>
                  <a:pt x="2332970" y="1769240"/>
                </a:lnTo>
                <a:lnTo>
                  <a:pt x="2383151" y="1749207"/>
                </a:lnTo>
                <a:lnTo>
                  <a:pt x="2431596" y="1727949"/>
                </a:lnTo>
                <a:lnTo>
                  <a:pt x="2478517" y="1705403"/>
                </a:lnTo>
                <a:lnTo>
                  <a:pt x="2523801" y="1681652"/>
                </a:lnTo>
                <a:lnTo>
                  <a:pt x="2567417" y="1656739"/>
                </a:lnTo>
                <a:lnTo>
                  <a:pt x="2609332" y="1630710"/>
                </a:lnTo>
                <a:lnTo>
                  <a:pt x="2649515" y="1603610"/>
                </a:lnTo>
                <a:lnTo>
                  <a:pt x="2687933" y="1575484"/>
                </a:lnTo>
                <a:lnTo>
                  <a:pt x="2697957" y="1567518"/>
                </a:lnTo>
                <a:close/>
              </a:path>
              <a:path w="3041650" h="1888489">
                <a:moveTo>
                  <a:pt x="1670901" y="0"/>
                </a:moveTo>
                <a:lnTo>
                  <a:pt x="1619326" y="415"/>
                </a:lnTo>
                <a:lnTo>
                  <a:pt x="1567592" y="2169"/>
                </a:lnTo>
                <a:lnTo>
                  <a:pt x="1515747" y="5279"/>
                </a:lnTo>
                <a:lnTo>
                  <a:pt x="1463841" y="9760"/>
                </a:lnTo>
                <a:lnTo>
                  <a:pt x="1411923" y="15628"/>
                </a:lnTo>
                <a:lnTo>
                  <a:pt x="1360041" y="22900"/>
                </a:lnTo>
                <a:lnTo>
                  <a:pt x="1308244" y="31591"/>
                </a:lnTo>
                <a:lnTo>
                  <a:pt x="1256582" y="41718"/>
                </a:lnTo>
                <a:lnTo>
                  <a:pt x="1205102" y="53297"/>
                </a:lnTo>
                <a:lnTo>
                  <a:pt x="1149026" y="67656"/>
                </a:lnTo>
                <a:lnTo>
                  <a:pt x="1094396" y="83493"/>
                </a:lnTo>
                <a:lnTo>
                  <a:pt x="1041245" y="100762"/>
                </a:lnTo>
                <a:lnTo>
                  <a:pt x="989603" y="119417"/>
                </a:lnTo>
                <a:lnTo>
                  <a:pt x="939503" y="139415"/>
                </a:lnTo>
                <a:lnTo>
                  <a:pt x="890977" y="160709"/>
                </a:lnTo>
                <a:lnTo>
                  <a:pt x="844056" y="183254"/>
                </a:lnTo>
                <a:lnTo>
                  <a:pt x="798772" y="207006"/>
                </a:lnTo>
                <a:lnTo>
                  <a:pt x="755156" y="231919"/>
                </a:lnTo>
                <a:lnTo>
                  <a:pt x="713241" y="257948"/>
                </a:lnTo>
                <a:lnTo>
                  <a:pt x="673058" y="285048"/>
                </a:lnTo>
                <a:lnTo>
                  <a:pt x="634640" y="313173"/>
                </a:lnTo>
                <a:lnTo>
                  <a:pt x="598017" y="342279"/>
                </a:lnTo>
                <a:lnTo>
                  <a:pt x="563221" y="372320"/>
                </a:lnTo>
                <a:lnTo>
                  <a:pt x="530285" y="403252"/>
                </a:lnTo>
                <a:lnTo>
                  <a:pt x="499239" y="435028"/>
                </a:lnTo>
                <a:lnTo>
                  <a:pt x="470116" y="467605"/>
                </a:lnTo>
                <a:lnTo>
                  <a:pt x="442948" y="500936"/>
                </a:lnTo>
                <a:lnTo>
                  <a:pt x="417766" y="534976"/>
                </a:lnTo>
                <a:lnTo>
                  <a:pt x="394602" y="569681"/>
                </a:lnTo>
                <a:lnTo>
                  <a:pt x="373487" y="605005"/>
                </a:lnTo>
                <a:lnTo>
                  <a:pt x="354454" y="640903"/>
                </a:lnTo>
                <a:lnTo>
                  <a:pt x="337534" y="677330"/>
                </a:lnTo>
                <a:lnTo>
                  <a:pt x="322759" y="714241"/>
                </a:lnTo>
                <a:lnTo>
                  <a:pt x="310161" y="751591"/>
                </a:lnTo>
                <a:lnTo>
                  <a:pt x="299771" y="789333"/>
                </a:lnTo>
                <a:lnTo>
                  <a:pt x="291621" y="827424"/>
                </a:lnTo>
                <a:lnTo>
                  <a:pt x="285743" y="865819"/>
                </a:lnTo>
                <a:lnTo>
                  <a:pt x="282169" y="904471"/>
                </a:lnTo>
                <a:lnTo>
                  <a:pt x="280930" y="943335"/>
                </a:lnTo>
                <a:lnTo>
                  <a:pt x="282058" y="982368"/>
                </a:lnTo>
                <a:lnTo>
                  <a:pt x="285585" y="1021523"/>
                </a:lnTo>
                <a:lnTo>
                  <a:pt x="291543" y="1060755"/>
                </a:lnTo>
                <a:lnTo>
                  <a:pt x="299963" y="1100019"/>
                </a:lnTo>
                <a:lnTo>
                  <a:pt x="310877" y="1139271"/>
                </a:lnTo>
                <a:lnTo>
                  <a:pt x="324317" y="1178464"/>
                </a:lnTo>
                <a:lnTo>
                  <a:pt x="340315" y="1217554"/>
                </a:lnTo>
                <a:lnTo>
                  <a:pt x="358901" y="1256495"/>
                </a:lnTo>
                <a:lnTo>
                  <a:pt x="0" y="1608666"/>
                </a:lnTo>
                <a:lnTo>
                  <a:pt x="624586" y="1567518"/>
                </a:lnTo>
                <a:lnTo>
                  <a:pt x="2697957" y="1567518"/>
                </a:lnTo>
                <a:lnTo>
                  <a:pt x="2724556" y="1546379"/>
                </a:lnTo>
                <a:lnTo>
                  <a:pt x="2759352" y="1516337"/>
                </a:lnTo>
                <a:lnTo>
                  <a:pt x="2792288" y="1485406"/>
                </a:lnTo>
                <a:lnTo>
                  <a:pt x="2823334" y="1453629"/>
                </a:lnTo>
                <a:lnTo>
                  <a:pt x="2852457" y="1421053"/>
                </a:lnTo>
                <a:lnTo>
                  <a:pt x="2879625" y="1387722"/>
                </a:lnTo>
                <a:lnTo>
                  <a:pt x="2904807" y="1353682"/>
                </a:lnTo>
                <a:lnTo>
                  <a:pt x="2927971" y="1318977"/>
                </a:lnTo>
                <a:lnTo>
                  <a:pt x="2949086" y="1283653"/>
                </a:lnTo>
                <a:lnTo>
                  <a:pt x="2968119" y="1247754"/>
                </a:lnTo>
                <a:lnTo>
                  <a:pt x="2985039" y="1211327"/>
                </a:lnTo>
                <a:lnTo>
                  <a:pt x="2999814" y="1174417"/>
                </a:lnTo>
                <a:lnTo>
                  <a:pt x="3012412" y="1137067"/>
                </a:lnTo>
                <a:lnTo>
                  <a:pt x="3022802" y="1099324"/>
                </a:lnTo>
                <a:lnTo>
                  <a:pt x="3030952" y="1061233"/>
                </a:lnTo>
                <a:lnTo>
                  <a:pt x="3036830" y="1022839"/>
                </a:lnTo>
                <a:lnTo>
                  <a:pt x="3040404" y="984187"/>
                </a:lnTo>
                <a:lnTo>
                  <a:pt x="3041643" y="945322"/>
                </a:lnTo>
                <a:lnTo>
                  <a:pt x="3040515" y="906290"/>
                </a:lnTo>
                <a:lnTo>
                  <a:pt x="3036988" y="867135"/>
                </a:lnTo>
                <a:lnTo>
                  <a:pt x="3031030" y="827903"/>
                </a:lnTo>
                <a:lnTo>
                  <a:pt x="3022610" y="788638"/>
                </a:lnTo>
                <a:lnTo>
                  <a:pt x="3011696" y="749387"/>
                </a:lnTo>
                <a:lnTo>
                  <a:pt x="2998256" y="710194"/>
                </a:lnTo>
                <a:lnTo>
                  <a:pt x="2982258" y="671104"/>
                </a:lnTo>
                <a:lnTo>
                  <a:pt x="2963672" y="632163"/>
                </a:lnTo>
                <a:lnTo>
                  <a:pt x="2944771" y="597419"/>
                </a:lnTo>
                <a:lnTo>
                  <a:pt x="2924099" y="563483"/>
                </a:lnTo>
                <a:lnTo>
                  <a:pt x="2901703" y="530370"/>
                </a:lnTo>
                <a:lnTo>
                  <a:pt x="2877633" y="498098"/>
                </a:lnTo>
                <a:lnTo>
                  <a:pt x="2851936" y="466682"/>
                </a:lnTo>
                <a:lnTo>
                  <a:pt x="2824664" y="436139"/>
                </a:lnTo>
                <a:lnTo>
                  <a:pt x="2795863" y="406483"/>
                </a:lnTo>
                <a:lnTo>
                  <a:pt x="2765583" y="377732"/>
                </a:lnTo>
                <a:lnTo>
                  <a:pt x="2733873" y="349902"/>
                </a:lnTo>
                <a:lnTo>
                  <a:pt x="2700782" y="323009"/>
                </a:lnTo>
                <a:lnTo>
                  <a:pt x="2666359" y="297068"/>
                </a:lnTo>
                <a:lnTo>
                  <a:pt x="2630652" y="272096"/>
                </a:lnTo>
                <a:lnTo>
                  <a:pt x="2593710" y="248109"/>
                </a:lnTo>
                <a:lnTo>
                  <a:pt x="2555583" y="225123"/>
                </a:lnTo>
                <a:lnTo>
                  <a:pt x="2516319" y="203154"/>
                </a:lnTo>
                <a:lnTo>
                  <a:pt x="2475967" y="182219"/>
                </a:lnTo>
                <a:lnTo>
                  <a:pt x="2434576" y="162333"/>
                </a:lnTo>
                <a:lnTo>
                  <a:pt x="2392195" y="143512"/>
                </a:lnTo>
                <a:lnTo>
                  <a:pt x="2348872" y="125773"/>
                </a:lnTo>
                <a:lnTo>
                  <a:pt x="2304658" y="109131"/>
                </a:lnTo>
                <a:lnTo>
                  <a:pt x="2259599" y="93603"/>
                </a:lnTo>
                <a:lnTo>
                  <a:pt x="2213746" y="79206"/>
                </a:lnTo>
                <a:lnTo>
                  <a:pt x="2167148" y="65953"/>
                </a:lnTo>
                <a:lnTo>
                  <a:pt x="2119852" y="53863"/>
                </a:lnTo>
                <a:lnTo>
                  <a:pt x="2071909" y="42951"/>
                </a:lnTo>
                <a:lnTo>
                  <a:pt x="2023366" y="33234"/>
                </a:lnTo>
                <a:lnTo>
                  <a:pt x="1974274" y="24726"/>
                </a:lnTo>
                <a:lnTo>
                  <a:pt x="1924680" y="17445"/>
                </a:lnTo>
                <a:lnTo>
                  <a:pt x="1874633" y="11407"/>
                </a:lnTo>
                <a:lnTo>
                  <a:pt x="1824183" y="6627"/>
                </a:lnTo>
                <a:lnTo>
                  <a:pt x="1773379" y="3122"/>
                </a:lnTo>
                <a:lnTo>
                  <a:pt x="1722268" y="907"/>
                </a:lnTo>
                <a:lnTo>
                  <a:pt x="1670901"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7010144" y="2790021"/>
            <a:ext cx="6083300" cy="3776978"/>
          </a:xfrm>
          <a:custGeom>
            <a:avLst/>
            <a:gdLst/>
            <a:ahLst/>
            <a:cxnLst/>
            <a:rect l="l" t="t" r="r" b="b"/>
            <a:pathLst>
              <a:path w="3041650" h="1888489">
                <a:moveTo>
                  <a:pt x="0" y="1608666"/>
                </a:moveTo>
                <a:lnTo>
                  <a:pt x="358901" y="1256495"/>
                </a:lnTo>
                <a:lnTo>
                  <a:pt x="340315" y="1217554"/>
                </a:lnTo>
                <a:lnTo>
                  <a:pt x="324317" y="1178464"/>
                </a:lnTo>
                <a:lnTo>
                  <a:pt x="310877" y="1139271"/>
                </a:lnTo>
                <a:lnTo>
                  <a:pt x="299963" y="1100019"/>
                </a:lnTo>
                <a:lnTo>
                  <a:pt x="291543" y="1060755"/>
                </a:lnTo>
                <a:lnTo>
                  <a:pt x="285585" y="1021523"/>
                </a:lnTo>
                <a:lnTo>
                  <a:pt x="282058" y="982368"/>
                </a:lnTo>
                <a:lnTo>
                  <a:pt x="280930" y="943335"/>
                </a:lnTo>
                <a:lnTo>
                  <a:pt x="282169" y="904471"/>
                </a:lnTo>
                <a:lnTo>
                  <a:pt x="285743" y="865819"/>
                </a:lnTo>
                <a:lnTo>
                  <a:pt x="291621" y="827424"/>
                </a:lnTo>
                <a:lnTo>
                  <a:pt x="299771" y="789333"/>
                </a:lnTo>
                <a:lnTo>
                  <a:pt x="310161" y="751591"/>
                </a:lnTo>
                <a:lnTo>
                  <a:pt x="322759" y="714241"/>
                </a:lnTo>
                <a:lnTo>
                  <a:pt x="337534" y="677330"/>
                </a:lnTo>
                <a:lnTo>
                  <a:pt x="354454" y="640903"/>
                </a:lnTo>
                <a:lnTo>
                  <a:pt x="373487" y="605005"/>
                </a:lnTo>
                <a:lnTo>
                  <a:pt x="394602" y="569681"/>
                </a:lnTo>
                <a:lnTo>
                  <a:pt x="417766" y="534976"/>
                </a:lnTo>
                <a:lnTo>
                  <a:pt x="442948" y="500936"/>
                </a:lnTo>
                <a:lnTo>
                  <a:pt x="470116" y="467605"/>
                </a:lnTo>
                <a:lnTo>
                  <a:pt x="499239" y="435028"/>
                </a:lnTo>
                <a:lnTo>
                  <a:pt x="530285" y="403252"/>
                </a:lnTo>
                <a:lnTo>
                  <a:pt x="563221" y="372320"/>
                </a:lnTo>
                <a:lnTo>
                  <a:pt x="598017" y="342279"/>
                </a:lnTo>
                <a:lnTo>
                  <a:pt x="634640" y="313173"/>
                </a:lnTo>
                <a:lnTo>
                  <a:pt x="673058" y="285048"/>
                </a:lnTo>
                <a:lnTo>
                  <a:pt x="713241" y="257948"/>
                </a:lnTo>
                <a:lnTo>
                  <a:pt x="755156" y="231919"/>
                </a:lnTo>
                <a:lnTo>
                  <a:pt x="798772" y="207006"/>
                </a:lnTo>
                <a:lnTo>
                  <a:pt x="844056" y="183254"/>
                </a:lnTo>
                <a:lnTo>
                  <a:pt x="890977" y="160709"/>
                </a:lnTo>
                <a:lnTo>
                  <a:pt x="939503" y="139415"/>
                </a:lnTo>
                <a:lnTo>
                  <a:pt x="989603" y="119417"/>
                </a:lnTo>
                <a:lnTo>
                  <a:pt x="1041245" y="100762"/>
                </a:lnTo>
                <a:lnTo>
                  <a:pt x="1094396" y="83493"/>
                </a:lnTo>
                <a:lnTo>
                  <a:pt x="1149026" y="67656"/>
                </a:lnTo>
                <a:lnTo>
                  <a:pt x="1205102" y="53297"/>
                </a:lnTo>
                <a:lnTo>
                  <a:pt x="1256582" y="41718"/>
                </a:lnTo>
                <a:lnTo>
                  <a:pt x="1308244" y="31591"/>
                </a:lnTo>
                <a:lnTo>
                  <a:pt x="1360041" y="22900"/>
                </a:lnTo>
                <a:lnTo>
                  <a:pt x="1411923" y="15628"/>
                </a:lnTo>
                <a:lnTo>
                  <a:pt x="1463841" y="9760"/>
                </a:lnTo>
                <a:lnTo>
                  <a:pt x="1515747" y="5279"/>
                </a:lnTo>
                <a:lnTo>
                  <a:pt x="1567592" y="2169"/>
                </a:lnTo>
                <a:lnTo>
                  <a:pt x="1619326" y="415"/>
                </a:lnTo>
                <a:lnTo>
                  <a:pt x="1670901" y="0"/>
                </a:lnTo>
                <a:lnTo>
                  <a:pt x="1722268" y="907"/>
                </a:lnTo>
                <a:lnTo>
                  <a:pt x="1773379" y="3122"/>
                </a:lnTo>
                <a:lnTo>
                  <a:pt x="1824183" y="6627"/>
                </a:lnTo>
                <a:lnTo>
                  <a:pt x="1874633" y="11407"/>
                </a:lnTo>
                <a:lnTo>
                  <a:pt x="1924680" y="17445"/>
                </a:lnTo>
                <a:lnTo>
                  <a:pt x="1974274" y="24726"/>
                </a:lnTo>
                <a:lnTo>
                  <a:pt x="2023366" y="33234"/>
                </a:lnTo>
                <a:lnTo>
                  <a:pt x="2071909" y="42951"/>
                </a:lnTo>
                <a:lnTo>
                  <a:pt x="2119852" y="53863"/>
                </a:lnTo>
                <a:lnTo>
                  <a:pt x="2167148" y="65953"/>
                </a:lnTo>
                <a:lnTo>
                  <a:pt x="2213746" y="79206"/>
                </a:lnTo>
                <a:lnTo>
                  <a:pt x="2259599" y="93603"/>
                </a:lnTo>
                <a:lnTo>
                  <a:pt x="2304658" y="109131"/>
                </a:lnTo>
                <a:lnTo>
                  <a:pt x="2348872" y="125773"/>
                </a:lnTo>
                <a:lnTo>
                  <a:pt x="2392195" y="143512"/>
                </a:lnTo>
                <a:lnTo>
                  <a:pt x="2434576" y="162333"/>
                </a:lnTo>
                <a:lnTo>
                  <a:pt x="2475967" y="182219"/>
                </a:lnTo>
                <a:lnTo>
                  <a:pt x="2516319" y="203154"/>
                </a:lnTo>
                <a:lnTo>
                  <a:pt x="2555583" y="225123"/>
                </a:lnTo>
                <a:lnTo>
                  <a:pt x="2593710" y="248109"/>
                </a:lnTo>
                <a:lnTo>
                  <a:pt x="2630652" y="272096"/>
                </a:lnTo>
                <a:lnTo>
                  <a:pt x="2666359" y="297068"/>
                </a:lnTo>
                <a:lnTo>
                  <a:pt x="2700782" y="323009"/>
                </a:lnTo>
                <a:lnTo>
                  <a:pt x="2733873" y="349902"/>
                </a:lnTo>
                <a:lnTo>
                  <a:pt x="2765583" y="377732"/>
                </a:lnTo>
                <a:lnTo>
                  <a:pt x="2795863" y="406483"/>
                </a:lnTo>
                <a:lnTo>
                  <a:pt x="2824664" y="436139"/>
                </a:lnTo>
                <a:lnTo>
                  <a:pt x="2851936" y="466682"/>
                </a:lnTo>
                <a:lnTo>
                  <a:pt x="2877633" y="498098"/>
                </a:lnTo>
                <a:lnTo>
                  <a:pt x="2901703" y="530370"/>
                </a:lnTo>
                <a:lnTo>
                  <a:pt x="2924099" y="563483"/>
                </a:lnTo>
                <a:lnTo>
                  <a:pt x="2944771" y="597419"/>
                </a:lnTo>
                <a:lnTo>
                  <a:pt x="2963672" y="632163"/>
                </a:lnTo>
                <a:lnTo>
                  <a:pt x="2982258" y="671104"/>
                </a:lnTo>
                <a:lnTo>
                  <a:pt x="2998256" y="710194"/>
                </a:lnTo>
                <a:lnTo>
                  <a:pt x="3011696" y="749387"/>
                </a:lnTo>
                <a:lnTo>
                  <a:pt x="3022610" y="788638"/>
                </a:lnTo>
                <a:lnTo>
                  <a:pt x="3031030" y="827903"/>
                </a:lnTo>
                <a:lnTo>
                  <a:pt x="3036988" y="867135"/>
                </a:lnTo>
                <a:lnTo>
                  <a:pt x="3040515" y="906290"/>
                </a:lnTo>
                <a:lnTo>
                  <a:pt x="3041643" y="945322"/>
                </a:lnTo>
                <a:lnTo>
                  <a:pt x="3040404" y="984187"/>
                </a:lnTo>
                <a:lnTo>
                  <a:pt x="3036830" y="1022839"/>
                </a:lnTo>
                <a:lnTo>
                  <a:pt x="3030952" y="1061233"/>
                </a:lnTo>
                <a:lnTo>
                  <a:pt x="3022802" y="1099324"/>
                </a:lnTo>
                <a:lnTo>
                  <a:pt x="3012412" y="1137067"/>
                </a:lnTo>
                <a:lnTo>
                  <a:pt x="2999814" y="1174417"/>
                </a:lnTo>
                <a:lnTo>
                  <a:pt x="2985039" y="1211327"/>
                </a:lnTo>
                <a:lnTo>
                  <a:pt x="2968119" y="1247754"/>
                </a:lnTo>
                <a:lnTo>
                  <a:pt x="2949086" y="1283653"/>
                </a:lnTo>
                <a:lnTo>
                  <a:pt x="2927971" y="1318977"/>
                </a:lnTo>
                <a:lnTo>
                  <a:pt x="2904807" y="1353682"/>
                </a:lnTo>
                <a:lnTo>
                  <a:pt x="2879625" y="1387722"/>
                </a:lnTo>
                <a:lnTo>
                  <a:pt x="2852457" y="1421053"/>
                </a:lnTo>
                <a:lnTo>
                  <a:pt x="2823334" y="1453629"/>
                </a:lnTo>
                <a:lnTo>
                  <a:pt x="2792288" y="1485406"/>
                </a:lnTo>
                <a:lnTo>
                  <a:pt x="2759352" y="1516337"/>
                </a:lnTo>
                <a:lnTo>
                  <a:pt x="2724556" y="1546379"/>
                </a:lnTo>
                <a:lnTo>
                  <a:pt x="2687933" y="1575484"/>
                </a:lnTo>
                <a:lnTo>
                  <a:pt x="2649515" y="1603610"/>
                </a:lnTo>
                <a:lnTo>
                  <a:pt x="2609332" y="1630710"/>
                </a:lnTo>
                <a:lnTo>
                  <a:pt x="2567417" y="1656739"/>
                </a:lnTo>
                <a:lnTo>
                  <a:pt x="2523801" y="1681652"/>
                </a:lnTo>
                <a:lnTo>
                  <a:pt x="2478517" y="1705403"/>
                </a:lnTo>
                <a:lnTo>
                  <a:pt x="2431596" y="1727949"/>
                </a:lnTo>
                <a:lnTo>
                  <a:pt x="2383070" y="1749243"/>
                </a:lnTo>
                <a:lnTo>
                  <a:pt x="2332970" y="1769240"/>
                </a:lnTo>
                <a:lnTo>
                  <a:pt x="2281328" y="1787896"/>
                </a:lnTo>
                <a:lnTo>
                  <a:pt x="2228177" y="1805165"/>
                </a:lnTo>
                <a:lnTo>
                  <a:pt x="2173547" y="1821001"/>
                </a:lnTo>
                <a:lnTo>
                  <a:pt x="2117471" y="1835361"/>
                </a:lnTo>
                <a:lnTo>
                  <a:pt x="2067536" y="1846609"/>
                </a:lnTo>
                <a:lnTo>
                  <a:pt x="2017301" y="1856499"/>
                </a:lnTo>
                <a:lnTo>
                  <a:pt x="1966819" y="1865041"/>
                </a:lnTo>
                <a:lnTo>
                  <a:pt x="1916139" y="1872243"/>
                </a:lnTo>
                <a:lnTo>
                  <a:pt x="1865314" y="1878116"/>
                </a:lnTo>
                <a:lnTo>
                  <a:pt x="1814393" y="1882667"/>
                </a:lnTo>
                <a:lnTo>
                  <a:pt x="1763429" y="1885907"/>
                </a:lnTo>
                <a:lnTo>
                  <a:pt x="1712471" y="1887844"/>
                </a:lnTo>
                <a:lnTo>
                  <a:pt x="1661573" y="1888487"/>
                </a:lnTo>
                <a:lnTo>
                  <a:pt x="1610784" y="1887847"/>
                </a:lnTo>
                <a:lnTo>
                  <a:pt x="1560155" y="1885932"/>
                </a:lnTo>
                <a:lnTo>
                  <a:pt x="1509738" y="1882751"/>
                </a:lnTo>
                <a:lnTo>
                  <a:pt x="1459584" y="1878313"/>
                </a:lnTo>
                <a:lnTo>
                  <a:pt x="1409744" y="1872629"/>
                </a:lnTo>
                <a:lnTo>
                  <a:pt x="1360270" y="1865706"/>
                </a:lnTo>
                <a:lnTo>
                  <a:pt x="1311211" y="1857554"/>
                </a:lnTo>
                <a:lnTo>
                  <a:pt x="1262620" y="1848183"/>
                </a:lnTo>
                <a:lnTo>
                  <a:pt x="1214547" y="1837601"/>
                </a:lnTo>
                <a:lnTo>
                  <a:pt x="1167043" y="1825818"/>
                </a:lnTo>
                <a:lnTo>
                  <a:pt x="1120161" y="1812843"/>
                </a:lnTo>
                <a:lnTo>
                  <a:pt x="1073950" y="1798685"/>
                </a:lnTo>
                <a:lnTo>
                  <a:pt x="1028462" y="1783354"/>
                </a:lnTo>
                <a:lnTo>
                  <a:pt x="983748" y="1766858"/>
                </a:lnTo>
                <a:lnTo>
                  <a:pt x="939859" y="1749207"/>
                </a:lnTo>
                <a:lnTo>
                  <a:pt x="896846" y="1730410"/>
                </a:lnTo>
                <a:lnTo>
                  <a:pt x="854761" y="1710477"/>
                </a:lnTo>
                <a:lnTo>
                  <a:pt x="813654" y="1689415"/>
                </a:lnTo>
                <a:lnTo>
                  <a:pt x="773577" y="1667236"/>
                </a:lnTo>
                <a:lnTo>
                  <a:pt x="734580" y="1643947"/>
                </a:lnTo>
                <a:lnTo>
                  <a:pt x="696715" y="1619558"/>
                </a:lnTo>
                <a:lnTo>
                  <a:pt x="660033" y="1594079"/>
                </a:lnTo>
                <a:lnTo>
                  <a:pt x="624586" y="1567518"/>
                </a:lnTo>
                <a:lnTo>
                  <a:pt x="0" y="160866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8497316" y="3354833"/>
            <a:ext cx="3672840" cy="2612254"/>
          </a:xfrm>
          <a:prstGeom prst="rect">
            <a:avLst/>
          </a:prstGeom>
        </p:spPr>
        <p:txBody>
          <a:bodyPr vert="horz" wrap="square" lIns="0" tIns="26670" rIns="0" bIns="0" rtlCol="0">
            <a:spAutoFit/>
          </a:bodyPr>
          <a:lstStyle/>
          <a:p>
            <a:pPr marL="24130" marR="10160" indent="5080" algn="ctr">
              <a:spcBef>
                <a:spcPts val="210"/>
              </a:spcBef>
            </a:pPr>
            <a:r>
              <a:rPr sz="2800" dirty="0">
                <a:solidFill>
                  <a:srgbClr val="5F5F5F"/>
                </a:solidFill>
                <a:latin typeface="Comic Sans MS"/>
                <a:cs typeface="Comic Sans MS"/>
              </a:rPr>
              <a:t>There are various  Bitcoin wallets </a:t>
            </a:r>
            <a:r>
              <a:rPr sz="2800" spc="10" dirty="0">
                <a:solidFill>
                  <a:srgbClr val="5F5F5F"/>
                </a:solidFill>
                <a:latin typeface="Comic Sans MS"/>
                <a:cs typeface="Comic Sans MS"/>
              </a:rPr>
              <a:t>or  </a:t>
            </a:r>
            <a:r>
              <a:rPr sz="2800" spc="-10" dirty="0">
                <a:solidFill>
                  <a:srgbClr val="5F5F5F"/>
                </a:solidFill>
                <a:latin typeface="Comic Sans MS"/>
                <a:cs typeface="Comic Sans MS"/>
              </a:rPr>
              <a:t>clients </a:t>
            </a:r>
            <a:r>
              <a:rPr sz="2800" dirty="0">
                <a:solidFill>
                  <a:srgbClr val="5F5F5F"/>
                </a:solidFill>
                <a:latin typeface="Comic Sans MS"/>
                <a:cs typeface="Comic Sans MS"/>
              </a:rPr>
              <a:t>available </a:t>
            </a:r>
            <a:r>
              <a:rPr sz="2800" spc="-10" dirty="0">
                <a:solidFill>
                  <a:srgbClr val="5F5F5F"/>
                </a:solidFill>
                <a:latin typeface="Comic Sans MS"/>
                <a:cs typeface="Comic Sans MS"/>
              </a:rPr>
              <a:t>in  the </a:t>
            </a:r>
            <a:r>
              <a:rPr sz="2800" dirty="0">
                <a:solidFill>
                  <a:srgbClr val="5F5F5F"/>
                </a:solidFill>
                <a:latin typeface="Comic Sans MS"/>
                <a:cs typeface="Comic Sans MS"/>
              </a:rPr>
              <a:t>market, let’s</a:t>
            </a:r>
            <a:r>
              <a:rPr sz="2800" spc="-200" dirty="0">
                <a:solidFill>
                  <a:srgbClr val="5F5F5F"/>
                </a:solidFill>
                <a:latin typeface="Comic Sans MS"/>
                <a:cs typeface="Comic Sans MS"/>
              </a:rPr>
              <a:t> </a:t>
            </a:r>
            <a:r>
              <a:rPr sz="2800" dirty="0">
                <a:solidFill>
                  <a:srgbClr val="5F5F5F"/>
                </a:solidFill>
                <a:latin typeface="Comic Sans MS"/>
                <a:cs typeface="Comic Sans MS"/>
              </a:rPr>
              <a:t>have  a look at </a:t>
            </a:r>
            <a:r>
              <a:rPr sz="2800" spc="-10" dirty="0">
                <a:solidFill>
                  <a:srgbClr val="5F5F5F"/>
                </a:solidFill>
                <a:latin typeface="Comic Sans MS"/>
                <a:cs typeface="Comic Sans MS"/>
              </a:rPr>
              <a:t>the types </a:t>
            </a:r>
            <a:r>
              <a:rPr sz="2800" dirty="0">
                <a:solidFill>
                  <a:srgbClr val="5F5F5F"/>
                </a:solidFill>
                <a:latin typeface="Comic Sans MS"/>
                <a:cs typeface="Comic Sans MS"/>
              </a:rPr>
              <a:t>of  </a:t>
            </a:r>
            <a:r>
              <a:rPr sz="2800" spc="-10" dirty="0">
                <a:solidFill>
                  <a:srgbClr val="5F5F5F"/>
                </a:solidFill>
                <a:latin typeface="Comic Sans MS"/>
                <a:cs typeface="Comic Sans MS"/>
              </a:rPr>
              <a:t>bitcoin</a:t>
            </a:r>
            <a:r>
              <a:rPr sz="2800" spc="-70" dirty="0">
                <a:solidFill>
                  <a:srgbClr val="5F5F5F"/>
                </a:solidFill>
                <a:latin typeface="Comic Sans MS"/>
                <a:cs typeface="Comic Sans MS"/>
              </a:rPr>
              <a:t> </a:t>
            </a:r>
            <a:r>
              <a:rPr sz="2800" spc="-10" dirty="0">
                <a:solidFill>
                  <a:srgbClr val="5F5F5F"/>
                </a:solidFill>
                <a:latin typeface="Comic Sans MS"/>
                <a:cs typeface="Comic Sans MS"/>
              </a:rPr>
              <a:t>wallets</a:t>
            </a:r>
            <a:endParaRPr sz="2800">
              <a:solidFill>
                <a:prstClr val="black"/>
              </a:solidFill>
              <a:latin typeface="Comic Sans MS"/>
              <a:cs typeface="Comic Sans MS"/>
            </a:endParaRPr>
          </a:p>
        </p:txBody>
      </p:sp>
    </p:spTree>
    <p:extLst>
      <p:ext uri="{BB962C8B-B14F-4D97-AF65-F5344CB8AC3E}">
        <p14:creationId xmlns:p14="http://schemas.microsoft.com/office/powerpoint/2010/main" val="42109413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71462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Types of Bitcoin</a:t>
            </a:r>
            <a:r>
              <a:rPr sz="5600" spc="-50" dirty="0">
                <a:solidFill>
                  <a:srgbClr val="095A82"/>
                </a:solidFill>
              </a:rPr>
              <a:t> </a:t>
            </a:r>
            <a:r>
              <a:rPr sz="5600" spc="-10" dirty="0">
                <a:solidFill>
                  <a:srgbClr val="095A82"/>
                </a:solidFill>
              </a:rPr>
              <a:t>Wallets</a:t>
            </a:r>
            <a:endParaRPr sz="5600"/>
          </a:p>
        </p:txBody>
      </p:sp>
      <p:sp>
        <p:nvSpPr>
          <p:cNvPr id="12" name="object 3"/>
          <p:cNvSpPr/>
          <p:nvPr/>
        </p:nvSpPr>
        <p:spPr>
          <a:xfrm>
            <a:off x="6847330" y="2235707"/>
            <a:ext cx="10510520" cy="909318"/>
          </a:xfrm>
          <a:custGeom>
            <a:avLst/>
            <a:gdLst/>
            <a:ahLst/>
            <a:cxnLst/>
            <a:rect l="l" t="t" r="r" b="b"/>
            <a:pathLst>
              <a:path w="5255259" h="454659">
                <a:moveTo>
                  <a:pt x="5179060" y="0"/>
                </a:moveTo>
                <a:lnTo>
                  <a:pt x="0" y="0"/>
                </a:lnTo>
                <a:lnTo>
                  <a:pt x="0" y="454279"/>
                </a:lnTo>
                <a:lnTo>
                  <a:pt x="5179060" y="454279"/>
                </a:lnTo>
                <a:lnTo>
                  <a:pt x="5208514" y="448327"/>
                </a:lnTo>
                <a:lnTo>
                  <a:pt x="5232574" y="432101"/>
                </a:lnTo>
                <a:lnTo>
                  <a:pt x="5248800" y="408041"/>
                </a:lnTo>
                <a:lnTo>
                  <a:pt x="5254752" y="378587"/>
                </a:lnTo>
                <a:lnTo>
                  <a:pt x="5254752" y="75692"/>
                </a:lnTo>
                <a:lnTo>
                  <a:pt x="5248800" y="46237"/>
                </a:lnTo>
                <a:lnTo>
                  <a:pt x="5232574" y="22177"/>
                </a:lnTo>
                <a:lnTo>
                  <a:pt x="5208514" y="5951"/>
                </a:lnTo>
                <a:lnTo>
                  <a:pt x="5179060" y="0"/>
                </a:lnTo>
                <a:close/>
              </a:path>
            </a:pathLst>
          </a:custGeom>
          <a:solidFill>
            <a:srgbClr val="CCD1D7">
              <a:alpha val="90194"/>
            </a:srgbClr>
          </a:solidFill>
        </p:spPr>
        <p:txBody>
          <a:bodyPr wrap="square" lIns="0" tIns="0" rIns="0" bIns="0" rtlCol="0"/>
          <a:lstStyle/>
          <a:p>
            <a:endParaRPr sz="3600">
              <a:solidFill>
                <a:prstClr val="black"/>
              </a:solidFill>
            </a:endParaRPr>
          </a:p>
        </p:txBody>
      </p:sp>
      <p:sp>
        <p:nvSpPr>
          <p:cNvPr id="13" name="object 4"/>
          <p:cNvSpPr/>
          <p:nvPr/>
        </p:nvSpPr>
        <p:spPr>
          <a:xfrm>
            <a:off x="6847330" y="2235707"/>
            <a:ext cx="10510520" cy="909318"/>
          </a:xfrm>
          <a:custGeom>
            <a:avLst/>
            <a:gdLst/>
            <a:ahLst/>
            <a:cxnLst/>
            <a:rect l="l" t="t" r="r" b="b"/>
            <a:pathLst>
              <a:path w="5255259" h="454659">
                <a:moveTo>
                  <a:pt x="5254752" y="75692"/>
                </a:moveTo>
                <a:lnTo>
                  <a:pt x="5254752" y="378587"/>
                </a:lnTo>
                <a:lnTo>
                  <a:pt x="5248800" y="408041"/>
                </a:lnTo>
                <a:lnTo>
                  <a:pt x="5232574" y="432101"/>
                </a:lnTo>
                <a:lnTo>
                  <a:pt x="5208514" y="448327"/>
                </a:lnTo>
                <a:lnTo>
                  <a:pt x="5179060" y="454279"/>
                </a:lnTo>
                <a:lnTo>
                  <a:pt x="0" y="454279"/>
                </a:lnTo>
                <a:lnTo>
                  <a:pt x="0" y="0"/>
                </a:lnTo>
                <a:lnTo>
                  <a:pt x="5179060" y="0"/>
                </a:lnTo>
                <a:lnTo>
                  <a:pt x="5208514" y="5951"/>
                </a:lnTo>
                <a:lnTo>
                  <a:pt x="5232574" y="22177"/>
                </a:lnTo>
                <a:lnTo>
                  <a:pt x="5248800" y="46237"/>
                </a:lnTo>
                <a:lnTo>
                  <a:pt x="5254752" y="75692"/>
                </a:lnTo>
                <a:close/>
              </a:path>
            </a:pathLst>
          </a:custGeom>
          <a:ln w="25908">
            <a:solidFill>
              <a:srgbClr val="CCD1D7"/>
            </a:solidFill>
          </a:ln>
        </p:spPr>
        <p:txBody>
          <a:bodyPr wrap="square" lIns="0" tIns="0" rIns="0" bIns="0" rtlCol="0"/>
          <a:lstStyle/>
          <a:p>
            <a:endParaRPr sz="3600">
              <a:solidFill>
                <a:prstClr val="black"/>
              </a:solidFill>
            </a:endParaRPr>
          </a:p>
        </p:txBody>
      </p:sp>
      <p:sp>
        <p:nvSpPr>
          <p:cNvPr id="14" name="object 5"/>
          <p:cNvSpPr txBox="1"/>
          <p:nvPr/>
        </p:nvSpPr>
        <p:spPr>
          <a:xfrm>
            <a:off x="7315961" y="2224532"/>
            <a:ext cx="9366250" cy="691215"/>
          </a:xfrm>
          <a:prstGeom prst="rect">
            <a:avLst/>
          </a:prstGeom>
        </p:spPr>
        <p:txBody>
          <a:bodyPr vert="horz" wrap="square" lIns="0" tIns="49530" rIns="0" bIns="0" rtlCol="0">
            <a:spAutoFit/>
          </a:bodyPr>
          <a:lstStyle/>
          <a:p>
            <a:pPr marL="254000" indent="-228600">
              <a:spcBef>
                <a:spcPts val="390"/>
              </a:spcBef>
              <a:buFontTx/>
              <a:buChar char="•"/>
              <a:tabLst>
                <a:tab pos="254000" algn="l"/>
              </a:tabLst>
            </a:pPr>
            <a:r>
              <a:rPr sz="2000" spc="-20" dirty="0">
                <a:latin typeface="Arial Rounded MT Bold" panose="020F0704030504030204" pitchFamily="34" charset="0"/>
                <a:cs typeface="Calibri"/>
              </a:rPr>
              <a:t>Web-wallets </a:t>
            </a:r>
            <a:r>
              <a:rPr sz="2000" spc="-10" dirty="0">
                <a:latin typeface="Arial Rounded MT Bold" panose="020F0704030504030204" pitchFamily="34" charset="0"/>
                <a:cs typeface="Calibri"/>
              </a:rPr>
              <a:t>are websites or even </a:t>
            </a:r>
            <a:r>
              <a:rPr sz="2000" dirty="0">
                <a:latin typeface="Arial Rounded MT Bold" panose="020F0704030504030204" pitchFamily="34" charset="0"/>
                <a:cs typeface="Calibri"/>
              </a:rPr>
              <a:t>online </a:t>
            </a:r>
            <a:r>
              <a:rPr sz="2000" spc="-20" dirty="0">
                <a:latin typeface="Arial Rounded MT Bold" panose="020F0704030504030204" pitchFamily="34" charset="0"/>
                <a:cs typeface="Calibri"/>
              </a:rPr>
              <a:t>exchanges </a:t>
            </a:r>
            <a:r>
              <a:rPr sz="2000" spc="-10" dirty="0">
                <a:latin typeface="Arial Rounded MT Bold" panose="020F0704030504030204" pitchFamily="34" charset="0"/>
                <a:cs typeface="Calibri"/>
              </a:rPr>
              <a:t>that </a:t>
            </a:r>
            <a:r>
              <a:rPr sz="2000" dirty="0">
                <a:latin typeface="Arial Rounded MT Bold" panose="020F0704030504030204" pitchFamily="34" charset="0"/>
                <a:cs typeface="Calibri"/>
              </a:rPr>
              <a:t>allow</a:t>
            </a:r>
            <a:r>
              <a:rPr sz="2000" spc="-90" dirty="0">
                <a:latin typeface="Arial Rounded MT Bold" panose="020F0704030504030204" pitchFamily="34" charset="0"/>
                <a:cs typeface="Calibri"/>
              </a:rPr>
              <a:t> </a:t>
            </a:r>
            <a:r>
              <a:rPr sz="2000" spc="-20" dirty="0">
                <a:latin typeface="Arial Rounded MT Bold" panose="020F0704030504030204" pitchFamily="34" charset="0"/>
                <a:cs typeface="Calibri"/>
              </a:rPr>
              <a:t>storage.</a:t>
            </a:r>
            <a:endParaRPr sz="2000" dirty="0">
              <a:latin typeface="Arial Rounded MT Bold" panose="020F0704030504030204" pitchFamily="34" charset="0"/>
              <a:cs typeface="Calibri"/>
            </a:endParaRPr>
          </a:p>
          <a:p>
            <a:pPr marL="254000" indent="-228600">
              <a:spcBef>
                <a:spcPts val="190"/>
              </a:spcBef>
              <a:buFontTx/>
              <a:buChar char="•"/>
              <a:tabLst>
                <a:tab pos="254000" algn="l"/>
              </a:tabLst>
            </a:pPr>
            <a:r>
              <a:rPr sz="2000" spc="-20" dirty="0">
                <a:latin typeface="Arial Rounded MT Bold" panose="020F0704030504030204" pitchFamily="34" charset="0"/>
                <a:cs typeface="Calibri"/>
              </a:rPr>
              <a:t>Example-Blockchain.info, </a:t>
            </a:r>
            <a:r>
              <a:rPr sz="2000" spc="-10" dirty="0">
                <a:latin typeface="Arial Rounded MT Bold" panose="020F0704030504030204" pitchFamily="34" charset="0"/>
                <a:cs typeface="Calibri"/>
              </a:rPr>
              <a:t>Greenaddress, Coinbase, Coinbase vault</a:t>
            </a:r>
            <a:r>
              <a:rPr sz="2000" spc="90" dirty="0">
                <a:latin typeface="Arial Rounded MT Bold" panose="020F0704030504030204" pitchFamily="34" charset="0"/>
                <a:cs typeface="Calibri"/>
              </a:rPr>
              <a:t> </a:t>
            </a:r>
            <a:r>
              <a:rPr sz="2000" spc="-20" dirty="0">
                <a:latin typeface="Arial Rounded MT Bold" panose="020F0704030504030204" pitchFamily="34" charset="0"/>
                <a:cs typeface="Calibri"/>
              </a:rPr>
              <a:t>storage</a:t>
            </a:r>
            <a:endParaRPr sz="2000" dirty="0">
              <a:latin typeface="Arial Rounded MT Bold" panose="020F0704030504030204" pitchFamily="34" charset="0"/>
              <a:cs typeface="Calibri"/>
            </a:endParaRPr>
          </a:p>
        </p:txBody>
      </p:sp>
      <p:sp>
        <p:nvSpPr>
          <p:cNvPr id="15" name="object 6"/>
          <p:cNvSpPr/>
          <p:nvPr/>
        </p:nvSpPr>
        <p:spPr>
          <a:xfrm>
            <a:off x="844296" y="2078710"/>
            <a:ext cx="6085332" cy="138534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6" name="object 7"/>
          <p:cNvSpPr txBox="1"/>
          <p:nvPr/>
        </p:nvSpPr>
        <p:spPr>
          <a:xfrm>
            <a:off x="2414828" y="2262376"/>
            <a:ext cx="2948940" cy="701474"/>
          </a:xfrm>
          <a:prstGeom prst="rect">
            <a:avLst/>
          </a:prstGeom>
        </p:spPr>
        <p:txBody>
          <a:bodyPr vert="horz" wrap="square" lIns="0" tIns="24130" rIns="0" bIns="0" rtlCol="0">
            <a:spAutoFit/>
          </a:bodyPr>
          <a:lstStyle/>
          <a:p>
            <a:pPr marL="25400">
              <a:spcBef>
                <a:spcPts val="190"/>
              </a:spcBef>
            </a:pPr>
            <a:r>
              <a:rPr sz="4400" spc="-180" dirty="0">
                <a:solidFill>
                  <a:srgbClr val="FFFFFF"/>
                </a:solidFill>
                <a:cs typeface="Calibri"/>
              </a:rPr>
              <a:t>W</a:t>
            </a:r>
            <a:r>
              <a:rPr sz="4400" spc="-10" dirty="0">
                <a:solidFill>
                  <a:srgbClr val="FFFFFF"/>
                </a:solidFill>
                <a:cs typeface="Calibri"/>
              </a:rPr>
              <a:t>e</a:t>
            </a:r>
            <a:r>
              <a:rPr sz="4400" spc="-20" dirty="0">
                <a:solidFill>
                  <a:srgbClr val="FFFFFF"/>
                </a:solidFill>
                <a:cs typeface="Calibri"/>
              </a:rPr>
              <a:t>b-</a:t>
            </a:r>
            <a:r>
              <a:rPr sz="4400" spc="-150" dirty="0">
                <a:solidFill>
                  <a:srgbClr val="FFFFFF"/>
                </a:solidFill>
                <a:cs typeface="Calibri"/>
              </a:rPr>
              <a:t>W</a:t>
            </a:r>
            <a:r>
              <a:rPr sz="4400" spc="-10" dirty="0">
                <a:solidFill>
                  <a:srgbClr val="FFFFFF"/>
                </a:solidFill>
                <a:cs typeface="Calibri"/>
              </a:rPr>
              <a:t>all</a:t>
            </a:r>
            <a:r>
              <a:rPr sz="4400" spc="-40" dirty="0">
                <a:solidFill>
                  <a:srgbClr val="FFFFFF"/>
                </a:solidFill>
                <a:cs typeface="Calibri"/>
              </a:rPr>
              <a:t>e</a:t>
            </a:r>
            <a:r>
              <a:rPr sz="4400" spc="-10" dirty="0">
                <a:solidFill>
                  <a:srgbClr val="FFFFFF"/>
                </a:solidFill>
                <a:cs typeface="Calibri"/>
              </a:rPr>
              <a:t>ts</a:t>
            </a:r>
            <a:endParaRPr sz="4400">
              <a:solidFill>
                <a:prstClr val="black"/>
              </a:solidFill>
              <a:cs typeface="Calibri"/>
            </a:endParaRPr>
          </a:p>
        </p:txBody>
      </p:sp>
      <p:sp>
        <p:nvSpPr>
          <p:cNvPr id="17" name="object 8"/>
          <p:cNvSpPr/>
          <p:nvPr/>
        </p:nvSpPr>
        <p:spPr>
          <a:xfrm>
            <a:off x="6847330" y="3381755"/>
            <a:ext cx="10510520" cy="996950"/>
          </a:xfrm>
          <a:custGeom>
            <a:avLst/>
            <a:gdLst/>
            <a:ahLst/>
            <a:cxnLst/>
            <a:rect l="l" t="t" r="r" b="b"/>
            <a:pathLst>
              <a:path w="5255259" h="498475">
                <a:moveTo>
                  <a:pt x="5171694" y="0"/>
                </a:moveTo>
                <a:lnTo>
                  <a:pt x="0" y="0"/>
                </a:lnTo>
                <a:lnTo>
                  <a:pt x="0" y="498348"/>
                </a:lnTo>
                <a:lnTo>
                  <a:pt x="5171694" y="498348"/>
                </a:lnTo>
                <a:lnTo>
                  <a:pt x="5204013" y="491817"/>
                </a:lnTo>
                <a:lnTo>
                  <a:pt x="5230415" y="474011"/>
                </a:lnTo>
                <a:lnTo>
                  <a:pt x="5248221" y="447609"/>
                </a:lnTo>
                <a:lnTo>
                  <a:pt x="5254752" y="415290"/>
                </a:lnTo>
                <a:lnTo>
                  <a:pt x="5254752" y="83058"/>
                </a:lnTo>
                <a:lnTo>
                  <a:pt x="5248221" y="50738"/>
                </a:lnTo>
                <a:lnTo>
                  <a:pt x="5230415" y="24336"/>
                </a:lnTo>
                <a:lnTo>
                  <a:pt x="5204013" y="6530"/>
                </a:lnTo>
                <a:lnTo>
                  <a:pt x="5171694" y="0"/>
                </a:lnTo>
                <a:close/>
              </a:path>
            </a:pathLst>
          </a:custGeom>
          <a:solidFill>
            <a:srgbClr val="CCD1D7">
              <a:alpha val="90194"/>
            </a:srgbClr>
          </a:solidFill>
        </p:spPr>
        <p:txBody>
          <a:bodyPr wrap="square" lIns="0" tIns="0" rIns="0" bIns="0" rtlCol="0"/>
          <a:lstStyle/>
          <a:p>
            <a:endParaRPr sz="3600">
              <a:solidFill>
                <a:prstClr val="black"/>
              </a:solidFill>
            </a:endParaRPr>
          </a:p>
        </p:txBody>
      </p:sp>
      <p:sp>
        <p:nvSpPr>
          <p:cNvPr id="18" name="object 9"/>
          <p:cNvSpPr/>
          <p:nvPr/>
        </p:nvSpPr>
        <p:spPr>
          <a:xfrm>
            <a:off x="6847330" y="3381755"/>
            <a:ext cx="10510520" cy="996950"/>
          </a:xfrm>
          <a:custGeom>
            <a:avLst/>
            <a:gdLst/>
            <a:ahLst/>
            <a:cxnLst/>
            <a:rect l="l" t="t" r="r" b="b"/>
            <a:pathLst>
              <a:path w="5255259" h="498475">
                <a:moveTo>
                  <a:pt x="5254752" y="83058"/>
                </a:moveTo>
                <a:lnTo>
                  <a:pt x="5254752" y="415290"/>
                </a:lnTo>
                <a:lnTo>
                  <a:pt x="5248221" y="447609"/>
                </a:lnTo>
                <a:lnTo>
                  <a:pt x="5230415" y="474011"/>
                </a:lnTo>
                <a:lnTo>
                  <a:pt x="5204013" y="491817"/>
                </a:lnTo>
                <a:lnTo>
                  <a:pt x="5171694" y="498348"/>
                </a:lnTo>
                <a:lnTo>
                  <a:pt x="0" y="498348"/>
                </a:lnTo>
                <a:lnTo>
                  <a:pt x="0" y="0"/>
                </a:lnTo>
                <a:lnTo>
                  <a:pt x="5171694" y="0"/>
                </a:lnTo>
                <a:lnTo>
                  <a:pt x="5204013" y="6530"/>
                </a:lnTo>
                <a:lnTo>
                  <a:pt x="5230415" y="24336"/>
                </a:lnTo>
                <a:lnTo>
                  <a:pt x="5248221" y="50738"/>
                </a:lnTo>
                <a:lnTo>
                  <a:pt x="5254752" y="83058"/>
                </a:lnTo>
                <a:close/>
              </a:path>
            </a:pathLst>
          </a:custGeom>
          <a:ln w="25908">
            <a:solidFill>
              <a:srgbClr val="CCD1D7"/>
            </a:solidFill>
          </a:ln>
        </p:spPr>
        <p:txBody>
          <a:bodyPr wrap="square" lIns="0" tIns="0" rIns="0" bIns="0" rtlCol="0"/>
          <a:lstStyle/>
          <a:p>
            <a:endParaRPr sz="3600">
              <a:solidFill>
                <a:prstClr val="black"/>
              </a:solidFill>
            </a:endParaRPr>
          </a:p>
        </p:txBody>
      </p:sp>
      <p:sp>
        <p:nvSpPr>
          <p:cNvPr id="19" name="object 10"/>
          <p:cNvSpPr txBox="1"/>
          <p:nvPr/>
        </p:nvSpPr>
        <p:spPr>
          <a:xfrm>
            <a:off x="7315960" y="3272535"/>
            <a:ext cx="9410700" cy="1061829"/>
          </a:xfrm>
          <a:prstGeom prst="rect">
            <a:avLst/>
          </a:prstGeom>
        </p:spPr>
        <p:txBody>
          <a:bodyPr vert="horz" wrap="square" lIns="0" tIns="60960" rIns="0" bIns="0" rtlCol="0">
            <a:spAutoFit/>
          </a:bodyPr>
          <a:lstStyle/>
          <a:p>
            <a:pPr marL="254000" marR="10160" indent="-228600">
              <a:lnSpc>
                <a:spcPts val="2640"/>
              </a:lnSpc>
              <a:spcBef>
                <a:spcPts val="480"/>
              </a:spcBef>
              <a:buFontTx/>
              <a:buChar char="•"/>
              <a:tabLst>
                <a:tab pos="254000" algn="l"/>
              </a:tabLst>
            </a:pP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smartphone wallets </a:t>
            </a:r>
            <a:r>
              <a:rPr sz="2000" spc="-20" dirty="0">
                <a:latin typeface="Arial Rounded MT Bold" panose="020F0704030504030204" pitchFamily="34" charset="0"/>
                <a:cs typeface="Calibri"/>
              </a:rPr>
              <a:t>makes </a:t>
            </a:r>
            <a:r>
              <a:rPr sz="2000" dirty="0">
                <a:latin typeface="Arial Rounded MT Bold" panose="020F0704030504030204" pitchFamily="34" charset="0"/>
                <a:cs typeface="Calibri"/>
              </a:rPr>
              <a:t>it </a:t>
            </a:r>
            <a:r>
              <a:rPr sz="2000" spc="-10" dirty="0">
                <a:latin typeface="Arial Rounded MT Bold" panose="020F0704030504030204" pitchFamily="34" charset="0"/>
                <a:cs typeface="Calibri"/>
              </a:rPr>
              <a:t>really </a:t>
            </a:r>
            <a:r>
              <a:rPr sz="2000" spc="-20" dirty="0">
                <a:latin typeface="Arial Rounded MT Bold" panose="020F0704030504030204" pitchFamily="34" charset="0"/>
                <a:cs typeface="Calibri"/>
              </a:rPr>
              <a:t>easy </a:t>
            </a:r>
            <a:r>
              <a:rPr sz="2000" spc="-10" dirty="0">
                <a:latin typeface="Arial Rounded MT Bold" panose="020F0704030504030204" pitchFamily="34" charset="0"/>
                <a:cs typeface="Calibri"/>
              </a:rPr>
              <a:t>to </a:t>
            </a:r>
            <a:r>
              <a:rPr sz="2000" spc="-20" dirty="0">
                <a:latin typeface="Arial Rounded MT Bold" panose="020F0704030504030204" pitchFamily="34" charset="0"/>
                <a:cs typeface="Calibri"/>
              </a:rPr>
              <a:t>scan </a:t>
            </a:r>
            <a:r>
              <a:rPr sz="2000" dirty="0">
                <a:latin typeface="Arial Rounded MT Bold" panose="020F0704030504030204" pitchFamily="34" charset="0"/>
                <a:cs typeface="Calibri"/>
              </a:rPr>
              <a:t>QR </a:t>
            </a:r>
            <a:r>
              <a:rPr sz="2000" spc="-10" dirty="0">
                <a:latin typeface="Arial Rounded MT Bold" panose="020F0704030504030204" pitchFamily="34" charset="0"/>
                <a:cs typeface="Calibri"/>
              </a:rPr>
              <a:t>codes to </a:t>
            </a:r>
            <a:r>
              <a:rPr sz="2000" spc="-20" dirty="0">
                <a:latin typeface="Arial Rounded MT Bold" panose="020F0704030504030204" pitchFamily="34" charset="0"/>
                <a:cs typeface="Calibri"/>
              </a:rPr>
              <a:t>make </a:t>
            </a:r>
            <a:r>
              <a:rPr sz="2000" spc="-10" dirty="0">
                <a:latin typeface="Arial Rounded MT Bold" panose="020F0704030504030204" pitchFamily="34" charset="0"/>
                <a:cs typeface="Calibri"/>
              </a:rPr>
              <a:t>quick  payments</a:t>
            </a:r>
            <a:endParaRPr sz="2000" dirty="0">
              <a:latin typeface="Arial Rounded MT Bold" panose="020F0704030504030204" pitchFamily="34" charset="0"/>
              <a:cs typeface="Calibri"/>
            </a:endParaRPr>
          </a:p>
          <a:p>
            <a:pPr marL="254000" indent="-228600">
              <a:spcBef>
                <a:spcPts val="150"/>
              </a:spcBef>
              <a:buFontTx/>
              <a:buChar char="•"/>
              <a:tabLst>
                <a:tab pos="254000" algn="l"/>
              </a:tabLst>
            </a:pPr>
            <a:r>
              <a:rPr sz="2000" spc="-10" dirty="0">
                <a:latin typeface="Arial Rounded MT Bold" panose="020F0704030504030204" pitchFamily="34" charset="0"/>
                <a:cs typeface="Calibri"/>
              </a:rPr>
              <a:t>Example: Breadwallet, Mycelium, </a:t>
            </a:r>
            <a:r>
              <a:rPr sz="2000" dirty="0">
                <a:latin typeface="Arial Rounded MT Bold" panose="020F0704030504030204" pitchFamily="34" charset="0"/>
                <a:cs typeface="Calibri"/>
              </a:rPr>
              <a:t>AirBitz,</a:t>
            </a:r>
            <a:r>
              <a:rPr sz="2000" spc="-90" dirty="0">
                <a:latin typeface="Arial Rounded MT Bold" panose="020F0704030504030204" pitchFamily="34" charset="0"/>
                <a:cs typeface="Calibri"/>
              </a:rPr>
              <a:t> </a:t>
            </a:r>
            <a:r>
              <a:rPr sz="2000" spc="-10" dirty="0">
                <a:latin typeface="Arial Rounded MT Bold" panose="020F0704030504030204" pitchFamily="34" charset="0"/>
                <a:cs typeface="Calibri"/>
              </a:rPr>
              <a:t>GreenBits</a:t>
            </a:r>
            <a:endParaRPr sz="2000" dirty="0">
              <a:latin typeface="Arial Rounded MT Bold" panose="020F0704030504030204" pitchFamily="34" charset="0"/>
              <a:cs typeface="Calibri"/>
            </a:endParaRPr>
          </a:p>
        </p:txBody>
      </p:sp>
      <p:sp>
        <p:nvSpPr>
          <p:cNvPr id="20" name="object 11"/>
          <p:cNvSpPr/>
          <p:nvPr/>
        </p:nvSpPr>
        <p:spPr>
          <a:xfrm>
            <a:off x="844296" y="3270453"/>
            <a:ext cx="6085332" cy="138231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1" name="object 12"/>
          <p:cNvSpPr txBox="1"/>
          <p:nvPr/>
        </p:nvSpPr>
        <p:spPr>
          <a:xfrm>
            <a:off x="2158797" y="3452266"/>
            <a:ext cx="3458210" cy="701474"/>
          </a:xfrm>
          <a:prstGeom prst="rect">
            <a:avLst/>
          </a:prstGeom>
        </p:spPr>
        <p:txBody>
          <a:bodyPr vert="horz" wrap="square" lIns="0" tIns="24130" rIns="0" bIns="0" rtlCol="0">
            <a:spAutoFit/>
          </a:bodyPr>
          <a:lstStyle/>
          <a:p>
            <a:pPr marL="25400">
              <a:spcBef>
                <a:spcPts val="190"/>
              </a:spcBef>
            </a:pPr>
            <a:r>
              <a:rPr sz="4400" spc="-20" dirty="0">
                <a:solidFill>
                  <a:srgbClr val="FFFFFF"/>
                </a:solidFill>
                <a:cs typeface="Calibri"/>
              </a:rPr>
              <a:t>Mobile</a:t>
            </a:r>
            <a:r>
              <a:rPr sz="4400" spc="-100" dirty="0">
                <a:solidFill>
                  <a:srgbClr val="FFFFFF"/>
                </a:solidFill>
                <a:cs typeface="Calibri"/>
              </a:rPr>
              <a:t> </a:t>
            </a:r>
            <a:r>
              <a:rPr sz="4400" spc="-30" dirty="0">
                <a:solidFill>
                  <a:srgbClr val="FFFFFF"/>
                </a:solidFill>
                <a:cs typeface="Calibri"/>
              </a:rPr>
              <a:t>Wallets</a:t>
            </a:r>
            <a:endParaRPr sz="4400">
              <a:solidFill>
                <a:prstClr val="black"/>
              </a:solidFill>
              <a:cs typeface="Calibri"/>
            </a:endParaRPr>
          </a:p>
        </p:txBody>
      </p:sp>
      <p:sp>
        <p:nvSpPr>
          <p:cNvPr id="22" name="object 13"/>
          <p:cNvSpPr/>
          <p:nvPr/>
        </p:nvSpPr>
        <p:spPr>
          <a:xfrm>
            <a:off x="6847330" y="4561332"/>
            <a:ext cx="10510520" cy="1021080"/>
          </a:xfrm>
          <a:custGeom>
            <a:avLst/>
            <a:gdLst/>
            <a:ahLst/>
            <a:cxnLst/>
            <a:rect l="l" t="t" r="r" b="b"/>
            <a:pathLst>
              <a:path w="5255259" h="510539">
                <a:moveTo>
                  <a:pt x="5169662" y="0"/>
                </a:moveTo>
                <a:lnTo>
                  <a:pt x="0" y="0"/>
                </a:lnTo>
                <a:lnTo>
                  <a:pt x="0" y="510539"/>
                </a:lnTo>
                <a:lnTo>
                  <a:pt x="5169662" y="510539"/>
                </a:lnTo>
                <a:lnTo>
                  <a:pt x="5202781" y="503852"/>
                </a:lnTo>
                <a:lnTo>
                  <a:pt x="5229828" y="485616"/>
                </a:lnTo>
                <a:lnTo>
                  <a:pt x="5248064" y="458569"/>
                </a:lnTo>
                <a:lnTo>
                  <a:pt x="5254752" y="425450"/>
                </a:lnTo>
                <a:lnTo>
                  <a:pt x="5254752" y="85089"/>
                </a:lnTo>
                <a:lnTo>
                  <a:pt x="5248064" y="51970"/>
                </a:lnTo>
                <a:lnTo>
                  <a:pt x="5229828" y="24923"/>
                </a:lnTo>
                <a:lnTo>
                  <a:pt x="5202781" y="6687"/>
                </a:lnTo>
                <a:lnTo>
                  <a:pt x="5169662" y="0"/>
                </a:lnTo>
                <a:close/>
              </a:path>
            </a:pathLst>
          </a:custGeom>
          <a:solidFill>
            <a:srgbClr val="CCD1D7">
              <a:alpha val="90194"/>
            </a:srgbClr>
          </a:solidFill>
        </p:spPr>
        <p:txBody>
          <a:bodyPr wrap="square" lIns="0" tIns="0" rIns="0" bIns="0" rtlCol="0"/>
          <a:lstStyle/>
          <a:p>
            <a:endParaRPr sz="3600">
              <a:solidFill>
                <a:prstClr val="black"/>
              </a:solidFill>
            </a:endParaRPr>
          </a:p>
        </p:txBody>
      </p:sp>
      <p:sp>
        <p:nvSpPr>
          <p:cNvPr id="23" name="object 14"/>
          <p:cNvSpPr/>
          <p:nvPr/>
        </p:nvSpPr>
        <p:spPr>
          <a:xfrm>
            <a:off x="6847330" y="4561332"/>
            <a:ext cx="10510520" cy="1021080"/>
          </a:xfrm>
          <a:custGeom>
            <a:avLst/>
            <a:gdLst/>
            <a:ahLst/>
            <a:cxnLst/>
            <a:rect l="l" t="t" r="r" b="b"/>
            <a:pathLst>
              <a:path w="5255259" h="510539">
                <a:moveTo>
                  <a:pt x="5254752" y="85089"/>
                </a:moveTo>
                <a:lnTo>
                  <a:pt x="5254752" y="425450"/>
                </a:lnTo>
                <a:lnTo>
                  <a:pt x="5248064" y="458569"/>
                </a:lnTo>
                <a:lnTo>
                  <a:pt x="5229828" y="485616"/>
                </a:lnTo>
                <a:lnTo>
                  <a:pt x="5202781" y="503852"/>
                </a:lnTo>
                <a:lnTo>
                  <a:pt x="5169662" y="510539"/>
                </a:lnTo>
                <a:lnTo>
                  <a:pt x="0" y="510539"/>
                </a:lnTo>
                <a:lnTo>
                  <a:pt x="0" y="0"/>
                </a:lnTo>
                <a:lnTo>
                  <a:pt x="5169662" y="0"/>
                </a:lnTo>
                <a:lnTo>
                  <a:pt x="5202781" y="6687"/>
                </a:lnTo>
                <a:lnTo>
                  <a:pt x="5229828" y="24923"/>
                </a:lnTo>
                <a:lnTo>
                  <a:pt x="5248064" y="51970"/>
                </a:lnTo>
                <a:lnTo>
                  <a:pt x="5254752" y="85089"/>
                </a:lnTo>
                <a:close/>
              </a:path>
            </a:pathLst>
          </a:custGeom>
          <a:ln w="25908">
            <a:solidFill>
              <a:srgbClr val="CCD1D7"/>
            </a:solidFill>
          </a:ln>
        </p:spPr>
        <p:txBody>
          <a:bodyPr wrap="square" lIns="0" tIns="0" rIns="0" bIns="0" rtlCol="0"/>
          <a:lstStyle/>
          <a:p>
            <a:endParaRPr sz="3600">
              <a:solidFill>
                <a:prstClr val="black"/>
              </a:solidFill>
            </a:endParaRPr>
          </a:p>
        </p:txBody>
      </p:sp>
      <p:sp>
        <p:nvSpPr>
          <p:cNvPr id="24" name="object 15"/>
          <p:cNvSpPr txBox="1"/>
          <p:nvPr/>
        </p:nvSpPr>
        <p:spPr>
          <a:xfrm>
            <a:off x="7315960" y="4606288"/>
            <a:ext cx="6223000" cy="691215"/>
          </a:xfrm>
          <a:prstGeom prst="rect">
            <a:avLst/>
          </a:prstGeom>
        </p:spPr>
        <p:txBody>
          <a:bodyPr vert="horz" wrap="square" lIns="0" tIns="49530" rIns="0" bIns="0" rtlCol="0">
            <a:spAutoFit/>
          </a:bodyPr>
          <a:lstStyle/>
          <a:p>
            <a:pPr marL="254000" indent="-228600">
              <a:spcBef>
                <a:spcPts val="390"/>
              </a:spcBef>
              <a:buFontTx/>
              <a:buChar char="•"/>
              <a:tabLst>
                <a:tab pos="254000" algn="l"/>
              </a:tabLst>
            </a:pPr>
            <a:r>
              <a:rPr sz="2000" dirty="0">
                <a:latin typeface="Arial Rounded MT Bold" panose="020F0704030504030204" pitchFamily="34" charset="0"/>
                <a:cs typeface="Calibri"/>
              </a:rPr>
              <a:t>Apps </a:t>
            </a:r>
            <a:r>
              <a:rPr sz="2000" spc="-10" dirty="0">
                <a:latin typeface="Arial Rounded MT Bold" panose="020F0704030504030204" pitchFamily="34" charset="0"/>
                <a:cs typeface="Calibri"/>
              </a:rPr>
              <a:t>installed on </a:t>
            </a: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desktop computer or</a:t>
            </a:r>
            <a:r>
              <a:rPr sz="2000" spc="-160" dirty="0">
                <a:latin typeface="Arial Rounded MT Bold" panose="020F0704030504030204" pitchFamily="34" charset="0"/>
                <a:cs typeface="Calibri"/>
              </a:rPr>
              <a:t> </a:t>
            </a:r>
            <a:r>
              <a:rPr sz="2000" spc="-10" dirty="0">
                <a:latin typeface="Arial Rounded MT Bold" panose="020F0704030504030204" pitchFamily="34" charset="0"/>
                <a:cs typeface="Calibri"/>
              </a:rPr>
              <a:t>laptop.</a:t>
            </a:r>
            <a:endParaRPr sz="2000" dirty="0">
              <a:latin typeface="Arial Rounded MT Bold" panose="020F0704030504030204" pitchFamily="34" charset="0"/>
              <a:cs typeface="Calibri"/>
            </a:endParaRPr>
          </a:p>
          <a:p>
            <a:pPr marL="254000" indent="-228600">
              <a:spcBef>
                <a:spcPts val="190"/>
              </a:spcBef>
              <a:buFontTx/>
              <a:buChar char="•"/>
              <a:tabLst>
                <a:tab pos="254000" algn="l"/>
              </a:tabLst>
            </a:pPr>
            <a:r>
              <a:rPr sz="2000" spc="-10" dirty="0">
                <a:latin typeface="Arial Rounded MT Bold" panose="020F0704030504030204" pitchFamily="34" charset="0"/>
                <a:cs typeface="Calibri"/>
              </a:rPr>
              <a:t>Example: Electrum, </a:t>
            </a:r>
            <a:r>
              <a:rPr sz="2000" dirty="0">
                <a:latin typeface="Arial Rounded MT Bold" panose="020F0704030504030204" pitchFamily="34" charset="0"/>
                <a:cs typeface="Calibri"/>
              </a:rPr>
              <a:t>Multibit,</a:t>
            </a:r>
            <a:r>
              <a:rPr sz="2000" spc="-110" dirty="0">
                <a:latin typeface="Arial Rounded MT Bold" panose="020F0704030504030204" pitchFamily="34" charset="0"/>
                <a:cs typeface="Calibri"/>
              </a:rPr>
              <a:t> </a:t>
            </a:r>
            <a:r>
              <a:rPr sz="2000" spc="-10" dirty="0">
                <a:latin typeface="Arial Rounded MT Bold" panose="020F0704030504030204" pitchFamily="34" charset="0"/>
                <a:cs typeface="Calibri"/>
              </a:rPr>
              <a:t>Armory</a:t>
            </a:r>
            <a:endParaRPr sz="2000" dirty="0">
              <a:latin typeface="Arial Rounded MT Bold" panose="020F0704030504030204" pitchFamily="34" charset="0"/>
              <a:cs typeface="Calibri"/>
            </a:endParaRPr>
          </a:p>
        </p:txBody>
      </p:sp>
      <p:sp>
        <p:nvSpPr>
          <p:cNvPr id="25" name="object 16"/>
          <p:cNvSpPr/>
          <p:nvPr/>
        </p:nvSpPr>
        <p:spPr>
          <a:xfrm>
            <a:off x="844296" y="4459198"/>
            <a:ext cx="6085332" cy="1385340"/>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6" name="object 17"/>
          <p:cNvSpPr txBox="1"/>
          <p:nvPr/>
        </p:nvSpPr>
        <p:spPr>
          <a:xfrm>
            <a:off x="2027733" y="4644134"/>
            <a:ext cx="3717290" cy="701474"/>
          </a:xfrm>
          <a:prstGeom prst="rect">
            <a:avLst/>
          </a:prstGeom>
        </p:spPr>
        <p:txBody>
          <a:bodyPr vert="horz" wrap="square" lIns="0" tIns="24130" rIns="0" bIns="0" rtlCol="0">
            <a:spAutoFit/>
          </a:bodyPr>
          <a:lstStyle/>
          <a:p>
            <a:pPr marL="25400">
              <a:spcBef>
                <a:spcPts val="190"/>
              </a:spcBef>
            </a:pPr>
            <a:r>
              <a:rPr sz="4400" spc="-20" dirty="0">
                <a:solidFill>
                  <a:srgbClr val="FFFFFF"/>
                </a:solidFill>
                <a:cs typeface="Calibri"/>
              </a:rPr>
              <a:t>Desktop</a:t>
            </a:r>
            <a:r>
              <a:rPr sz="4400" spc="-140" dirty="0">
                <a:solidFill>
                  <a:srgbClr val="FFFFFF"/>
                </a:solidFill>
                <a:cs typeface="Calibri"/>
              </a:rPr>
              <a:t> </a:t>
            </a:r>
            <a:r>
              <a:rPr sz="4400" spc="-30" dirty="0">
                <a:solidFill>
                  <a:srgbClr val="FFFFFF"/>
                </a:solidFill>
                <a:cs typeface="Calibri"/>
              </a:rPr>
              <a:t>Wallets</a:t>
            </a:r>
            <a:endParaRPr sz="4400">
              <a:solidFill>
                <a:prstClr val="black"/>
              </a:solidFill>
              <a:cs typeface="Calibri"/>
            </a:endParaRPr>
          </a:p>
        </p:txBody>
      </p:sp>
      <p:sp>
        <p:nvSpPr>
          <p:cNvPr id="27" name="object 18"/>
          <p:cNvSpPr/>
          <p:nvPr/>
        </p:nvSpPr>
        <p:spPr>
          <a:xfrm>
            <a:off x="6847330" y="5823203"/>
            <a:ext cx="10510520" cy="905510"/>
          </a:xfrm>
          <a:custGeom>
            <a:avLst/>
            <a:gdLst/>
            <a:ahLst/>
            <a:cxnLst/>
            <a:rect l="l" t="t" r="r" b="b"/>
            <a:pathLst>
              <a:path w="5255259" h="452754">
                <a:moveTo>
                  <a:pt x="5179314" y="0"/>
                </a:moveTo>
                <a:lnTo>
                  <a:pt x="0" y="0"/>
                </a:lnTo>
                <a:lnTo>
                  <a:pt x="0" y="452628"/>
                </a:lnTo>
                <a:lnTo>
                  <a:pt x="5179314" y="452628"/>
                </a:lnTo>
                <a:lnTo>
                  <a:pt x="5208674" y="446698"/>
                </a:lnTo>
                <a:lnTo>
                  <a:pt x="5232654" y="430530"/>
                </a:lnTo>
                <a:lnTo>
                  <a:pt x="5248822" y="406550"/>
                </a:lnTo>
                <a:lnTo>
                  <a:pt x="5254752" y="377190"/>
                </a:lnTo>
                <a:lnTo>
                  <a:pt x="5254752" y="75437"/>
                </a:lnTo>
                <a:lnTo>
                  <a:pt x="5248822" y="46077"/>
                </a:lnTo>
                <a:lnTo>
                  <a:pt x="5232654" y="22097"/>
                </a:lnTo>
                <a:lnTo>
                  <a:pt x="5208674" y="5929"/>
                </a:lnTo>
                <a:lnTo>
                  <a:pt x="5179314" y="0"/>
                </a:lnTo>
                <a:close/>
              </a:path>
            </a:pathLst>
          </a:custGeom>
          <a:solidFill>
            <a:srgbClr val="CCD1D7">
              <a:alpha val="90194"/>
            </a:srgbClr>
          </a:solidFill>
        </p:spPr>
        <p:txBody>
          <a:bodyPr wrap="square" lIns="0" tIns="0" rIns="0" bIns="0" rtlCol="0"/>
          <a:lstStyle/>
          <a:p>
            <a:endParaRPr sz="3600">
              <a:solidFill>
                <a:prstClr val="black"/>
              </a:solidFill>
            </a:endParaRPr>
          </a:p>
        </p:txBody>
      </p:sp>
      <p:sp>
        <p:nvSpPr>
          <p:cNvPr id="28" name="object 19"/>
          <p:cNvSpPr/>
          <p:nvPr/>
        </p:nvSpPr>
        <p:spPr>
          <a:xfrm>
            <a:off x="6847330" y="5823203"/>
            <a:ext cx="10510520" cy="905510"/>
          </a:xfrm>
          <a:custGeom>
            <a:avLst/>
            <a:gdLst/>
            <a:ahLst/>
            <a:cxnLst/>
            <a:rect l="l" t="t" r="r" b="b"/>
            <a:pathLst>
              <a:path w="5255259" h="452754">
                <a:moveTo>
                  <a:pt x="5254752" y="75437"/>
                </a:moveTo>
                <a:lnTo>
                  <a:pt x="5254752" y="377190"/>
                </a:lnTo>
                <a:lnTo>
                  <a:pt x="5248822" y="406550"/>
                </a:lnTo>
                <a:lnTo>
                  <a:pt x="5232654" y="430530"/>
                </a:lnTo>
                <a:lnTo>
                  <a:pt x="5208674" y="446698"/>
                </a:lnTo>
                <a:lnTo>
                  <a:pt x="5179314" y="452628"/>
                </a:lnTo>
                <a:lnTo>
                  <a:pt x="0" y="452628"/>
                </a:lnTo>
                <a:lnTo>
                  <a:pt x="0" y="0"/>
                </a:lnTo>
                <a:lnTo>
                  <a:pt x="5179314" y="0"/>
                </a:lnTo>
                <a:lnTo>
                  <a:pt x="5208674" y="5929"/>
                </a:lnTo>
                <a:lnTo>
                  <a:pt x="5232654" y="22097"/>
                </a:lnTo>
                <a:lnTo>
                  <a:pt x="5248822" y="46077"/>
                </a:lnTo>
                <a:lnTo>
                  <a:pt x="5254752" y="75437"/>
                </a:lnTo>
                <a:close/>
              </a:path>
            </a:pathLst>
          </a:custGeom>
          <a:ln w="25908">
            <a:solidFill>
              <a:srgbClr val="CCD1D7"/>
            </a:solidFill>
          </a:ln>
        </p:spPr>
        <p:txBody>
          <a:bodyPr wrap="square" lIns="0" tIns="0" rIns="0" bIns="0" rtlCol="0"/>
          <a:lstStyle/>
          <a:p>
            <a:endParaRPr sz="3600">
              <a:solidFill>
                <a:prstClr val="black"/>
              </a:solidFill>
            </a:endParaRPr>
          </a:p>
        </p:txBody>
      </p:sp>
      <p:sp>
        <p:nvSpPr>
          <p:cNvPr id="29" name="object 20"/>
          <p:cNvSpPr txBox="1"/>
          <p:nvPr/>
        </p:nvSpPr>
        <p:spPr>
          <a:xfrm>
            <a:off x="7315961" y="5849110"/>
            <a:ext cx="8797290" cy="695062"/>
          </a:xfrm>
          <a:prstGeom prst="rect">
            <a:avLst/>
          </a:prstGeom>
        </p:spPr>
        <p:txBody>
          <a:bodyPr vert="horz" wrap="square" lIns="0" tIns="53340" rIns="0" bIns="0" rtlCol="0">
            <a:spAutoFit/>
          </a:bodyPr>
          <a:lstStyle/>
          <a:p>
            <a:pPr marL="254000" indent="-228600">
              <a:spcBef>
                <a:spcPts val="420"/>
              </a:spcBef>
              <a:buFontTx/>
              <a:buChar char="•"/>
              <a:tabLst>
                <a:tab pos="254000" algn="l"/>
              </a:tabLst>
            </a:pPr>
            <a:r>
              <a:rPr sz="2000" dirty="0">
                <a:latin typeface="Arial Rounded MT Bold" panose="020F0704030504030204" pitchFamily="34" charset="0"/>
                <a:cs typeface="Calibri"/>
              </a:rPr>
              <a:t>A piece </a:t>
            </a:r>
            <a:r>
              <a:rPr sz="2000" spc="-10" dirty="0">
                <a:latin typeface="Arial Rounded MT Bold" panose="020F0704030504030204" pitchFamily="34" charset="0"/>
                <a:cs typeface="Calibri"/>
              </a:rPr>
              <a:t>of hardware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used to </a:t>
            </a:r>
            <a:r>
              <a:rPr sz="2000" spc="-20" dirty="0">
                <a:latin typeface="Arial Rounded MT Bold" panose="020F0704030504030204" pitchFamily="34" charset="0"/>
                <a:cs typeface="Calibri"/>
              </a:rPr>
              <a:t>store </a:t>
            </a:r>
            <a:r>
              <a:rPr sz="2000" dirty="0">
                <a:latin typeface="Arial Rounded MT Bold" panose="020F0704030504030204" pitchFamily="34" charset="0"/>
                <a:cs typeface="Calibri"/>
              </a:rPr>
              <a:t>the </a:t>
            </a:r>
            <a:r>
              <a:rPr sz="2000" spc="-20" dirty="0">
                <a:latin typeface="Arial Rounded MT Bold" panose="020F0704030504030204" pitchFamily="34" charset="0"/>
                <a:cs typeface="Calibri"/>
              </a:rPr>
              <a:t>private </a:t>
            </a:r>
            <a:r>
              <a:rPr sz="2000" spc="-40" dirty="0">
                <a:latin typeface="Arial Rounded MT Bold" panose="020F0704030504030204" pitchFamily="34" charset="0"/>
                <a:cs typeface="Calibri"/>
              </a:rPr>
              <a:t>keys </a:t>
            </a:r>
            <a:r>
              <a:rPr sz="2000" spc="-10" dirty="0">
                <a:latin typeface="Arial Rounded MT Bold" panose="020F0704030504030204" pitchFamily="34" charset="0"/>
                <a:cs typeface="Calibri"/>
              </a:rPr>
              <a:t>to your</a:t>
            </a:r>
            <a:r>
              <a:rPr sz="2000" spc="-180" dirty="0">
                <a:latin typeface="Arial Rounded MT Bold" panose="020F0704030504030204" pitchFamily="34" charset="0"/>
                <a:cs typeface="Calibri"/>
              </a:rPr>
              <a:t> </a:t>
            </a:r>
            <a:r>
              <a:rPr sz="2000" spc="-10" dirty="0">
                <a:latin typeface="Arial Rounded MT Bold" panose="020F0704030504030204" pitchFamily="34" charset="0"/>
                <a:cs typeface="Calibri"/>
              </a:rPr>
              <a:t>bitcoins.</a:t>
            </a:r>
            <a:endParaRPr sz="2000" dirty="0">
              <a:latin typeface="Arial Rounded MT Bold" panose="020F0704030504030204" pitchFamily="34" charset="0"/>
              <a:cs typeface="Calibri"/>
            </a:endParaRPr>
          </a:p>
          <a:p>
            <a:pPr marL="254000" indent="-228600">
              <a:spcBef>
                <a:spcPts val="220"/>
              </a:spcBef>
              <a:buFontTx/>
              <a:buChar char="•"/>
              <a:tabLst>
                <a:tab pos="254000" algn="l"/>
              </a:tabLst>
            </a:pPr>
            <a:r>
              <a:rPr sz="2000" spc="-10" dirty="0">
                <a:latin typeface="Arial Rounded MT Bold" panose="020F0704030504030204" pitchFamily="34" charset="0"/>
                <a:cs typeface="Calibri"/>
              </a:rPr>
              <a:t>Example: Ledger Nano,</a:t>
            </a:r>
            <a:r>
              <a:rPr sz="2000" spc="-50" dirty="0">
                <a:latin typeface="Arial Rounded MT Bold" panose="020F0704030504030204" pitchFamily="34" charset="0"/>
                <a:cs typeface="Calibri"/>
              </a:rPr>
              <a:t> Trezor</a:t>
            </a:r>
            <a:endParaRPr sz="2000" dirty="0">
              <a:latin typeface="Arial Rounded MT Bold" panose="020F0704030504030204" pitchFamily="34" charset="0"/>
              <a:cs typeface="Calibri"/>
            </a:endParaRPr>
          </a:p>
        </p:txBody>
      </p:sp>
      <p:sp>
        <p:nvSpPr>
          <p:cNvPr id="30" name="object 21"/>
          <p:cNvSpPr/>
          <p:nvPr/>
        </p:nvSpPr>
        <p:spPr>
          <a:xfrm>
            <a:off x="844296" y="5650991"/>
            <a:ext cx="6085332" cy="1382266"/>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34" name="object 22"/>
          <p:cNvSpPr txBox="1"/>
          <p:nvPr/>
        </p:nvSpPr>
        <p:spPr>
          <a:xfrm>
            <a:off x="1847901" y="5835394"/>
            <a:ext cx="4083050" cy="701474"/>
          </a:xfrm>
          <a:prstGeom prst="rect">
            <a:avLst/>
          </a:prstGeom>
        </p:spPr>
        <p:txBody>
          <a:bodyPr vert="horz" wrap="square" lIns="0" tIns="24130" rIns="0" bIns="0" rtlCol="0">
            <a:spAutoFit/>
          </a:bodyPr>
          <a:lstStyle/>
          <a:p>
            <a:pPr marL="25400">
              <a:spcBef>
                <a:spcPts val="190"/>
              </a:spcBef>
            </a:pPr>
            <a:r>
              <a:rPr sz="4400" spc="-30" dirty="0">
                <a:solidFill>
                  <a:srgbClr val="FFFFFF"/>
                </a:solidFill>
                <a:cs typeface="Calibri"/>
              </a:rPr>
              <a:t>Hardware</a:t>
            </a:r>
            <a:r>
              <a:rPr sz="4400" spc="-70" dirty="0">
                <a:solidFill>
                  <a:srgbClr val="FFFFFF"/>
                </a:solidFill>
                <a:cs typeface="Calibri"/>
              </a:rPr>
              <a:t> </a:t>
            </a:r>
            <a:r>
              <a:rPr sz="4400" spc="-40" dirty="0">
                <a:solidFill>
                  <a:srgbClr val="FFFFFF"/>
                </a:solidFill>
                <a:cs typeface="Calibri"/>
              </a:rPr>
              <a:t>Wallets</a:t>
            </a:r>
            <a:endParaRPr sz="4400">
              <a:solidFill>
                <a:prstClr val="black"/>
              </a:solidFill>
              <a:cs typeface="Calibri"/>
            </a:endParaRPr>
          </a:p>
        </p:txBody>
      </p:sp>
      <p:sp>
        <p:nvSpPr>
          <p:cNvPr id="35" name="object 23"/>
          <p:cNvSpPr/>
          <p:nvPr/>
        </p:nvSpPr>
        <p:spPr>
          <a:xfrm>
            <a:off x="6847330" y="6999731"/>
            <a:ext cx="10510520" cy="905510"/>
          </a:xfrm>
          <a:custGeom>
            <a:avLst/>
            <a:gdLst/>
            <a:ahLst/>
            <a:cxnLst/>
            <a:rect l="l" t="t" r="r" b="b"/>
            <a:pathLst>
              <a:path w="5255259" h="452754">
                <a:moveTo>
                  <a:pt x="5179314" y="0"/>
                </a:moveTo>
                <a:lnTo>
                  <a:pt x="0" y="0"/>
                </a:lnTo>
                <a:lnTo>
                  <a:pt x="0" y="452627"/>
                </a:lnTo>
                <a:lnTo>
                  <a:pt x="5179314" y="452627"/>
                </a:lnTo>
                <a:lnTo>
                  <a:pt x="5208674" y="446700"/>
                </a:lnTo>
                <a:lnTo>
                  <a:pt x="5232654" y="430534"/>
                </a:lnTo>
                <a:lnTo>
                  <a:pt x="5248822" y="406556"/>
                </a:lnTo>
                <a:lnTo>
                  <a:pt x="5254752" y="377189"/>
                </a:lnTo>
                <a:lnTo>
                  <a:pt x="5254752" y="75437"/>
                </a:lnTo>
                <a:lnTo>
                  <a:pt x="5248822" y="46077"/>
                </a:lnTo>
                <a:lnTo>
                  <a:pt x="5232654" y="22097"/>
                </a:lnTo>
                <a:lnTo>
                  <a:pt x="5208674" y="5929"/>
                </a:lnTo>
                <a:lnTo>
                  <a:pt x="5179314" y="0"/>
                </a:lnTo>
                <a:close/>
              </a:path>
            </a:pathLst>
          </a:custGeom>
          <a:solidFill>
            <a:srgbClr val="CCD1D7">
              <a:alpha val="90194"/>
            </a:srgbClr>
          </a:solidFill>
        </p:spPr>
        <p:txBody>
          <a:bodyPr wrap="square" lIns="0" tIns="0" rIns="0" bIns="0" rtlCol="0"/>
          <a:lstStyle/>
          <a:p>
            <a:endParaRPr sz="3600">
              <a:solidFill>
                <a:prstClr val="black"/>
              </a:solidFill>
            </a:endParaRPr>
          </a:p>
        </p:txBody>
      </p:sp>
      <p:sp>
        <p:nvSpPr>
          <p:cNvPr id="36" name="object 24"/>
          <p:cNvSpPr/>
          <p:nvPr/>
        </p:nvSpPr>
        <p:spPr>
          <a:xfrm>
            <a:off x="6847330" y="6999731"/>
            <a:ext cx="10510520" cy="905510"/>
          </a:xfrm>
          <a:custGeom>
            <a:avLst/>
            <a:gdLst/>
            <a:ahLst/>
            <a:cxnLst/>
            <a:rect l="l" t="t" r="r" b="b"/>
            <a:pathLst>
              <a:path w="5255259" h="452754">
                <a:moveTo>
                  <a:pt x="5254752" y="75437"/>
                </a:moveTo>
                <a:lnTo>
                  <a:pt x="5254752" y="377189"/>
                </a:lnTo>
                <a:lnTo>
                  <a:pt x="5248822" y="406556"/>
                </a:lnTo>
                <a:lnTo>
                  <a:pt x="5232654" y="430534"/>
                </a:lnTo>
                <a:lnTo>
                  <a:pt x="5208674" y="446700"/>
                </a:lnTo>
                <a:lnTo>
                  <a:pt x="5179314" y="452627"/>
                </a:lnTo>
                <a:lnTo>
                  <a:pt x="0" y="452627"/>
                </a:lnTo>
                <a:lnTo>
                  <a:pt x="0" y="0"/>
                </a:lnTo>
                <a:lnTo>
                  <a:pt x="5179314" y="0"/>
                </a:lnTo>
                <a:lnTo>
                  <a:pt x="5208674" y="5929"/>
                </a:lnTo>
                <a:lnTo>
                  <a:pt x="5232654" y="22097"/>
                </a:lnTo>
                <a:lnTo>
                  <a:pt x="5248822" y="46077"/>
                </a:lnTo>
                <a:lnTo>
                  <a:pt x="5254752" y="75437"/>
                </a:lnTo>
                <a:close/>
              </a:path>
            </a:pathLst>
          </a:custGeom>
          <a:ln w="25908">
            <a:solidFill>
              <a:srgbClr val="CCD1D7"/>
            </a:solidFill>
          </a:ln>
        </p:spPr>
        <p:txBody>
          <a:bodyPr wrap="square" lIns="0" tIns="0" rIns="0" bIns="0" rtlCol="0"/>
          <a:lstStyle/>
          <a:p>
            <a:endParaRPr sz="3600">
              <a:solidFill>
                <a:prstClr val="black"/>
              </a:solidFill>
            </a:endParaRPr>
          </a:p>
        </p:txBody>
      </p:sp>
      <p:sp>
        <p:nvSpPr>
          <p:cNvPr id="37" name="object 25"/>
          <p:cNvSpPr txBox="1"/>
          <p:nvPr/>
        </p:nvSpPr>
        <p:spPr>
          <a:xfrm>
            <a:off x="7315961" y="6987540"/>
            <a:ext cx="5444490" cy="691215"/>
          </a:xfrm>
          <a:prstGeom prst="rect">
            <a:avLst/>
          </a:prstGeom>
        </p:spPr>
        <p:txBody>
          <a:bodyPr vert="horz" wrap="square" lIns="0" tIns="49530" rIns="0" bIns="0" rtlCol="0">
            <a:spAutoFit/>
          </a:bodyPr>
          <a:lstStyle/>
          <a:p>
            <a:pPr marL="254000" indent="-228600">
              <a:spcBef>
                <a:spcPts val="390"/>
              </a:spcBef>
              <a:buFontTx/>
              <a:buChar char="•"/>
              <a:tabLst>
                <a:tab pos="254000" algn="l"/>
              </a:tabLst>
            </a:pPr>
            <a:r>
              <a:rPr sz="2000" dirty="0">
                <a:latin typeface="Arial Rounded MT Bold" panose="020F0704030504030204" pitchFamily="34" charset="0"/>
                <a:cs typeface="Calibri"/>
              </a:rPr>
              <a:t>It is the </a:t>
            </a:r>
            <a:r>
              <a:rPr sz="2000" spc="-10" dirty="0">
                <a:latin typeface="Arial Rounded MT Bold" panose="020F0704030504030204" pitchFamily="34" charset="0"/>
                <a:cs typeface="Calibri"/>
              </a:rPr>
              <a:t>most secure </a:t>
            </a:r>
            <a:r>
              <a:rPr sz="2000" spc="-20" dirty="0">
                <a:latin typeface="Arial Rounded MT Bold" panose="020F0704030504030204" pitchFamily="34" charset="0"/>
                <a:cs typeface="Calibri"/>
              </a:rPr>
              <a:t>cold-storage</a:t>
            </a:r>
            <a:r>
              <a:rPr sz="2000" spc="-140" dirty="0">
                <a:latin typeface="Arial Rounded MT Bold" panose="020F0704030504030204" pitchFamily="34" charset="0"/>
                <a:cs typeface="Calibri"/>
              </a:rPr>
              <a:t> </a:t>
            </a:r>
            <a:r>
              <a:rPr sz="2000" spc="-10" dirty="0">
                <a:latin typeface="Arial Rounded MT Bold" panose="020F0704030504030204" pitchFamily="34" charset="0"/>
                <a:cs typeface="Calibri"/>
              </a:rPr>
              <a:t>solution</a:t>
            </a:r>
            <a:endParaRPr sz="2000" dirty="0">
              <a:latin typeface="Arial Rounded MT Bold" panose="020F0704030504030204" pitchFamily="34" charset="0"/>
              <a:cs typeface="Calibri"/>
            </a:endParaRPr>
          </a:p>
          <a:p>
            <a:pPr marL="254000" indent="-228600">
              <a:spcBef>
                <a:spcPts val="200"/>
              </a:spcBef>
              <a:buFontTx/>
              <a:buChar char="•"/>
              <a:tabLst>
                <a:tab pos="254000" algn="l"/>
              </a:tabLst>
            </a:pPr>
            <a:r>
              <a:rPr sz="2000" spc="-10" dirty="0">
                <a:latin typeface="Arial Rounded MT Bold" panose="020F0704030504030204" pitchFamily="34" charset="0"/>
                <a:cs typeface="Calibri"/>
              </a:rPr>
              <a:t>Example: Coindesk, Bitadress</a:t>
            </a:r>
            <a:endParaRPr sz="2000" dirty="0">
              <a:latin typeface="Arial Rounded MT Bold" panose="020F0704030504030204" pitchFamily="34" charset="0"/>
              <a:cs typeface="Calibri"/>
            </a:endParaRPr>
          </a:p>
        </p:txBody>
      </p:sp>
      <p:sp>
        <p:nvSpPr>
          <p:cNvPr id="38" name="object 26"/>
          <p:cNvSpPr/>
          <p:nvPr/>
        </p:nvSpPr>
        <p:spPr>
          <a:xfrm>
            <a:off x="844296" y="6839711"/>
            <a:ext cx="6085332" cy="1385314"/>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39" name="object 27"/>
          <p:cNvSpPr txBox="1"/>
          <p:nvPr/>
        </p:nvSpPr>
        <p:spPr>
          <a:xfrm>
            <a:off x="2305100" y="7025892"/>
            <a:ext cx="3167380" cy="701474"/>
          </a:xfrm>
          <a:prstGeom prst="rect">
            <a:avLst/>
          </a:prstGeom>
        </p:spPr>
        <p:txBody>
          <a:bodyPr vert="horz" wrap="square" lIns="0" tIns="24130" rIns="0" bIns="0" rtlCol="0">
            <a:spAutoFit/>
          </a:bodyPr>
          <a:lstStyle/>
          <a:p>
            <a:pPr marL="25400">
              <a:spcBef>
                <a:spcPts val="190"/>
              </a:spcBef>
            </a:pPr>
            <a:r>
              <a:rPr sz="4400" spc="-30" dirty="0">
                <a:solidFill>
                  <a:srgbClr val="FFFFFF"/>
                </a:solidFill>
                <a:cs typeface="Calibri"/>
              </a:rPr>
              <a:t>Paper</a:t>
            </a:r>
            <a:r>
              <a:rPr sz="4400" spc="-140" dirty="0">
                <a:solidFill>
                  <a:srgbClr val="FFFFFF"/>
                </a:solidFill>
                <a:cs typeface="Calibri"/>
              </a:rPr>
              <a:t> </a:t>
            </a:r>
            <a:r>
              <a:rPr sz="4400" spc="-30" dirty="0">
                <a:solidFill>
                  <a:srgbClr val="FFFFFF"/>
                </a:solidFill>
                <a:cs typeface="Calibri"/>
              </a:rPr>
              <a:t>Wallets</a:t>
            </a:r>
            <a:endParaRPr sz="4400">
              <a:solidFill>
                <a:prstClr val="black"/>
              </a:solidFill>
              <a:cs typeface="Calibri"/>
            </a:endParaRPr>
          </a:p>
        </p:txBody>
      </p:sp>
      <p:sp>
        <p:nvSpPr>
          <p:cNvPr id="40" name="object 28"/>
          <p:cNvSpPr/>
          <p:nvPr/>
        </p:nvSpPr>
        <p:spPr>
          <a:xfrm>
            <a:off x="6847330" y="8188453"/>
            <a:ext cx="10510520" cy="909318"/>
          </a:xfrm>
          <a:custGeom>
            <a:avLst/>
            <a:gdLst/>
            <a:ahLst/>
            <a:cxnLst/>
            <a:rect l="l" t="t" r="r" b="b"/>
            <a:pathLst>
              <a:path w="5255259" h="454660">
                <a:moveTo>
                  <a:pt x="5179060" y="0"/>
                </a:moveTo>
                <a:lnTo>
                  <a:pt x="0" y="0"/>
                </a:lnTo>
                <a:lnTo>
                  <a:pt x="0" y="454291"/>
                </a:lnTo>
                <a:lnTo>
                  <a:pt x="5179060" y="454291"/>
                </a:lnTo>
                <a:lnTo>
                  <a:pt x="5208514" y="448341"/>
                </a:lnTo>
                <a:lnTo>
                  <a:pt x="5232574" y="432115"/>
                </a:lnTo>
                <a:lnTo>
                  <a:pt x="5248800" y="408048"/>
                </a:lnTo>
                <a:lnTo>
                  <a:pt x="5254752" y="378574"/>
                </a:lnTo>
                <a:lnTo>
                  <a:pt x="5254752" y="75717"/>
                </a:lnTo>
                <a:lnTo>
                  <a:pt x="5248800" y="46243"/>
                </a:lnTo>
                <a:lnTo>
                  <a:pt x="5232574" y="22175"/>
                </a:lnTo>
                <a:lnTo>
                  <a:pt x="5208514" y="5949"/>
                </a:lnTo>
                <a:lnTo>
                  <a:pt x="5179060" y="0"/>
                </a:lnTo>
                <a:close/>
              </a:path>
            </a:pathLst>
          </a:custGeom>
          <a:solidFill>
            <a:srgbClr val="CCD1D7">
              <a:alpha val="90194"/>
            </a:srgbClr>
          </a:solidFill>
        </p:spPr>
        <p:txBody>
          <a:bodyPr wrap="square" lIns="0" tIns="0" rIns="0" bIns="0" rtlCol="0"/>
          <a:lstStyle/>
          <a:p>
            <a:endParaRPr sz="3600">
              <a:solidFill>
                <a:prstClr val="black"/>
              </a:solidFill>
            </a:endParaRPr>
          </a:p>
        </p:txBody>
      </p:sp>
      <p:sp>
        <p:nvSpPr>
          <p:cNvPr id="41" name="object 29"/>
          <p:cNvSpPr/>
          <p:nvPr/>
        </p:nvSpPr>
        <p:spPr>
          <a:xfrm>
            <a:off x="6847330" y="8188453"/>
            <a:ext cx="10510520" cy="909318"/>
          </a:xfrm>
          <a:custGeom>
            <a:avLst/>
            <a:gdLst/>
            <a:ahLst/>
            <a:cxnLst/>
            <a:rect l="l" t="t" r="r" b="b"/>
            <a:pathLst>
              <a:path w="5255259" h="454660">
                <a:moveTo>
                  <a:pt x="5254752" y="75717"/>
                </a:moveTo>
                <a:lnTo>
                  <a:pt x="5254752" y="378574"/>
                </a:lnTo>
                <a:lnTo>
                  <a:pt x="5248800" y="408048"/>
                </a:lnTo>
                <a:lnTo>
                  <a:pt x="5232574" y="432115"/>
                </a:lnTo>
                <a:lnTo>
                  <a:pt x="5208514" y="448341"/>
                </a:lnTo>
                <a:lnTo>
                  <a:pt x="5179060" y="454291"/>
                </a:lnTo>
                <a:lnTo>
                  <a:pt x="0" y="454291"/>
                </a:lnTo>
                <a:lnTo>
                  <a:pt x="0" y="0"/>
                </a:lnTo>
                <a:lnTo>
                  <a:pt x="5179060" y="0"/>
                </a:lnTo>
                <a:lnTo>
                  <a:pt x="5208514" y="5949"/>
                </a:lnTo>
                <a:lnTo>
                  <a:pt x="5232574" y="22175"/>
                </a:lnTo>
                <a:lnTo>
                  <a:pt x="5248800" y="46243"/>
                </a:lnTo>
                <a:lnTo>
                  <a:pt x="5254752" y="75717"/>
                </a:lnTo>
                <a:close/>
              </a:path>
            </a:pathLst>
          </a:custGeom>
          <a:ln w="25908">
            <a:solidFill>
              <a:srgbClr val="CCD1D7"/>
            </a:solidFill>
          </a:ln>
        </p:spPr>
        <p:txBody>
          <a:bodyPr wrap="square" lIns="0" tIns="0" rIns="0" bIns="0" rtlCol="0"/>
          <a:lstStyle/>
          <a:p>
            <a:endParaRPr sz="3600">
              <a:solidFill>
                <a:prstClr val="black"/>
              </a:solidFill>
            </a:endParaRPr>
          </a:p>
        </p:txBody>
      </p:sp>
      <p:sp>
        <p:nvSpPr>
          <p:cNvPr id="42" name="object 30"/>
          <p:cNvSpPr txBox="1"/>
          <p:nvPr/>
        </p:nvSpPr>
        <p:spPr>
          <a:xfrm>
            <a:off x="7315960" y="8179206"/>
            <a:ext cx="9522460" cy="691215"/>
          </a:xfrm>
          <a:prstGeom prst="rect">
            <a:avLst/>
          </a:prstGeom>
        </p:spPr>
        <p:txBody>
          <a:bodyPr vert="horz" wrap="square" lIns="0" tIns="49530" rIns="0" bIns="0" rtlCol="0">
            <a:spAutoFit/>
          </a:bodyPr>
          <a:lstStyle/>
          <a:p>
            <a:pPr marL="254000" indent="-228600">
              <a:spcBef>
                <a:spcPts val="390"/>
              </a:spcBef>
              <a:buFontTx/>
              <a:buChar char="•"/>
              <a:tabLst>
                <a:tab pos="254000" algn="l"/>
              </a:tabLst>
            </a:pPr>
            <a:r>
              <a:rPr sz="2000" dirty="0">
                <a:latin typeface="Arial Rounded MT Bold" panose="020F0704030504030204" pitchFamily="34" charset="0"/>
                <a:cs typeface="Calibri"/>
              </a:rPr>
              <a:t>These </a:t>
            </a:r>
            <a:r>
              <a:rPr sz="2000" spc="-10" dirty="0">
                <a:latin typeface="Arial Rounded MT Bold" panose="020F0704030504030204" pitchFamily="34" charset="0"/>
                <a:cs typeface="Calibri"/>
              </a:rPr>
              <a:t>wallets require </a:t>
            </a:r>
            <a:r>
              <a:rPr sz="2000" dirty="0">
                <a:latin typeface="Arial Rounded MT Bold" panose="020F0704030504030204" pitchFamily="34" charset="0"/>
                <a:cs typeface="Calibri"/>
              </a:rPr>
              <a:t>multiple </a:t>
            </a:r>
            <a:r>
              <a:rPr sz="2000" spc="-20" dirty="0">
                <a:latin typeface="Arial Rounded MT Bold" panose="020F0704030504030204" pitchFamily="34" charset="0"/>
                <a:cs typeface="Calibri"/>
              </a:rPr>
              <a:t>private </a:t>
            </a:r>
            <a:r>
              <a:rPr sz="2000" spc="-40" dirty="0">
                <a:latin typeface="Arial Rounded MT Bold" panose="020F0704030504030204" pitchFamily="34" charset="0"/>
                <a:cs typeface="Calibri"/>
              </a:rPr>
              <a:t>key </a:t>
            </a:r>
            <a:r>
              <a:rPr sz="2000" spc="-10" dirty="0">
                <a:latin typeface="Arial Rounded MT Bold" panose="020F0704030504030204" pitchFamily="34" charset="0"/>
                <a:cs typeface="Calibri"/>
              </a:rPr>
              <a:t>signatures to </a:t>
            </a:r>
            <a:r>
              <a:rPr sz="2000" spc="-20" dirty="0">
                <a:latin typeface="Arial Rounded MT Bold" panose="020F0704030504030204" pitchFamily="34" charset="0"/>
                <a:cs typeface="Calibri"/>
              </a:rPr>
              <a:t>make </a:t>
            </a:r>
            <a:r>
              <a:rPr sz="2000" dirty="0">
                <a:latin typeface="Arial Rounded MT Bold" panose="020F0704030504030204" pitchFamily="34" charset="0"/>
                <a:cs typeface="Calibri"/>
              </a:rPr>
              <a:t>a</a:t>
            </a:r>
            <a:r>
              <a:rPr sz="2000" spc="-130" dirty="0">
                <a:latin typeface="Arial Rounded MT Bold" panose="020F0704030504030204" pitchFamily="34" charset="0"/>
                <a:cs typeface="Calibri"/>
              </a:rPr>
              <a:t> </a:t>
            </a:r>
            <a:r>
              <a:rPr sz="2000" spc="-10" dirty="0">
                <a:latin typeface="Arial Rounded MT Bold" panose="020F0704030504030204" pitchFamily="34" charset="0"/>
                <a:cs typeface="Calibri"/>
              </a:rPr>
              <a:t>transaction</a:t>
            </a:r>
            <a:endParaRPr sz="2000" dirty="0">
              <a:latin typeface="Arial Rounded MT Bold" panose="020F0704030504030204" pitchFamily="34" charset="0"/>
              <a:cs typeface="Calibri"/>
            </a:endParaRPr>
          </a:p>
          <a:p>
            <a:pPr marL="254000" indent="-228600">
              <a:spcBef>
                <a:spcPts val="190"/>
              </a:spcBef>
              <a:buFontTx/>
              <a:buChar char="•"/>
              <a:tabLst>
                <a:tab pos="254000" algn="l"/>
              </a:tabLst>
            </a:pPr>
            <a:r>
              <a:rPr sz="2000" spc="-10" dirty="0">
                <a:latin typeface="Arial Rounded MT Bold" panose="020F0704030504030204" pitchFamily="34" charset="0"/>
                <a:cs typeface="Calibri"/>
              </a:rPr>
              <a:t>Examples: CarbonWallet, Coinbase, Blocktrail, </a:t>
            </a:r>
            <a:r>
              <a:rPr sz="2000" dirty="0">
                <a:latin typeface="Arial Rounded MT Bold" panose="020F0704030504030204" pitchFamily="34" charset="0"/>
                <a:cs typeface="Calibri"/>
              </a:rPr>
              <a:t>electrum,</a:t>
            </a:r>
            <a:r>
              <a:rPr sz="2000" spc="-110" dirty="0">
                <a:latin typeface="Arial Rounded MT Bold" panose="020F0704030504030204" pitchFamily="34" charset="0"/>
                <a:cs typeface="Calibri"/>
              </a:rPr>
              <a:t> </a:t>
            </a:r>
            <a:r>
              <a:rPr sz="2000" spc="-10" dirty="0">
                <a:latin typeface="Arial Rounded MT Bold" panose="020F0704030504030204" pitchFamily="34" charset="0"/>
                <a:cs typeface="Calibri"/>
              </a:rPr>
              <a:t>CoinKite</a:t>
            </a:r>
            <a:endParaRPr sz="2000" dirty="0">
              <a:latin typeface="Arial Rounded MT Bold" panose="020F0704030504030204" pitchFamily="34" charset="0"/>
              <a:cs typeface="Calibri"/>
            </a:endParaRPr>
          </a:p>
        </p:txBody>
      </p:sp>
      <p:sp>
        <p:nvSpPr>
          <p:cNvPr id="43" name="object 31"/>
          <p:cNvSpPr/>
          <p:nvPr/>
        </p:nvSpPr>
        <p:spPr>
          <a:xfrm>
            <a:off x="807719" y="8031480"/>
            <a:ext cx="6158482" cy="1385340"/>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44" name="object 32"/>
          <p:cNvSpPr txBox="1"/>
          <p:nvPr/>
        </p:nvSpPr>
        <p:spPr>
          <a:xfrm>
            <a:off x="1210868" y="8217000"/>
            <a:ext cx="5356860" cy="701474"/>
          </a:xfrm>
          <a:prstGeom prst="rect">
            <a:avLst/>
          </a:prstGeom>
        </p:spPr>
        <p:txBody>
          <a:bodyPr vert="horz" wrap="square" lIns="0" tIns="24130" rIns="0" bIns="0" rtlCol="0">
            <a:spAutoFit/>
          </a:bodyPr>
          <a:lstStyle/>
          <a:p>
            <a:pPr marL="25400">
              <a:spcBef>
                <a:spcPts val="190"/>
              </a:spcBef>
            </a:pPr>
            <a:r>
              <a:rPr sz="4400" spc="-20" dirty="0">
                <a:solidFill>
                  <a:srgbClr val="FFFFFF"/>
                </a:solidFill>
                <a:cs typeface="Calibri"/>
              </a:rPr>
              <a:t>Multi-signature</a:t>
            </a:r>
            <a:r>
              <a:rPr sz="4400" spc="-40" dirty="0">
                <a:solidFill>
                  <a:srgbClr val="FFFFFF"/>
                </a:solidFill>
                <a:cs typeface="Calibri"/>
              </a:rPr>
              <a:t> </a:t>
            </a:r>
            <a:r>
              <a:rPr sz="4400" spc="-30" dirty="0">
                <a:solidFill>
                  <a:srgbClr val="FFFFFF"/>
                </a:solidFill>
                <a:cs typeface="Calibri"/>
              </a:rPr>
              <a:t>Wallets</a:t>
            </a:r>
            <a:endParaRPr sz="4400">
              <a:solidFill>
                <a:prstClr val="black"/>
              </a:solidFill>
              <a:cs typeface="Calibri"/>
            </a:endParaRPr>
          </a:p>
        </p:txBody>
      </p:sp>
    </p:spTree>
    <p:extLst>
      <p:ext uri="{BB962C8B-B14F-4D97-AF65-F5344CB8AC3E}">
        <p14:creationId xmlns:p14="http://schemas.microsoft.com/office/powerpoint/2010/main" val="2594279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7"/>
          <p:cNvSpPr txBox="1"/>
          <p:nvPr/>
        </p:nvSpPr>
        <p:spPr>
          <a:xfrm>
            <a:off x="938430" y="1790199"/>
            <a:ext cx="16412660" cy="8433078"/>
          </a:xfrm>
          <a:prstGeom prst="rect">
            <a:avLst/>
          </a:prstGeom>
        </p:spPr>
        <p:txBody>
          <a:bodyPr vert="horz" wrap="square" lIns="0" tIns="0" rIns="0" bIns="0" rtlCol="0">
            <a:spAutoFit/>
          </a:bodyPr>
          <a:lstStyle/>
          <a:p>
            <a:pPr marL="584200" indent="-571500">
              <a:lnSpc>
                <a:spcPct val="200000"/>
              </a:lnSpc>
              <a:buClr>
                <a:srgbClr val="095A81"/>
              </a:buClr>
              <a:buFont typeface="Wingdings" panose="05000000000000000000" pitchFamily="2" charset="2"/>
              <a:buChar char="§"/>
              <a:tabLst>
                <a:tab pos="584835" algn="l"/>
              </a:tabLst>
              <a:defRPr/>
            </a:pPr>
            <a:r>
              <a:rPr lang="en-IN" sz="2000" spc="-20" dirty="0" smtClean="0">
                <a:latin typeface="Arial Rounded MT Bold" panose="020F0704030504030204" pitchFamily="34" charset="0"/>
                <a:cs typeface="Calibri"/>
              </a:rPr>
              <a:t>Protocols </a:t>
            </a:r>
            <a:r>
              <a:rPr lang="en-IN" sz="2000" spc="-20" dirty="0">
                <a:latin typeface="Arial Rounded MT Bold" panose="020F0704030504030204" pitchFamily="34" charset="0"/>
                <a:cs typeface="Calibri"/>
              </a:rPr>
              <a:t>- Proof of Work (PoW) consensus algorithms</a:t>
            </a:r>
          </a:p>
          <a:p>
            <a:pPr marL="584200" indent="-571500">
              <a:lnSpc>
                <a:spcPct val="200000"/>
              </a:lnSpc>
              <a:buClr>
                <a:srgbClr val="095A81"/>
              </a:buClr>
              <a:buFont typeface="Wingdings" panose="05000000000000000000" pitchFamily="2" charset="2"/>
              <a:buChar char="§"/>
              <a:tabLst>
                <a:tab pos="584835" algn="l"/>
              </a:tabLst>
              <a:defRPr/>
            </a:pPr>
            <a:r>
              <a:rPr lang="en-IN" sz="2000" spc="-20" dirty="0">
                <a:latin typeface="Arial Rounded MT Bold" panose="020F0704030504030204" pitchFamily="34" charset="0"/>
                <a:cs typeface="Calibri"/>
              </a:rPr>
              <a:t>Anyone can </a:t>
            </a:r>
          </a:p>
          <a:p>
            <a:pPr marL="1498600" lvl="3" indent="-571500">
              <a:lnSpc>
                <a:spcPct val="200000"/>
              </a:lnSpc>
              <a:buClr>
                <a:srgbClr val="095A81"/>
              </a:buClr>
              <a:buFont typeface="Courier New" panose="02070309020205020404" pitchFamily="49" charset="0"/>
              <a:buChar char="o"/>
              <a:tabLst>
                <a:tab pos="584835" algn="l"/>
              </a:tabLst>
              <a:defRPr/>
            </a:pPr>
            <a:r>
              <a:rPr lang="en-IN" sz="2000" spc="-20" dirty="0">
                <a:latin typeface="Arial Rounded MT Bold" panose="020F0704030504030204" pitchFamily="34" charset="0"/>
                <a:cs typeface="Calibri"/>
              </a:rPr>
              <a:t>Participate without permission</a:t>
            </a:r>
          </a:p>
          <a:p>
            <a:pPr marL="1498600" lvl="3" indent="-571500">
              <a:lnSpc>
                <a:spcPct val="200000"/>
              </a:lnSpc>
              <a:buClr>
                <a:srgbClr val="095A81"/>
              </a:buClr>
              <a:buFont typeface="Courier New" panose="02070309020205020404" pitchFamily="49" charset="0"/>
              <a:buChar char="o"/>
              <a:tabLst>
                <a:tab pos="584835" algn="l"/>
              </a:tabLst>
              <a:defRPr/>
            </a:pPr>
            <a:r>
              <a:rPr lang="en-IN" sz="2000" spc="-20" dirty="0">
                <a:latin typeface="Arial Rounded MT Bold" panose="020F0704030504030204" pitchFamily="34" charset="0"/>
                <a:cs typeface="Calibri"/>
              </a:rPr>
              <a:t>Download the code  </a:t>
            </a:r>
          </a:p>
          <a:p>
            <a:pPr marL="1498600" lvl="3" indent="-571500">
              <a:lnSpc>
                <a:spcPct val="200000"/>
              </a:lnSpc>
              <a:buClr>
                <a:srgbClr val="095A81"/>
              </a:buClr>
              <a:buFont typeface="Courier New" panose="02070309020205020404" pitchFamily="49" charset="0"/>
              <a:buChar char="o"/>
              <a:tabLst>
                <a:tab pos="584835" algn="l"/>
              </a:tabLst>
              <a:defRPr/>
            </a:pPr>
            <a:r>
              <a:rPr lang="en-IN" sz="2000" spc="-20" dirty="0">
                <a:latin typeface="Arial Rounded MT Bold" panose="020F0704030504030204" pitchFamily="34" charset="0"/>
                <a:cs typeface="Calibri"/>
              </a:rPr>
              <a:t>Start running a public node on their local device</a:t>
            </a:r>
          </a:p>
          <a:p>
            <a:pPr marL="1498600" lvl="3" indent="-571500">
              <a:lnSpc>
                <a:spcPct val="200000"/>
              </a:lnSpc>
              <a:buClr>
                <a:srgbClr val="095A81"/>
              </a:buClr>
              <a:buFont typeface="Courier New" panose="02070309020205020404" pitchFamily="49" charset="0"/>
              <a:buChar char="o"/>
              <a:tabLst>
                <a:tab pos="584835" algn="l"/>
              </a:tabLst>
              <a:defRPr/>
            </a:pPr>
            <a:r>
              <a:rPr lang="en-IN" sz="2000" spc="-20" dirty="0">
                <a:latin typeface="Arial Rounded MT Bold" panose="020F0704030504030204" pitchFamily="34" charset="0"/>
                <a:cs typeface="Calibri"/>
              </a:rPr>
              <a:t>Validating transactions in the network</a:t>
            </a:r>
          </a:p>
          <a:p>
            <a:pPr marL="1498600" lvl="3" indent="-571500">
              <a:lnSpc>
                <a:spcPct val="200000"/>
              </a:lnSpc>
              <a:buClr>
                <a:srgbClr val="095A81"/>
              </a:buClr>
              <a:buFont typeface="Courier New" panose="02070309020205020404" pitchFamily="49" charset="0"/>
              <a:buChar char="o"/>
              <a:tabLst>
                <a:tab pos="584835" algn="l"/>
              </a:tabLst>
              <a:defRPr/>
            </a:pPr>
            <a:r>
              <a:rPr lang="en-IN" sz="2000" spc="-20" dirty="0">
                <a:latin typeface="Arial Rounded MT Bold" panose="020F0704030504030204" pitchFamily="34" charset="0"/>
                <a:cs typeface="Calibri"/>
              </a:rPr>
              <a:t>Can send transactions through the network  </a:t>
            </a:r>
          </a:p>
          <a:p>
            <a:pPr marL="1498600" lvl="3" indent="-571500">
              <a:lnSpc>
                <a:spcPct val="200000"/>
              </a:lnSpc>
              <a:buClr>
                <a:srgbClr val="095A81"/>
              </a:buClr>
              <a:buFont typeface="Courier New" panose="02070309020205020404" pitchFamily="49" charset="0"/>
              <a:buChar char="o"/>
              <a:tabLst>
                <a:tab pos="584835" algn="l"/>
              </a:tabLst>
              <a:defRPr/>
            </a:pPr>
            <a:r>
              <a:rPr lang="en-IN" sz="2000" spc="-20" dirty="0">
                <a:latin typeface="Arial Rounded MT Bold" panose="020F0704030504030204" pitchFamily="34" charset="0"/>
                <a:cs typeface="Calibri"/>
              </a:rPr>
              <a:t>Read transaction on the public block explorer</a:t>
            </a:r>
          </a:p>
          <a:p>
            <a:pPr marL="12700">
              <a:lnSpc>
                <a:spcPct val="200000"/>
              </a:lnSpc>
              <a:buClr>
                <a:srgbClr val="095A81"/>
              </a:buClr>
              <a:tabLst>
                <a:tab pos="584835" algn="l"/>
              </a:tabLst>
              <a:defRPr/>
            </a:pPr>
            <a:r>
              <a:rPr lang="en-IN" sz="2000" b="1" spc="-20" dirty="0" smtClean="0">
                <a:solidFill>
                  <a:schemeClr val="accent6">
                    <a:lumMod val="75000"/>
                  </a:schemeClr>
                </a:solidFill>
                <a:latin typeface="Arial Rounded MT Bold" panose="020F0704030504030204" pitchFamily="34" charset="0"/>
                <a:cs typeface="Calibri"/>
              </a:rPr>
              <a:t>Example: </a:t>
            </a:r>
            <a:r>
              <a:rPr lang="en-IN" sz="2000" spc="-20" dirty="0">
                <a:latin typeface="Arial Rounded MT Bold" panose="020F0704030504030204" pitchFamily="34" charset="0"/>
                <a:cs typeface="Calibri"/>
              </a:rPr>
              <a:t>Bitcoin, Ethereum, Monero, Dash, Litecoin, Dodgecoin, </a:t>
            </a:r>
            <a:r>
              <a:rPr lang="en-IN" sz="2000" spc="-20" dirty="0" smtClean="0">
                <a:latin typeface="Arial Rounded MT Bold" panose="020F0704030504030204" pitchFamily="34" charset="0"/>
                <a:cs typeface="Calibri"/>
              </a:rPr>
              <a:t>etc.,</a:t>
            </a:r>
            <a:endParaRPr lang="en-IN" sz="2000" spc="-20" dirty="0">
              <a:latin typeface="Arial Rounded MT Bold" panose="020F0704030504030204" pitchFamily="34" charset="0"/>
              <a:cs typeface="Calibri"/>
            </a:endParaRPr>
          </a:p>
          <a:p>
            <a:pPr marL="12700">
              <a:lnSpc>
                <a:spcPct val="200000"/>
              </a:lnSpc>
              <a:buClr>
                <a:srgbClr val="095A81"/>
              </a:buClr>
              <a:tabLst>
                <a:tab pos="584835" algn="l"/>
              </a:tabLst>
              <a:defRPr/>
            </a:pPr>
            <a:r>
              <a:rPr lang="en-IN" sz="2000" b="1" spc="-20" dirty="0" smtClean="0">
                <a:solidFill>
                  <a:schemeClr val="accent6">
                    <a:lumMod val="75000"/>
                  </a:schemeClr>
                </a:solidFill>
                <a:latin typeface="Arial Rounded MT Bold" panose="020F0704030504030204" pitchFamily="34" charset="0"/>
                <a:cs typeface="Calibri"/>
              </a:rPr>
              <a:t>Effects </a:t>
            </a:r>
            <a:r>
              <a:rPr lang="en-IN" sz="2000" b="1" spc="-20" dirty="0">
                <a:solidFill>
                  <a:schemeClr val="accent6">
                    <a:lumMod val="75000"/>
                  </a:schemeClr>
                </a:solidFill>
                <a:latin typeface="Arial Rounded MT Bold" panose="020F0704030504030204" pitchFamily="34" charset="0"/>
                <a:cs typeface="Calibri"/>
              </a:rPr>
              <a:t>: </a:t>
            </a:r>
          </a:p>
          <a:p>
            <a:pPr marL="584200" lvl="1" indent="-571500">
              <a:lnSpc>
                <a:spcPct val="200000"/>
              </a:lnSpc>
              <a:buClr>
                <a:srgbClr val="095A81"/>
              </a:buClr>
              <a:buFont typeface="Wingdings" panose="05000000000000000000" pitchFamily="2" charset="2"/>
              <a:buChar char="§"/>
              <a:tabLst>
                <a:tab pos="584835" algn="l"/>
              </a:tabLst>
              <a:defRPr/>
            </a:pPr>
            <a:r>
              <a:rPr lang="en-IN" sz="2000" spc="-20" dirty="0">
                <a:latin typeface="Arial Rounded MT Bold" panose="020F0704030504030204" pitchFamily="34" charset="0"/>
                <a:cs typeface="Calibri"/>
              </a:rPr>
              <a:t>Potential to disrupt current business models through disintermediation</a:t>
            </a:r>
          </a:p>
          <a:p>
            <a:pPr marL="584200" lvl="1" indent="-571500">
              <a:lnSpc>
                <a:spcPct val="200000"/>
              </a:lnSpc>
              <a:buClr>
                <a:srgbClr val="095A81"/>
              </a:buClr>
              <a:buFont typeface="Wingdings" panose="05000000000000000000" pitchFamily="2" charset="2"/>
              <a:buChar char="§"/>
              <a:tabLst>
                <a:tab pos="584835" algn="l"/>
              </a:tabLst>
              <a:defRPr/>
            </a:pPr>
            <a:r>
              <a:rPr lang="en-IN" sz="2000" spc="-20" dirty="0">
                <a:latin typeface="Arial Rounded MT Bold" panose="020F0704030504030204" pitchFamily="34" charset="0"/>
                <a:cs typeface="Calibri"/>
              </a:rPr>
              <a:t>No infrastructure costs: No need to maintain servers or system admins radically reduces the costs of creating and running decentralized applications (dApps).</a:t>
            </a:r>
          </a:p>
          <a:p>
            <a:pPr marL="584200" indent="-571500">
              <a:buClr>
                <a:srgbClr val="095A81"/>
              </a:buClr>
              <a:buFont typeface="Wingdings" panose="05000000000000000000" pitchFamily="2" charset="2"/>
              <a:buChar char="§"/>
              <a:tabLst>
                <a:tab pos="584835" algn="l"/>
              </a:tabLst>
              <a:defRPr/>
            </a:pPr>
            <a:endParaRPr lang="en-US" sz="2800" spc="-20" dirty="0">
              <a:solidFill>
                <a:srgbClr val="5F5F5F"/>
              </a:solidFill>
              <a:latin typeface="Calibri"/>
              <a:cs typeface="Calibri"/>
            </a:endParaRPr>
          </a:p>
        </p:txBody>
      </p:sp>
      <p:pic>
        <p:nvPicPr>
          <p:cNvPr id="14" name="Picture 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733627" y="1925330"/>
            <a:ext cx="4626862" cy="5533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bject 6"/>
          <p:cNvSpPr txBox="1">
            <a:spLocks noGrp="1"/>
          </p:cNvSpPr>
          <p:nvPr>
            <p:ph type="title"/>
          </p:nvPr>
        </p:nvSpPr>
        <p:spPr>
          <a:xfrm>
            <a:off x="947829" y="729150"/>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Public Blockchain</a:t>
            </a:r>
            <a:endParaRPr sz="5600" dirty="0">
              <a:solidFill>
                <a:schemeClr val="tx2"/>
              </a:solidFill>
            </a:endParaRPr>
          </a:p>
        </p:txBody>
      </p:sp>
    </p:spTree>
    <p:extLst>
      <p:ext uri="{BB962C8B-B14F-4D97-AF65-F5344CB8AC3E}">
        <p14:creationId xmlns:p14="http://schemas.microsoft.com/office/powerpoint/2010/main" val="4534791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986917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Different </a:t>
            </a:r>
            <a:r>
              <a:rPr sz="5600" spc="-10" dirty="0">
                <a:solidFill>
                  <a:srgbClr val="095A82"/>
                </a:solidFill>
              </a:rPr>
              <a:t>types of Bitcoin</a:t>
            </a:r>
            <a:r>
              <a:rPr sz="5600" spc="140" dirty="0">
                <a:solidFill>
                  <a:srgbClr val="095A82"/>
                </a:solidFill>
              </a:rPr>
              <a:t> </a:t>
            </a:r>
            <a:r>
              <a:rPr sz="5600" spc="-20" dirty="0">
                <a:solidFill>
                  <a:srgbClr val="095A82"/>
                </a:solidFill>
              </a:rPr>
              <a:t>Wallets</a:t>
            </a:r>
            <a:endParaRPr sz="5600"/>
          </a:p>
        </p:txBody>
      </p:sp>
      <p:sp>
        <p:nvSpPr>
          <p:cNvPr id="12" name="object 3"/>
          <p:cNvSpPr/>
          <p:nvPr/>
        </p:nvSpPr>
        <p:spPr>
          <a:xfrm>
            <a:off x="2241781" y="4099558"/>
            <a:ext cx="13851658" cy="458114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14252447" y="2258566"/>
            <a:ext cx="1359406" cy="118262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4" name="object 5"/>
          <p:cNvSpPr/>
          <p:nvPr/>
        </p:nvSpPr>
        <p:spPr>
          <a:xfrm>
            <a:off x="5538215" y="2215894"/>
            <a:ext cx="1155190" cy="130454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5" name="object 6"/>
          <p:cNvSpPr/>
          <p:nvPr/>
        </p:nvSpPr>
        <p:spPr>
          <a:xfrm>
            <a:off x="7796782" y="1831848"/>
            <a:ext cx="1115568" cy="1944624"/>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16" name="object 7"/>
          <p:cNvSpPr/>
          <p:nvPr/>
        </p:nvSpPr>
        <p:spPr>
          <a:xfrm>
            <a:off x="9991343" y="2157983"/>
            <a:ext cx="1210054" cy="1289302"/>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17" name="object 8"/>
          <p:cNvSpPr/>
          <p:nvPr/>
        </p:nvSpPr>
        <p:spPr>
          <a:xfrm>
            <a:off x="12121895" y="2042161"/>
            <a:ext cx="1414270" cy="1481326"/>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18" name="object 9"/>
          <p:cNvSpPr/>
          <p:nvPr/>
        </p:nvSpPr>
        <p:spPr>
          <a:xfrm>
            <a:off x="2693671" y="2537204"/>
            <a:ext cx="1871470" cy="417068"/>
          </a:xfrm>
          <a:prstGeom prst="rect">
            <a:avLst/>
          </a:prstGeom>
          <a:blipFill>
            <a:blip r:embed="rId11" cstate="print"/>
            <a:stretch>
              <a:fillRect/>
            </a:stretch>
          </a:blipFill>
        </p:spPr>
        <p:txBody>
          <a:bodyPr wrap="square" lIns="0" tIns="0" rIns="0" bIns="0" rtlCol="0"/>
          <a:lstStyle/>
          <a:p>
            <a:endParaRPr sz="3600">
              <a:solidFill>
                <a:prstClr val="black"/>
              </a:solidFill>
            </a:endParaRPr>
          </a:p>
        </p:txBody>
      </p:sp>
      <p:sp>
        <p:nvSpPr>
          <p:cNvPr id="19" name="object 10"/>
          <p:cNvSpPr/>
          <p:nvPr/>
        </p:nvSpPr>
        <p:spPr>
          <a:xfrm>
            <a:off x="2852571" y="3127755"/>
            <a:ext cx="1548118" cy="351790"/>
          </a:xfrm>
          <a:prstGeom prst="rect">
            <a:avLst/>
          </a:prstGeom>
          <a:blipFill>
            <a:blip r:embed="rId12" cstate="print"/>
            <a:stretch>
              <a:fillRect/>
            </a:stretch>
          </a:blipFill>
        </p:spPr>
        <p:txBody>
          <a:bodyPr wrap="square" lIns="0" tIns="0" rIns="0" bIns="0" rtlCol="0"/>
          <a:lstStyle/>
          <a:p>
            <a:endParaRPr sz="3600">
              <a:solidFill>
                <a:prstClr val="black"/>
              </a:solidFill>
            </a:endParaRPr>
          </a:p>
        </p:txBody>
      </p:sp>
      <p:sp>
        <p:nvSpPr>
          <p:cNvPr id="20" name="object 11"/>
          <p:cNvSpPr txBox="1"/>
          <p:nvPr/>
        </p:nvSpPr>
        <p:spPr>
          <a:xfrm>
            <a:off x="7857997" y="3486556"/>
            <a:ext cx="933450" cy="442429"/>
          </a:xfrm>
          <a:prstGeom prst="rect">
            <a:avLst/>
          </a:prstGeom>
        </p:spPr>
        <p:txBody>
          <a:bodyPr vert="horz" wrap="square" lIns="0" tIns="26670" rIns="0" bIns="0" rtlCol="0">
            <a:spAutoFit/>
          </a:bodyPr>
          <a:lstStyle/>
          <a:p>
            <a:pPr marL="25400">
              <a:spcBef>
                <a:spcPts val="210"/>
              </a:spcBef>
            </a:pPr>
            <a:r>
              <a:rPr sz="2700" b="1" spc="-150" dirty="0">
                <a:solidFill>
                  <a:srgbClr val="5F5F5F"/>
                </a:solidFill>
                <a:cs typeface="Calibri"/>
              </a:rPr>
              <a:t>T</a:t>
            </a:r>
            <a:r>
              <a:rPr sz="2700" b="1" spc="-30" dirty="0">
                <a:solidFill>
                  <a:srgbClr val="5F5F5F"/>
                </a:solidFill>
                <a:cs typeface="Calibri"/>
              </a:rPr>
              <a:t>re</a:t>
            </a:r>
            <a:r>
              <a:rPr sz="2700" b="1" spc="-50" dirty="0">
                <a:solidFill>
                  <a:srgbClr val="5F5F5F"/>
                </a:solidFill>
                <a:cs typeface="Calibri"/>
              </a:rPr>
              <a:t>z</a:t>
            </a:r>
            <a:r>
              <a:rPr sz="2700" b="1" dirty="0">
                <a:solidFill>
                  <a:srgbClr val="5F5F5F"/>
                </a:solidFill>
                <a:cs typeface="Calibri"/>
              </a:rPr>
              <a:t>or</a:t>
            </a:r>
            <a:endParaRPr sz="2700">
              <a:solidFill>
                <a:prstClr val="black"/>
              </a:solidFill>
              <a:cs typeface="Calibri"/>
            </a:endParaRPr>
          </a:p>
        </p:txBody>
      </p:sp>
      <p:sp>
        <p:nvSpPr>
          <p:cNvPr id="21" name="object 12"/>
          <p:cNvSpPr txBox="1"/>
          <p:nvPr/>
        </p:nvSpPr>
        <p:spPr>
          <a:xfrm>
            <a:off x="10130534" y="3483354"/>
            <a:ext cx="932180" cy="442429"/>
          </a:xfrm>
          <a:prstGeom prst="rect">
            <a:avLst/>
          </a:prstGeom>
        </p:spPr>
        <p:txBody>
          <a:bodyPr vert="horz" wrap="square" lIns="0" tIns="26670" rIns="0" bIns="0" rtlCol="0">
            <a:spAutoFit/>
          </a:bodyPr>
          <a:lstStyle/>
          <a:p>
            <a:pPr marL="25400">
              <a:spcBef>
                <a:spcPts val="210"/>
              </a:spcBef>
            </a:pPr>
            <a:r>
              <a:rPr sz="2700" b="1" spc="-150" dirty="0">
                <a:solidFill>
                  <a:srgbClr val="5F5F5F"/>
                </a:solidFill>
                <a:cs typeface="Calibri"/>
              </a:rPr>
              <a:t>T</a:t>
            </a:r>
            <a:r>
              <a:rPr sz="2700" b="1" spc="-30" dirty="0">
                <a:solidFill>
                  <a:srgbClr val="5F5F5F"/>
                </a:solidFill>
                <a:cs typeface="Calibri"/>
              </a:rPr>
              <a:t>re</a:t>
            </a:r>
            <a:r>
              <a:rPr sz="2700" b="1" spc="-50" dirty="0">
                <a:solidFill>
                  <a:srgbClr val="5F5F5F"/>
                </a:solidFill>
                <a:cs typeface="Calibri"/>
              </a:rPr>
              <a:t>z</a:t>
            </a:r>
            <a:r>
              <a:rPr sz="2700" b="1" dirty="0">
                <a:solidFill>
                  <a:srgbClr val="5F5F5F"/>
                </a:solidFill>
                <a:cs typeface="Calibri"/>
              </a:rPr>
              <a:t>or</a:t>
            </a:r>
            <a:endParaRPr sz="2700">
              <a:solidFill>
                <a:prstClr val="black"/>
              </a:solidFill>
              <a:cs typeface="Calibri"/>
            </a:endParaRPr>
          </a:p>
        </p:txBody>
      </p:sp>
      <p:sp>
        <p:nvSpPr>
          <p:cNvPr id="22" name="object 13"/>
          <p:cNvSpPr txBox="1"/>
          <p:nvPr/>
        </p:nvSpPr>
        <p:spPr>
          <a:xfrm>
            <a:off x="12039092" y="3523740"/>
            <a:ext cx="1584960" cy="442429"/>
          </a:xfrm>
          <a:prstGeom prst="rect">
            <a:avLst/>
          </a:prstGeom>
        </p:spPr>
        <p:txBody>
          <a:bodyPr vert="horz" wrap="square" lIns="0" tIns="26670" rIns="0" bIns="0" rtlCol="0">
            <a:spAutoFit/>
          </a:bodyPr>
          <a:lstStyle/>
          <a:p>
            <a:pPr marL="25400">
              <a:spcBef>
                <a:spcPts val="210"/>
              </a:spcBef>
            </a:pPr>
            <a:r>
              <a:rPr sz="2700" b="1" spc="-10" dirty="0">
                <a:solidFill>
                  <a:srgbClr val="5F5F5F"/>
                </a:solidFill>
                <a:cs typeface="Calibri"/>
              </a:rPr>
              <a:t>Blockchain</a:t>
            </a:r>
            <a:endParaRPr sz="2700">
              <a:solidFill>
                <a:prstClr val="black"/>
              </a:solidFill>
              <a:cs typeface="Calibri"/>
            </a:endParaRPr>
          </a:p>
        </p:txBody>
      </p:sp>
      <p:sp>
        <p:nvSpPr>
          <p:cNvPr id="23" name="object 14"/>
          <p:cNvSpPr txBox="1"/>
          <p:nvPr/>
        </p:nvSpPr>
        <p:spPr>
          <a:xfrm>
            <a:off x="14404339" y="3502914"/>
            <a:ext cx="1062990" cy="442429"/>
          </a:xfrm>
          <a:prstGeom prst="rect">
            <a:avLst/>
          </a:prstGeom>
        </p:spPr>
        <p:txBody>
          <a:bodyPr vert="horz" wrap="square" lIns="0" tIns="26670" rIns="0" bIns="0" rtlCol="0">
            <a:spAutoFit/>
          </a:bodyPr>
          <a:lstStyle/>
          <a:p>
            <a:pPr marL="25400">
              <a:spcBef>
                <a:spcPts val="210"/>
              </a:spcBef>
            </a:pPr>
            <a:r>
              <a:rPr sz="2700" b="1" dirty="0">
                <a:solidFill>
                  <a:srgbClr val="5F5F5F"/>
                </a:solidFill>
                <a:cs typeface="Calibri"/>
              </a:rPr>
              <a:t>E</a:t>
            </a:r>
            <a:r>
              <a:rPr sz="2700" b="1" spc="-80" dirty="0">
                <a:solidFill>
                  <a:srgbClr val="5F5F5F"/>
                </a:solidFill>
                <a:cs typeface="Calibri"/>
              </a:rPr>
              <a:t>x</a:t>
            </a:r>
            <a:r>
              <a:rPr sz="2700" b="1" dirty="0">
                <a:solidFill>
                  <a:srgbClr val="5F5F5F"/>
                </a:solidFill>
                <a:cs typeface="Calibri"/>
              </a:rPr>
              <a:t>o</a:t>
            </a:r>
            <a:r>
              <a:rPr sz="2700" b="1" spc="10" dirty="0">
                <a:solidFill>
                  <a:srgbClr val="5F5F5F"/>
                </a:solidFill>
                <a:cs typeface="Calibri"/>
              </a:rPr>
              <a:t>d</a:t>
            </a:r>
            <a:r>
              <a:rPr sz="2700" b="1" dirty="0">
                <a:solidFill>
                  <a:srgbClr val="5F5F5F"/>
                </a:solidFill>
                <a:cs typeface="Calibri"/>
              </a:rPr>
              <a:t>us</a:t>
            </a:r>
            <a:endParaRPr sz="2700">
              <a:solidFill>
                <a:prstClr val="black"/>
              </a:solidFill>
              <a:cs typeface="Calibri"/>
            </a:endParaRPr>
          </a:p>
        </p:txBody>
      </p:sp>
      <p:sp>
        <p:nvSpPr>
          <p:cNvPr id="24" name="object 15"/>
          <p:cNvSpPr txBox="1"/>
          <p:nvPr/>
        </p:nvSpPr>
        <p:spPr>
          <a:xfrm>
            <a:off x="5202428" y="3523740"/>
            <a:ext cx="1846580" cy="442429"/>
          </a:xfrm>
          <a:prstGeom prst="rect">
            <a:avLst/>
          </a:prstGeom>
        </p:spPr>
        <p:txBody>
          <a:bodyPr vert="horz" wrap="square" lIns="0" tIns="26670" rIns="0" bIns="0" rtlCol="0">
            <a:spAutoFit/>
          </a:bodyPr>
          <a:lstStyle/>
          <a:p>
            <a:pPr marL="25400">
              <a:spcBef>
                <a:spcPts val="210"/>
              </a:spcBef>
            </a:pPr>
            <a:r>
              <a:rPr sz="2700" b="1" dirty="0">
                <a:solidFill>
                  <a:srgbClr val="5F5F5F"/>
                </a:solidFill>
                <a:cs typeface="Calibri"/>
              </a:rPr>
              <a:t>Ledger</a:t>
            </a:r>
            <a:r>
              <a:rPr sz="2700" b="1" spc="-228" dirty="0">
                <a:solidFill>
                  <a:srgbClr val="5F5F5F"/>
                </a:solidFill>
                <a:cs typeface="Calibri"/>
              </a:rPr>
              <a:t> </a:t>
            </a:r>
            <a:r>
              <a:rPr sz="2700" b="1" dirty="0">
                <a:solidFill>
                  <a:srgbClr val="5F5F5F"/>
                </a:solidFill>
                <a:cs typeface="Calibri"/>
              </a:rPr>
              <a:t>Nano</a:t>
            </a:r>
            <a:endParaRPr sz="2700">
              <a:solidFill>
                <a:prstClr val="black"/>
              </a:solidFill>
              <a:cs typeface="Calibri"/>
            </a:endParaRPr>
          </a:p>
        </p:txBody>
      </p:sp>
    </p:spTree>
    <p:extLst>
      <p:ext uri="{BB962C8B-B14F-4D97-AF65-F5344CB8AC3E}">
        <p14:creationId xmlns:p14="http://schemas.microsoft.com/office/powerpoint/2010/main" val="6380272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1182243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Different </a:t>
            </a:r>
            <a:r>
              <a:rPr sz="5600" spc="-10" dirty="0">
                <a:solidFill>
                  <a:srgbClr val="095A82"/>
                </a:solidFill>
              </a:rPr>
              <a:t>types of Bitcoin</a:t>
            </a:r>
            <a:r>
              <a:rPr sz="5600" spc="210" dirty="0">
                <a:solidFill>
                  <a:srgbClr val="095A82"/>
                </a:solidFill>
              </a:rPr>
              <a:t> </a:t>
            </a:r>
            <a:r>
              <a:rPr sz="5600" spc="-10" dirty="0" smtClean="0">
                <a:solidFill>
                  <a:srgbClr val="095A82"/>
                </a:solidFill>
              </a:rPr>
              <a:t>Wallets</a:t>
            </a:r>
            <a:r>
              <a:rPr lang="en-IN" sz="4000" spc="-10" dirty="0" smtClean="0">
                <a:solidFill>
                  <a:srgbClr val="095A82"/>
                </a:solidFill>
              </a:rPr>
              <a:t>..</a:t>
            </a:r>
            <a:endParaRPr sz="4000" dirty="0"/>
          </a:p>
        </p:txBody>
      </p:sp>
      <p:sp>
        <p:nvSpPr>
          <p:cNvPr id="12" name="object 3"/>
          <p:cNvSpPr/>
          <p:nvPr/>
        </p:nvSpPr>
        <p:spPr>
          <a:xfrm>
            <a:off x="2200378" y="4209288"/>
            <a:ext cx="14020936" cy="471525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14240257" y="2026920"/>
            <a:ext cx="1807462" cy="180746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4" name="object 5"/>
          <p:cNvSpPr/>
          <p:nvPr/>
        </p:nvSpPr>
        <p:spPr>
          <a:xfrm>
            <a:off x="12067031" y="2048254"/>
            <a:ext cx="1764790" cy="1764792"/>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5" name="object 6"/>
          <p:cNvSpPr/>
          <p:nvPr/>
        </p:nvSpPr>
        <p:spPr>
          <a:xfrm>
            <a:off x="5495545" y="2286001"/>
            <a:ext cx="1362454" cy="1359406"/>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16" name="object 7"/>
          <p:cNvSpPr/>
          <p:nvPr/>
        </p:nvSpPr>
        <p:spPr>
          <a:xfrm>
            <a:off x="7391401" y="1917193"/>
            <a:ext cx="2045206" cy="2066542"/>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17" name="object 8"/>
          <p:cNvSpPr/>
          <p:nvPr/>
        </p:nvSpPr>
        <p:spPr>
          <a:xfrm>
            <a:off x="9799318" y="2286001"/>
            <a:ext cx="1679448" cy="1359406"/>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18" name="object 9"/>
          <p:cNvSpPr/>
          <p:nvPr/>
        </p:nvSpPr>
        <p:spPr>
          <a:xfrm>
            <a:off x="2748533" y="2691639"/>
            <a:ext cx="1871470" cy="417066"/>
          </a:xfrm>
          <a:prstGeom prst="rect">
            <a:avLst/>
          </a:prstGeom>
          <a:blipFill>
            <a:blip r:embed="rId11" cstate="print"/>
            <a:stretch>
              <a:fillRect/>
            </a:stretch>
          </a:blipFill>
        </p:spPr>
        <p:txBody>
          <a:bodyPr wrap="square" lIns="0" tIns="0" rIns="0" bIns="0" rtlCol="0"/>
          <a:lstStyle/>
          <a:p>
            <a:endParaRPr sz="3600">
              <a:solidFill>
                <a:prstClr val="black"/>
              </a:solidFill>
            </a:endParaRPr>
          </a:p>
        </p:txBody>
      </p:sp>
      <p:sp>
        <p:nvSpPr>
          <p:cNvPr id="19" name="object 10"/>
          <p:cNvSpPr/>
          <p:nvPr/>
        </p:nvSpPr>
        <p:spPr>
          <a:xfrm>
            <a:off x="2907400" y="3282189"/>
            <a:ext cx="1547960" cy="351534"/>
          </a:xfrm>
          <a:prstGeom prst="rect">
            <a:avLst/>
          </a:prstGeom>
          <a:blipFill>
            <a:blip r:embed="rId12" cstate="print"/>
            <a:stretch>
              <a:fillRect/>
            </a:stretch>
          </a:blipFill>
        </p:spPr>
        <p:txBody>
          <a:bodyPr wrap="square" lIns="0" tIns="0" rIns="0" bIns="0" rtlCol="0"/>
          <a:lstStyle/>
          <a:p>
            <a:endParaRPr sz="3600">
              <a:solidFill>
                <a:prstClr val="black"/>
              </a:solidFill>
            </a:endParaRPr>
          </a:p>
        </p:txBody>
      </p:sp>
      <p:sp>
        <p:nvSpPr>
          <p:cNvPr id="20" name="object 11"/>
          <p:cNvSpPr txBox="1"/>
          <p:nvPr/>
        </p:nvSpPr>
        <p:spPr>
          <a:xfrm>
            <a:off x="5852415" y="3557168"/>
            <a:ext cx="648970" cy="442429"/>
          </a:xfrm>
          <a:prstGeom prst="rect">
            <a:avLst/>
          </a:prstGeom>
        </p:spPr>
        <p:txBody>
          <a:bodyPr vert="horz" wrap="square" lIns="0" tIns="26670" rIns="0" bIns="0" rtlCol="0">
            <a:spAutoFit/>
          </a:bodyPr>
          <a:lstStyle/>
          <a:p>
            <a:pPr marL="25400">
              <a:spcBef>
                <a:spcPts val="210"/>
              </a:spcBef>
            </a:pPr>
            <a:r>
              <a:rPr sz="2700" b="1" spc="-20" dirty="0">
                <a:solidFill>
                  <a:srgbClr val="5F5F5F"/>
                </a:solidFill>
                <a:cs typeface="Calibri"/>
              </a:rPr>
              <a:t>Jaxx</a:t>
            </a:r>
            <a:endParaRPr sz="2700">
              <a:solidFill>
                <a:prstClr val="black"/>
              </a:solidFill>
              <a:cs typeface="Calibri"/>
            </a:endParaRPr>
          </a:p>
        </p:txBody>
      </p:sp>
      <p:sp>
        <p:nvSpPr>
          <p:cNvPr id="21" name="object 12"/>
          <p:cNvSpPr txBox="1"/>
          <p:nvPr/>
        </p:nvSpPr>
        <p:spPr>
          <a:xfrm>
            <a:off x="9956801" y="3551172"/>
            <a:ext cx="1327150" cy="442429"/>
          </a:xfrm>
          <a:prstGeom prst="rect">
            <a:avLst/>
          </a:prstGeom>
        </p:spPr>
        <p:txBody>
          <a:bodyPr vert="horz" wrap="square" lIns="0" tIns="26670" rIns="0" bIns="0" rtlCol="0">
            <a:spAutoFit/>
          </a:bodyPr>
          <a:lstStyle/>
          <a:p>
            <a:pPr marL="25400">
              <a:spcBef>
                <a:spcPts val="210"/>
              </a:spcBef>
            </a:pPr>
            <a:r>
              <a:rPr sz="2700" b="1" spc="-10" dirty="0">
                <a:solidFill>
                  <a:srgbClr val="5F5F5F"/>
                </a:solidFill>
                <a:cs typeface="Calibri"/>
              </a:rPr>
              <a:t>Keep</a:t>
            </a:r>
            <a:r>
              <a:rPr sz="2700" b="1" spc="-190" dirty="0">
                <a:solidFill>
                  <a:srgbClr val="5F5F5F"/>
                </a:solidFill>
                <a:cs typeface="Calibri"/>
              </a:rPr>
              <a:t> </a:t>
            </a:r>
            <a:r>
              <a:rPr sz="2700" b="1" spc="-30" dirty="0">
                <a:solidFill>
                  <a:srgbClr val="5F5F5F"/>
                </a:solidFill>
                <a:cs typeface="Calibri"/>
              </a:rPr>
              <a:t>key</a:t>
            </a:r>
            <a:endParaRPr sz="2700">
              <a:solidFill>
                <a:prstClr val="black"/>
              </a:solidFill>
              <a:cs typeface="Calibri"/>
            </a:endParaRPr>
          </a:p>
        </p:txBody>
      </p:sp>
      <p:sp>
        <p:nvSpPr>
          <p:cNvPr id="22" name="object 13"/>
          <p:cNvSpPr txBox="1"/>
          <p:nvPr/>
        </p:nvSpPr>
        <p:spPr>
          <a:xfrm>
            <a:off x="7689089" y="3576218"/>
            <a:ext cx="1464310" cy="442429"/>
          </a:xfrm>
          <a:prstGeom prst="rect">
            <a:avLst/>
          </a:prstGeom>
        </p:spPr>
        <p:txBody>
          <a:bodyPr vert="horz" wrap="square" lIns="0" tIns="26670" rIns="0" bIns="0" rtlCol="0">
            <a:spAutoFit/>
          </a:bodyPr>
          <a:lstStyle/>
          <a:p>
            <a:pPr marL="25400">
              <a:spcBef>
                <a:spcPts val="210"/>
              </a:spcBef>
            </a:pPr>
            <a:r>
              <a:rPr sz="2700" b="1" spc="-10" dirty="0">
                <a:solidFill>
                  <a:srgbClr val="5F5F5F"/>
                </a:solidFill>
                <a:cs typeface="Calibri"/>
              </a:rPr>
              <a:t>Mycelium</a:t>
            </a:r>
            <a:endParaRPr sz="2700">
              <a:solidFill>
                <a:prstClr val="black"/>
              </a:solidFill>
              <a:cs typeface="Calibri"/>
            </a:endParaRPr>
          </a:p>
        </p:txBody>
      </p:sp>
      <p:sp>
        <p:nvSpPr>
          <p:cNvPr id="23" name="object 14"/>
          <p:cNvSpPr txBox="1"/>
          <p:nvPr/>
        </p:nvSpPr>
        <p:spPr>
          <a:xfrm>
            <a:off x="12451332" y="3583940"/>
            <a:ext cx="1041400" cy="442429"/>
          </a:xfrm>
          <a:prstGeom prst="rect">
            <a:avLst/>
          </a:prstGeom>
        </p:spPr>
        <p:txBody>
          <a:bodyPr vert="horz" wrap="square" lIns="0" tIns="26670" rIns="0" bIns="0" rtlCol="0">
            <a:spAutoFit/>
          </a:bodyPr>
          <a:lstStyle/>
          <a:p>
            <a:pPr marL="25400">
              <a:spcBef>
                <a:spcPts val="210"/>
              </a:spcBef>
            </a:pPr>
            <a:r>
              <a:rPr sz="2700" b="1" spc="-10" dirty="0">
                <a:solidFill>
                  <a:srgbClr val="5F5F5F"/>
                </a:solidFill>
                <a:cs typeface="Calibri"/>
              </a:rPr>
              <a:t>B</a:t>
            </a:r>
            <a:r>
              <a:rPr sz="2700" b="1" dirty="0">
                <a:solidFill>
                  <a:srgbClr val="5F5F5F"/>
                </a:solidFill>
                <a:cs typeface="Calibri"/>
              </a:rPr>
              <a:t>i</a:t>
            </a:r>
            <a:r>
              <a:rPr sz="2700" b="1" spc="-30" dirty="0">
                <a:solidFill>
                  <a:srgbClr val="5F5F5F"/>
                </a:solidFill>
                <a:cs typeface="Calibri"/>
              </a:rPr>
              <a:t>t</a:t>
            </a:r>
            <a:r>
              <a:rPr sz="2700" b="1" spc="-40" dirty="0">
                <a:solidFill>
                  <a:srgbClr val="5F5F5F"/>
                </a:solidFill>
                <a:cs typeface="Calibri"/>
              </a:rPr>
              <a:t>c</a:t>
            </a:r>
            <a:r>
              <a:rPr sz="2700" b="1" dirty="0">
                <a:solidFill>
                  <a:srgbClr val="5F5F5F"/>
                </a:solidFill>
                <a:cs typeface="Calibri"/>
              </a:rPr>
              <a:t>oin</a:t>
            </a:r>
            <a:endParaRPr sz="2700">
              <a:solidFill>
                <a:prstClr val="black"/>
              </a:solidFill>
              <a:cs typeface="Calibri"/>
            </a:endParaRPr>
          </a:p>
        </p:txBody>
      </p:sp>
      <p:sp>
        <p:nvSpPr>
          <p:cNvPr id="24" name="object 15"/>
          <p:cNvSpPr txBox="1"/>
          <p:nvPr/>
        </p:nvSpPr>
        <p:spPr>
          <a:xfrm>
            <a:off x="14553690" y="3555490"/>
            <a:ext cx="1226820" cy="442429"/>
          </a:xfrm>
          <a:prstGeom prst="rect">
            <a:avLst/>
          </a:prstGeom>
        </p:spPr>
        <p:txBody>
          <a:bodyPr vert="horz" wrap="square" lIns="0" tIns="26670" rIns="0" bIns="0" rtlCol="0">
            <a:spAutoFit/>
          </a:bodyPr>
          <a:lstStyle/>
          <a:p>
            <a:pPr marL="25400">
              <a:spcBef>
                <a:spcPts val="210"/>
              </a:spcBef>
            </a:pPr>
            <a:r>
              <a:rPr sz="2700" b="1" dirty="0">
                <a:solidFill>
                  <a:srgbClr val="5F5F5F"/>
                </a:solidFill>
                <a:cs typeface="Calibri"/>
              </a:rPr>
              <a:t>MultiBit</a:t>
            </a:r>
            <a:endParaRPr sz="2700">
              <a:solidFill>
                <a:prstClr val="black"/>
              </a:solidFill>
              <a:cs typeface="Calibri"/>
            </a:endParaRPr>
          </a:p>
        </p:txBody>
      </p:sp>
    </p:spTree>
    <p:extLst>
      <p:ext uri="{BB962C8B-B14F-4D97-AF65-F5344CB8AC3E}">
        <p14:creationId xmlns:p14="http://schemas.microsoft.com/office/powerpoint/2010/main" val="31258869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841121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Comparing </a:t>
            </a:r>
            <a:r>
              <a:rPr sz="5600" spc="-10" dirty="0">
                <a:solidFill>
                  <a:srgbClr val="095A82"/>
                </a:solidFill>
              </a:rPr>
              <a:t>each Wallet</a:t>
            </a:r>
            <a:r>
              <a:rPr sz="5600" spc="20" dirty="0">
                <a:solidFill>
                  <a:srgbClr val="095A82"/>
                </a:solidFill>
              </a:rPr>
              <a:t> </a:t>
            </a:r>
            <a:r>
              <a:rPr sz="5600" spc="-10" dirty="0">
                <a:solidFill>
                  <a:srgbClr val="095A82"/>
                </a:solidFill>
              </a:rPr>
              <a:t>type</a:t>
            </a:r>
            <a:endParaRPr sz="5600"/>
          </a:p>
        </p:txBody>
      </p:sp>
      <p:graphicFrame>
        <p:nvGraphicFramePr>
          <p:cNvPr id="12" name="object 3"/>
          <p:cNvGraphicFramePr>
            <a:graphicFrameLocks noGrp="1"/>
          </p:cNvGraphicFramePr>
          <p:nvPr>
            <p:extLst>
              <p:ext uri="{D42A27DB-BD31-4B8C-83A1-F6EECF244321}">
                <p14:modId xmlns:p14="http://schemas.microsoft.com/office/powerpoint/2010/main" val="400372875"/>
              </p:ext>
            </p:extLst>
          </p:nvPr>
        </p:nvGraphicFramePr>
        <p:xfrm>
          <a:off x="920750" y="2895854"/>
          <a:ext cx="16419828" cy="5191804"/>
        </p:xfrm>
        <a:graphic>
          <a:graphicData uri="http://schemas.openxmlformats.org/drawingml/2006/table">
            <a:tbl>
              <a:tblPr firstRow="1" bandRow="1">
                <a:tableStyleId>{2D5ABB26-0587-4C30-8999-92F81FD0307C}</a:tableStyleId>
              </a:tblPr>
              <a:tblGrid>
                <a:gridCol w="3284220"/>
                <a:gridCol w="3284220"/>
                <a:gridCol w="3284220"/>
                <a:gridCol w="3756660"/>
                <a:gridCol w="2810508"/>
              </a:tblGrid>
              <a:tr h="741678">
                <a:tc>
                  <a:txBody>
                    <a:bodyPr/>
                    <a:lstStyle/>
                    <a:p>
                      <a:pPr algn="ctr">
                        <a:lnSpc>
                          <a:spcPct val="100000"/>
                        </a:lnSpc>
                        <a:spcBef>
                          <a:spcPts val="244"/>
                        </a:spcBef>
                      </a:pPr>
                      <a:r>
                        <a:rPr sz="3600" b="1" spc="-10" dirty="0">
                          <a:solidFill>
                            <a:srgbClr val="FFFFFF"/>
                          </a:solidFill>
                          <a:latin typeface="Calibri"/>
                          <a:cs typeface="Calibri"/>
                        </a:rPr>
                        <a:t>Wallet</a:t>
                      </a:r>
                      <a:r>
                        <a:rPr sz="3600" b="1" spc="-45" dirty="0">
                          <a:solidFill>
                            <a:srgbClr val="FFFFFF"/>
                          </a:solidFill>
                          <a:latin typeface="Calibri"/>
                          <a:cs typeface="Calibri"/>
                        </a:rPr>
                        <a:t> </a:t>
                      </a:r>
                      <a:r>
                        <a:rPr sz="3600" b="1" spc="-20" dirty="0">
                          <a:solidFill>
                            <a:srgbClr val="FFFFFF"/>
                          </a:solidFill>
                          <a:latin typeface="Calibri"/>
                          <a:cs typeface="Calibri"/>
                        </a:rPr>
                        <a:t>Type</a:t>
                      </a:r>
                      <a:endParaRPr sz="3600">
                        <a:latin typeface="Calibri"/>
                        <a:cs typeface="Calibri"/>
                      </a:endParaRPr>
                    </a:p>
                  </a:txBody>
                  <a:tcPr marL="0" marR="0" marT="6222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c>
                  <a:txBody>
                    <a:bodyPr/>
                    <a:lstStyle/>
                    <a:p>
                      <a:pPr algn="ctr">
                        <a:lnSpc>
                          <a:spcPct val="100000"/>
                        </a:lnSpc>
                        <a:spcBef>
                          <a:spcPts val="244"/>
                        </a:spcBef>
                      </a:pPr>
                      <a:r>
                        <a:rPr sz="3600" b="1" spc="-15" dirty="0">
                          <a:solidFill>
                            <a:srgbClr val="FFFFFF"/>
                          </a:solidFill>
                          <a:latin typeface="Calibri"/>
                          <a:cs typeface="Calibri"/>
                        </a:rPr>
                        <a:t>Safety</a:t>
                      </a:r>
                      <a:endParaRPr sz="3600">
                        <a:latin typeface="Calibri"/>
                        <a:cs typeface="Calibri"/>
                      </a:endParaRPr>
                    </a:p>
                  </a:txBody>
                  <a:tcPr marL="0" marR="0" marT="6222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c>
                  <a:txBody>
                    <a:bodyPr/>
                    <a:lstStyle/>
                    <a:p>
                      <a:pPr algn="ctr">
                        <a:lnSpc>
                          <a:spcPct val="100000"/>
                        </a:lnSpc>
                        <a:spcBef>
                          <a:spcPts val="244"/>
                        </a:spcBef>
                      </a:pPr>
                      <a:r>
                        <a:rPr sz="3600" b="1" spc="-5" dirty="0">
                          <a:solidFill>
                            <a:srgbClr val="FFFFFF"/>
                          </a:solidFill>
                          <a:latin typeface="Calibri"/>
                          <a:cs typeface="Calibri"/>
                        </a:rPr>
                        <a:t>Beginners</a:t>
                      </a:r>
                      <a:endParaRPr sz="3600">
                        <a:latin typeface="Calibri"/>
                        <a:cs typeface="Calibri"/>
                      </a:endParaRPr>
                    </a:p>
                  </a:txBody>
                  <a:tcPr marL="0" marR="0" marT="6222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c>
                  <a:txBody>
                    <a:bodyPr/>
                    <a:lstStyle/>
                    <a:p>
                      <a:pPr marL="334645">
                        <a:lnSpc>
                          <a:spcPct val="100000"/>
                        </a:lnSpc>
                        <a:spcBef>
                          <a:spcPts val="244"/>
                        </a:spcBef>
                      </a:pPr>
                      <a:r>
                        <a:rPr sz="3600" b="1" spc="-5" dirty="0">
                          <a:solidFill>
                            <a:srgbClr val="FFFFFF"/>
                          </a:solidFill>
                          <a:latin typeface="Calibri"/>
                          <a:cs typeface="Calibri"/>
                        </a:rPr>
                        <a:t>Convenience</a:t>
                      </a:r>
                      <a:endParaRPr sz="3600">
                        <a:latin typeface="Calibri"/>
                        <a:cs typeface="Calibri"/>
                      </a:endParaRPr>
                    </a:p>
                  </a:txBody>
                  <a:tcPr marL="0" marR="0" marT="6222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c>
                  <a:txBody>
                    <a:bodyPr/>
                    <a:lstStyle/>
                    <a:p>
                      <a:pPr marL="1905" algn="ctr">
                        <a:lnSpc>
                          <a:spcPct val="100000"/>
                        </a:lnSpc>
                        <a:spcBef>
                          <a:spcPts val="244"/>
                        </a:spcBef>
                      </a:pPr>
                      <a:r>
                        <a:rPr sz="3600" b="1" spc="-10" dirty="0">
                          <a:solidFill>
                            <a:srgbClr val="FFFFFF"/>
                          </a:solidFill>
                          <a:latin typeface="Calibri"/>
                          <a:cs typeface="Calibri"/>
                        </a:rPr>
                        <a:t>Cost</a:t>
                      </a:r>
                      <a:endParaRPr sz="3600">
                        <a:latin typeface="Calibri"/>
                        <a:cs typeface="Calibri"/>
                      </a:endParaRPr>
                    </a:p>
                  </a:txBody>
                  <a:tcPr marL="0" marR="0" marT="6222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95A82"/>
                    </a:solidFill>
                  </a:tcPr>
                </a:tc>
              </a:tr>
              <a:tr h="741680">
                <a:tc>
                  <a:txBody>
                    <a:bodyPr/>
                    <a:lstStyle/>
                    <a:p>
                      <a:pPr algn="ctr">
                        <a:lnSpc>
                          <a:spcPct val="100000"/>
                        </a:lnSpc>
                        <a:spcBef>
                          <a:spcPts val="245"/>
                        </a:spcBef>
                      </a:pPr>
                      <a:r>
                        <a:rPr sz="3600" spc="-25" dirty="0">
                          <a:solidFill>
                            <a:srgbClr val="5F5F5F"/>
                          </a:solidFill>
                          <a:latin typeface="Calibri"/>
                          <a:cs typeface="Calibri"/>
                        </a:rPr>
                        <a:t>Web</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c>
                  <a:txBody>
                    <a:bodyPr/>
                    <a:lstStyle/>
                    <a:p>
                      <a:pPr algn="ctr">
                        <a:lnSpc>
                          <a:spcPct val="100000"/>
                        </a:lnSpc>
                        <a:spcBef>
                          <a:spcPts val="245"/>
                        </a:spcBef>
                      </a:pPr>
                      <a:r>
                        <a:rPr sz="3600" spc="-10" dirty="0">
                          <a:solidFill>
                            <a:srgbClr val="5F5F5F"/>
                          </a:solidFill>
                          <a:latin typeface="Calibri"/>
                          <a:cs typeface="Calibri"/>
                        </a:rPr>
                        <a:t>Unsafe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c>
                  <a:txBody>
                    <a:bodyPr/>
                    <a:lstStyle/>
                    <a:p>
                      <a:pPr marL="635" algn="ctr">
                        <a:lnSpc>
                          <a:spcPct val="100000"/>
                        </a:lnSpc>
                        <a:spcBef>
                          <a:spcPts val="245"/>
                        </a:spcBef>
                      </a:pPr>
                      <a:r>
                        <a:rPr sz="3600" spc="-20" dirty="0">
                          <a:solidFill>
                            <a:srgbClr val="5F5F5F"/>
                          </a:solidFill>
                          <a:latin typeface="Calibri"/>
                          <a:cs typeface="Calibri"/>
                        </a:rPr>
                        <a:t>Easy</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c>
                  <a:txBody>
                    <a:bodyPr/>
                    <a:lstStyle/>
                    <a:p>
                      <a:pPr marR="226060" algn="r">
                        <a:lnSpc>
                          <a:spcPct val="100000"/>
                        </a:lnSpc>
                        <a:spcBef>
                          <a:spcPts val="245"/>
                        </a:spcBef>
                      </a:pPr>
                      <a:r>
                        <a:rPr sz="3600" spc="-25" dirty="0">
                          <a:solidFill>
                            <a:srgbClr val="5F5F5F"/>
                          </a:solidFill>
                          <a:latin typeface="Calibri"/>
                          <a:cs typeface="Calibri"/>
                        </a:rPr>
                        <a:t>Very</a:t>
                      </a:r>
                      <a:r>
                        <a:rPr sz="3600" spc="-50" dirty="0">
                          <a:solidFill>
                            <a:srgbClr val="5F5F5F"/>
                          </a:solidFill>
                          <a:latin typeface="Calibri"/>
                          <a:cs typeface="Calibri"/>
                        </a:rPr>
                        <a:t> </a:t>
                      </a:r>
                      <a:r>
                        <a:rPr sz="3600" spc="-10" dirty="0">
                          <a:solidFill>
                            <a:srgbClr val="5F5F5F"/>
                          </a:solidFill>
                          <a:latin typeface="Calibri"/>
                          <a:cs typeface="Calibri"/>
                        </a:rPr>
                        <a:t>convenient</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c>
                  <a:txBody>
                    <a:bodyPr/>
                    <a:lstStyle/>
                    <a:p>
                      <a:pPr algn="ctr">
                        <a:lnSpc>
                          <a:spcPct val="100000"/>
                        </a:lnSpc>
                        <a:spcBef>
                          <a:spcPts val="245"/>
                        </a:spcBef>
                      </a:pPr>
                      <a:r>
                        <a:rPr sz="3600" spc="-10" dirty="0">
                          <a:solidFill>
                            <a:srgbClr val="5F5F5F"/>
                          </a:solidFill>
                          <a:latin typeface="Calibri"/>
                          <a:cs typeface="Calibri"/>
                        </a:rPr>
                        <a:t>Free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1D7"/>
                    </a:solidFill>
                  </a:tcPr>
                </a:tc>
              </a:tr>
              <a:tr h="741680">
                <a:tc>
                  <a:txBody>
                    <a:bodyPr/>
                    <a:lstStyle/>
                    <a:p>
                      <a:pPr algn="ctr">
                        <a:lnSpc>
                          <a:spcPct val="100000"/>
                        </a:lnSpc>
                        <a:spcBef>
                          <a:spcPts val="245"/>
                        </a:spcBef>
                      </a:pPr>
                      <a:r>
                        <a:rPr sz="3600" spc="-5" dirty="0">
                          <a:solidFill>
                            <a:srgbClr val="5F5F5F"/>
                          </a:solidFill>
                          <a:latin typeface="Calibri"/>
                          <a:cs typeface="Calibri"/>
                        </a:rPr>
                        <a:t>Mobile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gn="ctr">
                        <a:lnSpc>
                          <a:spcPct val="100000"/>
                        </a:lnSpc>
                        <a:spcBef>
                          <a:spcPts val="245"/>
                        </a:spcBef>
                      </a:pPr>
                      <a:r>
                        <a:rPr sz="3600" spc="-10" dirty="0">
                          <a:solidFill>
                            <a:srgbClr val="5F5F5F"/>
                          </a:solidFill>
                          <a:latin typeface="Calibri"/>
                          <a:cs typeface="Calibri"/>
                        </a:rPr>
                        <a:t>Unsafe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635" algn="ctr">
                        <a:lnSpc>
                          <a:spcPct val="100000"/>
                        </a:lnSpc>
                        <a:spcBef>
                          <a:spcPts val="245"/>
                        </a:spcBef>
                      </a:pPr>
                      <a:r>
                        <a:rPr sz="3600" spc="-20" dirty="0">
                          <a:solidFill>
                            <a:srgbClr val="5F5F5F"/>
                          </a:solidFill>
                          <a:latin typeface="Calibri"/>
                          <a:cs typeface="Calibri"/>
                        </a:rPr>
                        <a:t>Easy</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R="180340" algn="r">
                        <a:lnSpc>
                          <a:spcPct val="100000"/>
                        </a:lnSpc>
                        <a:spcBef>
                          <a:spcPts val="245"/>
                        </a:spcBef>
                      </a:pPr>
                      <a:r>
                        <a:rPr sz="3600" spc="-25" dirty="0">
                          <a:solidFill>
                            <a:srgbClr val="5F5F5F"/>
                          </a:solidFill>
                          <a:latin typeface="Calibri"/>
                          <a:cs typeface="Calibri"/>
                        </a:rPr>
                        <a:t>Very</a:t>
                      </a:r>
                      <a:r>
                        <a:rPr sz="3600" spc="-50" dirty="0">
                          <a:solidFill>
                            <a:srgbClr val="5F5F5F"/>
                          </a:solidFill>
                          <a:latin typeface="Calibri"/>
                          <a:cs typeface="Calibri"/>
                        </a:rPr>
                        <a:t> </a:t>
                      </a:r>
                      <a:r>
                        <a:rPr sz="3600" spc="-10" dirty="0">
                          <a:solidFill>
                            <a:srgbClr val="5F5F5F"/>
                          </a:solidFill>
                          <a:latin typeface="Calibri"/>
                          <a:cs typeface="Calibri"/>
                        </a:rPr>
                        <a:t>convenient</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gn="ctr">
                        <a:lnSpc>
                          <a:spcPct val="100000"/>
                        </a:lnSpc>
                        <a:spcBef>
                          <a:spcPts val="245"/>
                        </a:spcBef>
                      </a:pPr>
                      <a:r>
                        <a:rPr sz="3600" spc="-10" dirty="0">
                          <a:solidFill>
                            <a:srgbClr val="5F5F5F"/>
                          </a:solidFill>
                          <a:latin typeface="Calibri"/>
                          <a:cs typeface="Calibri"/>
                        </a:rPr>
                        <a:t>Free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r>
              <a:tr h="741678">
                <a:tc>
                  <a:txBody>
                    <a:bodyPr/>
                    <a:lstStyle/>
                    <a:p>
                      <a:pPr algn="ctr">
                        <a:lnSpc>
                          <a:spcPct val="100000"/>
                        </a:lnSpc>
                        <a:spcBef>
                          <a:spcPts val="245"/>
                        </a:spcBef>
                      </a:pPr>
                      <a:r>
                        <a:rPr sz="3600" spc="-10" dirty="0">
                          <a:solidFill>
                            <a:srgbClr val="5F5F5F"/>
                          </a:solidFill>
                          <a:latin typeface="Calibri"/>
                          <a:cs typeface="Calibri"/>
                        </a:rPr>
                        <a:t>Desktop</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algn="ctr">
                        <a:lnSpc>
                          <a:spcPct val="100000"/>
                        </a:lnSpc>
                        <a:spcBef>
                          <a:spcPts val="245"/>
                        </a:spcBef>
                      </a:pPr>
                      <a:r>
                        <a:rPr sz="3600" spc="-20" dirty="0">
                          <a:solidFill>
                            <a:srgbClr val="5F5F5F"/>
                          </a:solidFill>
                          <a:latin typeface="Calibri"/>
                          <a:cs typeface="Calibri"/>
                        </a:rPr>
                        <a:t>Safe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algn="ctr">
                        <a:lnSpc>
                          <a:spcPct val="100000"/>
                        </a:lnSpc>
                        <a:spcBef>
                          <a:spcPts val="245"/>
                        </a:spcBef>
                      </a:pPr>
                      <a:r>
                        <a:rPr sz="3600" spc="-15" dirty="0">
                          <a:solidFill>
                            <a:srgbClr val="5F5F5F"/>
                          </a:solidFill>
                          <a:latin typeface="Calibri"/>
                          <a:cs typeface="Calibri"/>
                        </a:rPr>
                        <a:t>Average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L="565150">
                        <a:lnSpc>
                          <a:spcPct val="100000"/>
                        </a:lnSpc>
                        <a:spcBef>
                          <a:spcPts val="245"/>
                        </a:spcBef>
                      </a:pPr>
                      <a:r>
                        <a:rPr sz="3600" spc="-15" dirty="0">
                          <a:solidFill>
                            <a:srgbClr val="5F5F5F"/>
                          </a:solidFill>
                          <a:latin typeface="Calibri"/>
                          <a:cs typeface="Calibri"/>
                        </a:rPr>
                        <a:t>Average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algn="ctr">
                        <a:lnSpc>
                          <a:spcPct val="100000"/>
                        </a:lnSpc>
                        <a:spcBef>
                          <a:spcPts val="245"/>
                        </a:spcBef>
                      </a:pPr>
                      <a:r>
                        <a:rPr sz="3600" spc="-10" dirty="0">
                          <a:solidFill>
                            <a:srgbClr val="5F5F5F"/>
                          </a:solidFill>
                          <a:latin typeface="Calibri"/>
                          <a:cs typeface="Calibri"/>
                        </a:rPr>
                        <a:t>Free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r>
              <a:tr h="741678">
                <a:tc>
                  <a:txBody>
                    <a:bodyPr/>
                    <a:lstStyle/>
                    <a:p>
                      <a:pPr algn="ctr">
                        <a:lnSpc>
                          <a:spcPct val="100000"/>
                        </a:lnSpc>
                        <a:spcBef>
                          <a:spcPts val="245"/>
                        </a:spcBef>
                      </a:pPr>
                      <a:r>
                        <a:rPr sz="3600" spc="-15" dirty="0">
                          <a:solidFill>
                            <a:srgbClr val="5F5F5F"/>
                          </a:solidFill>
                          <a:latin typeface="Calibri"/>
                          <a:cs typeface="Calibri"/>
                        </a:rPr>
                        <a:t>Hardware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gn="ctr">
                        <a:lnSpc>
                          <a:spcPct val="100000"/>
                        </a:lnSpc>
                        <a:spcBef>
                          <a:spcPts val="245"/>
                        </a:spcBef>
                      </a:pPr>
                      <a:r>
                        <a:rPr sz="3600" spc="-25" dirty="0">
                          <a:solidFill>
                            <a:srgbClr val="5F5F5F"/>
                          </a:solidFill>
                          <a:latin typeface="Calibri"/>
                          <a:cs typeface="Calibri"/>
                        </a:rPr>
                        <a:t>Very</a:t>
                      </a:r>
                      <a:r>
                        <a:rPr sz="3600" spc="-10" dirty="0">
                          <a:solidFill>
                            <a:srgbClr val="5F5F5F"/>
                          </a:solidFill>
                          <a:latin typeface="Calibri"/>
                          <a:cs typeface="Calibri"/>
                        </a:rPr>
                        <a:t> </a:t>
                      </a:r>
                      <a:r>
                        <a:rPr sz="3600" spc="-20" dirty="0">
                          <a:solidFill>
                            <a:srgbClr val="5F5F5F"/>
                          </a:solidFill>
                          <a:latin typeface="Calibri"/>
                          <a:cs typeface="Calibri"/>
                        </a:rPr>
                        <a:t>safe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gn="ctr">
                        <a:lnSpc>
                          <a:spcPct val="100000"/>
                        </a:lnSpc>
                        <a:spcBef>
                          <a:spcPts val="245"/>
                        </a:spcBef>
                      </a:pPr>
                      <a:r>
                        <a:rPr sz="3600" spc="-15" dirty="0">
                          <a:solidFill>
                            <a:srgbClr val="5F5F5F"/>
                          </a:solidFill>
                          <a:latin typeface="Calibri"/>
                          <a:cs typeface="Calibri"/>
                        </a:rPr>
                        <a:t>Average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R="213995" algn="r">
                        <a:lnSpc>
                          <a:spcPct val="100000"/>
                        </a:lnSpc>
                        <a:spcBef>
                          <a:spcPts val="245"/>
                        </a:spcBef>
                      </a:pPr>
                      <a:r>
                        <a:rPr sz="3600" dirty="0">
                          <a:solidFill>
                            <a:srgbClr val="5F5F5F"/>
                          </a:solidFill>
                          <a:latin typeface="Calibri"/>
                          <a:cs typeface="Calibri"/>
                        </a:rPr>
                        <a:t>Not</a:t>
                      </a:r>
                      <a:r>
                        <a:rPr sz="3600" spc="-60" dirty="0">
                          <a:solidFill>
                            <a:srgbClr val="5F5F5F"/>
                          </a:solidFill>
                          <a:latin typeface="Calibri"/>
                          <a:cs typeface="Calibri"/>
                        </a:rPr>
                        <a:t> </a:t>
                      </a:r>
                      <a:r>
                        <a:rPr sz="3600" spc="-10" dirty="0">
                          <a:solidFill>
                            <a:srgbClr val="5F5F5F"/>
                          </a:solidFill>
                          <a:latin typeface="Calibri"/>
                          <a:cs typeface="Calibri"/>
                        </a:rPr>
                        <a:t>convenient</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1905" algn="ctr">
                        <a:lnSpc>
                          <a:spcPct val="100000"/>
                        </a:lnSpc>
                        <a:spcBef>
                          <a:spcPts val="245"/>
                        </a:spcBef>
                      </a:pPr>
                      <a:r>
                        <a:rPr sz="3600" spc="-5" dirty="0">
                          <a:solidFill>
                            <a:srgbClr val="5F5F5F"/>
                          </a:solidFill>
                          <a:latin typeface="Calibri"/>
                          <a:cs typeface="Calibri"/>
                        </a:rPr>
                        <a:t>90-400</a:t>
                      </a:r>
                      <a:r>
                        <a:rPr sz="3600" spc="-20" dirty="0">
                          <a:solidFill>
                            <a:srgbClr val="5F5F5F"/>
                          </a:solidFill>
                          <a:latin typeface="Calibri"/>
                          <a:cs typeface="Calibri"/>
                        </a:rPr>
                        <a:t> </a:t>
                      </a:r>
                      <a:r>
                        <a:rPr sz="3600" dirty="0">
                          <a:solidFill>
                            <a:srgbClr val="5F5F5F"/>
                          </a:solidFill>
                          <a:latin typeface="Calibri"/>
                          <a:cs typeface="Calibri"/>
                        </a:rPr>
                        <a:t>USD</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r>
              <a:tr h="741680">
                <a:tc>
                  <a:txBody>
                    <a:bodyPr/>
                    <a:lstStyle/>
                    <a:p>
                      <a:pPr algn="ctr">
                        <a:lnSpc>
                          <a:spcPct val="100000"/>
                        </a:lnSpc>
                        <a:spcBef>
                          <a:spcPts val="245"/>
                        </a:spcBef>
                      </a:pPr>
                      <a:r>
                        <a:rPr sz="3600" spc="-15" dirty="0">
                          <a:solidFill>
                            <a:srgbClr val="5F5F5F"/>
                          </a:solidFill>
                          <a:latin typeface="Calibri"/>
                          <a:cs typeface="Calibri"/>
                        </a:rPr>
                        <a:t>Paper-Wallet</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algn="ctr">
                        <a:lnSpc>
                          <a:spcPct val="100000"/>
                        </a:lnSpc>
                        <a:spcBef>
                          <a:spcPts val="245"/>
                        </a:spcBef>
                      </a:pPr>
                      <a:r>
                        <a:rPr sz="3600" spc="-25" dirty="0">
                          <a:solidFill>
                            <a:srgbClr val="5F5F5F"/>
                          </a:solidFill>
                          <a:latin typeface="Calibri"/>
                          <a:cs typeface="Calibri"/>
                        </a:rPr>
                        <a:t>Very</a:t>
                      </a:r>
                      <a:r>
                        <a:rPr sz="3600" spc="-10" dirty="0">
                          <a:solidFill>
                            <a:srgbClr val="5F5F5F"/>
                          </a:solidFill>
                          <a:latin typeface="Calibri"/>
                          <a:cs typeface="Calibri"/>
                        </a:rPr>
                        <a:t> </a:t>
                      </a:r>
                      <a:r>
                        <a:rPr sz="3600" spc="-20" dirty="0">
                          <a:solidFill>
                            <a:srgbClr val="5F5F5F"/>
                          </a:solidFill>
                          <a:latin typeface="Calibri"/>
                          <a:cs typeface="Calibri"/>
                        </a:rPr>
                        <a:t>safe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L="1270" algn="ctr">
                        <a:lnSpc>
                          <a:spcPct val="100000"/>
                        </a:lnSpc>
                        <a:spcBef>
                          <a:spcPts val="245"/>
                        </a:spcBef>
                      </a:pPr>
                      <a:r>
                        <a:rPr sz="3600" spc="-10" dirty="0">
                          <a:solidFill>
                            <a:srgbClr val="5F5F5F"/>
                          </a:solidFill>
                          <a:latin typeface="Calibri"/>
                          <a:cs typeface="Calibri"/>
                        </a:rPr>
                        <a:t>Difficult</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R="212725" algn="r">
                        <a:lnSpc>
                          <a:spcPct val="100000"/>
                        </a:lnSpc>
                        <a:spcBef>
                          <a:spcPts val="245"/>
                        </a:spcBef>
                      </a:pPr>
                      <a:r>
                        <a:rPr sz="3600" dirty="0">
                          <a:solidFill>
                            <a:srgbClr val="5F5F5F"/>
                          </a:solidFill>
                          <a:latin typeface="Calibri"/>
                          <a:cs typeface="Calibri"/>
                        </a:rPr>
                        <a:t>Not</a:t>
                      </a:r>
                      <a:r>
                        <a:rPr sz="3600" spc="-100" dirty="0">
                          <a:solidFill>
                            <a:srgbClr val="5F5F5F"/>
                          </a:solidFill>
                          <a:latin typeface="Calibri"/>
                          <a:cs typeface="Calibri"/>
                        </a:rPr>
                        <a:t> </a:t>
                      </a:r>
                      <a:r>
                        <a:rPr sz="3600" spc="-5" dirty="0">
                          <a:solidFill>
                            <a:srgbClr val="5F5F5F"/>
                          </a:solidFill>
                          <a:latin typeface="Calibri"/>
                          <a:cs typeface="Calibri"/>
                        </a:rPr>
                        <a:t>convenient</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c>
                  <a:txBody>
                    <a:bodyPr/>
                    <a:lstStyle/>
                    <a:p>
                      <a:pPr marL="1905" algn="ctr">
                        <a:lnSpc>
                          <a:spcPct val="100000"/>
                        </a:lnSpc>
                        <a:spcBef>
                          <a:spcPts val="245"/>
                        </a:spcBef>
                      </a:pPr>
                      <a:r>
                        <a:rPr sz="3600" spc="-5" dirty="0">
                          <a:solidFill>
                            <a:srgbClr val="5F5F5F"/>
                          </a:solidFill>
                          <a:latin typeface="Calibri"/>
                          <a:cs typeface="Calibri"/>
                        </a:rPr>
                        <a:t>Usually</a:t>
                      </a:r>
                      <a:r>
                        <a:rPr sz="3600" spc="-20" dirty="0">
                          <a:solidFill>
                            <a:srgbClr val="5F5F5F"/>
                          </a:solidFill>
                          <a:latin typeface="Calibri"/>
                          <a:cs typeface="Calibri"/>
                        </a:rPr>
                        <a:t> </a:t>
                      </a:r>
                      <a:r>
                        <a:rPr sz="3600" spc="-10" dirty="0">
                          <a:solidFill>
                            <a:srgbClr val="5F5F5F"/>
                          </a:solidFill>
                          <a:latin typeface="Calibri"/>
                          <a:cs typeface="Calibri"/>
                        </a:rPr>
                        <a:t>free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1D7"/>
                    </a:solidFill>
                  </a:tcPr>
                </a:tc>
              </a:tr>
              <a:tr h="741730">
                <a:tc>
                  <a:txBody>
                    <a:bodyPr/>
                    <a:lstStyle/>
                    <a:p>
                      <a:pPr algn="ctr">
                        <a:lnSpc>
                          <a:spcPct val="100000"/>
                        </a:lnSpc>
                        <a:spcBef>
                          <a:spcPts val="245"/>
                        </a:spcBef>
                      </a:pPr>
                      <a:r>
                        <a:rPr sz="3600" spc="-5" dirty="0">
                          <a:solidFill>
                            <a:srgbClr val="5F5F5F"/>
                          </a:solidFill>
                          <a:latin typeface="Calibri"/>
                          <a:cs typeface="Calibri"/>
                        </a:rPr>
                        <a:t>Multi-</a:t>
                      </a:r>
                      <a:r>
                        <a:rPr sz="3600" dirty="0">
                          <a:solidFill>
                            <a:srgbClr val="5F5F5F"/>
                          </a:solidFill>
                          <a:latin typeface="Calibri"/>
                          <a:cs typeface="Calibri"/>
                        </a:rPr>
                        <a:t> </a:t>
                      </a:r>
                      <a:r>
                        <a:rPr sz="3600" spc="-5" dirty="0">
                          <a:solidFill>
                            <a:srgbClr val="5F5F5F"/>
                          </a:solidFill>
                          <a:latin typeface="Calibri"/>
                          <a:cs typeface="Calibri"/>
                        </a:rPr>
                        <a:t>Sig</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gn="ctr">
                        <a:lnSpc>
                          <a:spcPct val="100000"/>
                        </a:lnSpc>
                        <a:spcBef>
                          <a:spcPts val="245"/>
                        </a:spcBef>
                      </a:pPr>
                      <a:r>
                        <a:rPr sz="3600" spc="-20" dirty="0">
                          <a:solidFill>
                            <a:srgbClr val="5F5F5F"/>
                          </a:solidFill>
                          <a:latin typeface="Calibri"/>
                          <a:cs typeface="Calibri"/>
                        </a:rPr>
                        <a:t>Safe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1270" algn="ctr">
                        <a:lnSpc>
                          <a:spcPct val="100000"/>
                        </a:lnSpc>
                        <a:spcBef>
                          <a:spcPts val="245"/>
                        </a:spcBef>
                      </a:pPr>
                      <a:r>
                        <a:rPr sz="3600" spc="-10" dirty="0">
                          <a:solidFill>
                            <a:srgbClr val="5F5F5F"/>
                          </a:solidFill>
                          <a:latin typeface="Calibri"/>
                          <a:cs typeface="Calibri"/>
                        </a:rPr>
                        <a:t>Difficult</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502284">
                        <a:lnSpc>
                          <a:spcPct val="100000"/>
                        </a:lnSpc>
                        <a:spcBef>
                          <a:spcPts val="245"/>
                        </a:spcBef>
                      </a:pPr>
                      <a:r>
                        <a:rPr sz="3600" spc="-5" dirty="0">
                          <a:solidFill>
                            <a:srgbClr val="5F5F5F"/>
                          </a:solidFill>
                          <a:latin typeface="Calibri"/>
                          <a:cs typeface="Calibri"/>
                        </a:rPr>
                        <a:t>(variable)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gn="ctr">
                        <a:lnSpc>
                          <a:spcPct val="100000"/>
                        </a:lnSpc>
                        <a:spcBef>
                          <a:spcPts val="245"/>
                        </a:spcBef>
                      </a:pPr>
                      <a:r>
                        <a:rPr sz="3600" spc="-10" dirty="0">
                          <a:solidFill>
                            <a:srgbClr val="5F5F5F"/>
                          </a:solidFill>
                          <a:latin typeface="Calibri"/>
                          <a:cs typeface="Calibri"/>
                        </a:rPr>
                        <a:t>Free</a:t>
                      </a:r>
                      <a:endParaRPr sz="3600">
                        <a:latin typeface="Calibri"/>
                        <a:cs typeface="Calibri"/>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r>
            </a:tbl>
          </a:graphicData>
        </a:graphic>
      </p:graphicFrame>
    </p:spTree>
    <p:extLst>
      <p:ext uri="{BB962C8B-B14F-4D97-AF65-F5344CB8AC3E}">
        <p14:creationId xmlns:p14="http://schemas.microsoft.com/office/powerpoint/2010/main" val="22771007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33997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Jaxx</a:t>
            </a:r>
            <a:r>
              <a:rPr sz="5600" spc="-150" dirty="0">
                <a:solidFill>
                  <a:srgbClr val="095A82"/>
                </a:solidFill>
              </a:rPr>
              <a:t> </a:t>
            </a:r>
            <a:r>
              <a:rPr sz="5600" spc="-10" dirty="0">
                <a:solidFill>
                  <a:srgbClr val="095A82"/>
                </a:solidFill>
              </a:rPr>
              <a:t>Wallet</a:t>
            </a:r>
            <a:endParaRPr sz="5600"/>
          </a:p>
        </p:txBody>
      </p:sp>
      <p:sp>
        <p:nvSpPr>
          <p:cNvPr id="12" name="object 3"/>
          <p:cNvSpPr/>
          <p:nvPr/>
        </p:nvSpPr>
        <p:spPr>
          <a:xfrm>
            <a:off x="4386070" y="1993392"/>
            <a:ext cx="3200400" cy="733044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6838442" y="1833055"/>
            <a:ext cx="7066280" cy="3829050"/>
          </a:xfrm>
          <a:custGeom>
            <a:avLst/>
            <a:gdLst/>
            <a:ahLst/>
            <a:cxnLst/>
            <a:rect l="l" t="t" r="r" b="b"/>
            <a:pathLst>
              <a:path w="3533140" h="1914525">
                <a:moveTo>
                  <a:pt x="3296796" y="1475898"/>
                </a:moveTo>
                <a:lnTo>
                  <a:pt x="815975" y="1475898"/>
                </a:lnTo>
                <a:lnTo>
                  <a:pt x="846371" y="1505262"/>
                </a:lnTo>
                <a:lnTo>
                  <a:pt x="878230" y="1533725"/>
                </a:lnTo>
                <a:lnTo>
                  <a:pt x="911506" y="1561274"/>
                </a:lnTo>
                <a:lnTo>
                  <a:pt x="946150" y="1587895"/>
                </a:lnTo>
                <a:lnTo>
                  <a:pt x="982116" y="1613576"/>
                </a:lnTo>
                <a:lnTo>
                  <a:pt x="1019355" y="1638303"/>
                </a:lnTo>
                <a:lnTo>
                  <a:pt x="1057821" y="1662063"/>
                </a:lnTo>
                <a:lnTo>
                  <a:pt x="1097467" y="1684843"/>
                </a:lnTo>
                <a:lnTo>
                  <a:pt x="1138244" y="1706629"/>
                </a:lnTo>
                <a:lnTo>
                  <a:pt x="1180106" y="1727409"/>
                </a:lnTo>
                <a:lnTo>
                  <a:pt x="1223005" y="1747170"/>
                </a:lnTo>
                <a:lnTo>
                  <a:pt x="1266894" y="1765897"/>
                </a:lnTo>
                <a:lnTo>
                  <a:pt x="1311725" y="1783579"/>
                </a:lnTo>
                <a:lnTo>
                  <a:pt x="1357452" y="1800202"/>
                </a:lnTo>
                <a:lnTo>
                  <a:pt x="1404026" y="1815752"/>
                </a:lnTo>
                <a:lnTo>
                  <a:pt x="1451401" y="1830217"/>
                </a:lnTo>
                <a:lnTo>
                  <a:pt x="1499530" y="1843583"/>
                </a:lnTo>
                <a:lnTo>
                  <a:pt x="1548364" y="1855837"/>
                </a:lnTo>
                <a:lnTo>
                  <a:pt x="1597856" y="1866967"/>
                </a:lnTo>
                <a:lnTo>
                  <a:pt x="1647959" y="1876958"/>
                </a:lnTo>
                <a:lnTo>
                  <a:pt x="1698627" y="1885798"/>
                </a:lnTo>
                <a:lnTo>
                  <a:pt x="1749810" y="1893474"/>
                </a:lnTo>
                <a:lnTo>
                  <a:pt x="1801463" y="1899972"/>
                </a:lnTo>
                <a:lnTo>
                  <a:pt x="1853537" y="1905279"/>
                </a:lnTo>
                <a:lnTo>
                  <a:pt x="1905986" y="1909382"/>
                </a:lnTo>
                <a:lnTo>
                  <a:pt x="1958762" y="1912268"/>
                </a:lnTo>
                <a:lnTo>
                  <a:pt x="2011817" y="1913923"/>
                </a:lnTo>
                <a:lnTo>
                  <a:pt x="2065105" y="1914336"/>
                </a:lnTo>
                <a:lnTo>
                  <a:pt x="2118577" y="1913491"/>
                </a:lnTo>
                <a:lnTo>
                  <a:pt x="2172188" y="1911377"/>
                </a:lnTo>
                <a:lnTo>
                  <a:pt x="2225888" y="1907980"/>
                </a:lnTo>
                <a:lnTo>
                  <a:pt x="2279632" y="1903286"/>
                </a:lnTo>
                <a:lnTo>
                  <a:pt x="2333370" y="1897284"/>
                </a:lnTo>
                <a:lnTo>
                  <a:pt x="2391463" y="1889314"/>
                </a:lnTo>
                <a:lnTo>
                  <a:pt x="2448537" y="1879943"/>
                </a:lnTo>
                <a:lnTo>
                  <a:pt x="2504557" y="1869203"/>
                </a:lnTo>
                <a:lnTo>
                  <a:pt x="2559489" y="1857129"/>
                </a:lnTo>
                <a:lnTo>
                  <a:pt x="2613297" y="1843753"/>
                </a:lnTo>
                <a:lnTo>
                  <a:pt x="2665945" y="1829109"/>
                </a:lnTo>
                <a:lnTo>
                  <a:pt x="2717400" y="1813231"/>
                </a:lnTo>
                <a:lnTo>
                  <a:pt x="2767626" y="1796152"/>
                </a:lnTo>
                <a:lnTo>
                  <a:pt x="2816588" y="1777905"/>
                </a:lnTo>
                <a:lnTo>
                  <a:pt x="2864251" y="1758524"/>
                </a:lnTo>
                <a:lnTo>
                  <a:pt x="2910580" y="1738043"/>
                </a:lnTo>
                <a:lnTo>
                  <a:pt x="2955540" y="1716494"/>
                </a:lnTo>
                <a:lnTo>
                  <a:pt x="2999096" y="1693911"/>
                </a:lnTo>
                <a:lnTo>
                  <a:pt x="3041213" y="1670328"/>
                </a:lnTo>
                <a:lnTo>
                  <a:pt x="3081855" y="1645778"/>
                </a:lnTo>
                <a:lnTo>
                  <a:pt x="3120989" y="1620294"/>
                </a:lnTo>
                <a:lnTo>
                  <a:pt x="3158578" y="1593911"/>
                </a:lnTo>
                <a:lnTo>
                  <a:pt x="3194588" y="1566661"/>
                </a:lnTo>
                <a:lnTo>
                  <a:pt x="3228983" y="1538577"/>
                </a:lnTo>
                <a:lnTo>
                  <a:pt x="3261729" y="1509694"/>
                </a:lnTo>
                <a:lnTo>
                  <a:pt x="3292791" y="1480045"/>
                </a:lnTo>
                <a:lnTo>
                  <a:pt x="3296796" y="1475898"/>
                </a:lnTo>
                <a:close/>
              </a:path>
              <a:path w="3533140" h="1914525">
                <a:moveTo>
                  <a:pt x="2056883" y="0"/>
                </a:moveTo>
                <a:lnTo>
                  <a:pt x="2001884" y="699"/>
                </a:lnTo>
                <a:lnTo>
                  <a:pt x="1946616" y="2747"/>
                </a:lnTo>
                <a:lnTo>
                  <a:pt x="1891125" y="6163"/>
                </a:lnTo>
                <a:lnTo>
                  <a:pt x="1835455" y="10966"/>
                </a:lnTo>
                <a:lnTo>
                  <a:pt x="1779651" y="17176"/>
                </a:lnTo>
                <a:lnTo>
                  <a:pt x="1721558" y="25145"/>
                </a:lnTo>
                <a:lnTo>
                  <a:pt x="1664484" y="34517"/>
                </a:lnTo>
                <a:lnTo>
                  <a:pt x="1608464" y="45256"/>
                </a:lnTo>
                <a:lnTo>
                  <a:pt x="1553532" y="57330"/>
                </a:lnTo>
                <a:lnTo>
                  <a:pt x="1499724" y="70706"/>
                </a:lnTo>
                <a:lnTo>
                  <a:pt x="1447076" y="85350"/>
                </a:lnTo>
                <a:lnTo>
                  <a:pt x="1395621" y="101228"/>
                </a:lnTo>
                <a:lnTo>
                  <a:pt x="1345395" y="118307"/>
                </a:lnTo>
                <a:lnTo>
                  <a:pt x="1296433" y="136554"/>
                </a:lnTo>
                <a:lnTo>
                  <a:pt x="1248770" y="155935"/>
                </a:lnTo>
                <a:lnTo>
                  <a:pt x="1202441" y="176417"/>
                </a:lnTo>
                <a:lnTo>
                  <a:pt x="1157481" y="197966"/>
                </a:lnTo>
                <a:lnTo>
                  <a:pt x="1113925" y="220548"/>
                </a:lnTo>
                <a:lnTo>
                  <a:pt x="1071808" y="244131"/>
                </a:lnTo>
                <a:lnTo>
                  <a:pt x="1031166" y="268681"/>
                </a:lnTo>
                <a:lnTo>
                  <a:pt x="992032" y="294165"/>
                </a:lnTo>
                <a:lnTo>
                  <a:pt x="954443" y="320548"/>
                </a:lnTo>
                <a:lnTo>
                  <a:pt x="918433" y="347799"/>
                </a:lnTo>
                <a:lnTo>
                  <a:pt x="884038" y="375882"/>
                </a:lnTo>
                <a:lnTo>
                  <a:pt x="851292" y="404765"/>
                </a:lnTo>
                <a:lnTo>
                  <a:pt x="820230" y="434414"/>
                </a:lnTo>
                <a:lnTo>
                  <a:pt x="790888" y="464796"/>
                </a:lnTo>
                <a:lnTo>
                  <a:pt x="763300" y="495878"/>
                </a:lnTo>
                <a:lnTo>
                  <a:pt x="737502" y="527625"/>
                </a:lnTo>
                <a:lnTo>
                  <a:pt x="713528" y="560005"/>
                </a:lnTo>
                <a:lnTo>
                  <a:pt x="691414" y="592984"/>
                </a:lnTo>
                <a:lnTo>
                  <a:pt x="671195" y="626528"/>
                </a:lnTo>
                <a:lnTo>
                  <a:pt x="652905" y="660605"/>
                </a:lnTo>
                <a:lnTo>
                  <a:pt x="636580" y="695180"/>
                </a:lnTo>
                <a:lnTo>
                  <a:pt x="609964" y="765693"/>
                </a:lnTo>
                <a:lnTo>
                  <a:pt x="591627" y="837799"/>
                </a:lnTo>
                <a:lnTo>
                  <a:pt x="581850" y="911231"/>
                </a:lnTo>
                <a:lnTo>
                  <a:pt x="580259" y="948361"/>
                </a:lnTo>
                <a:lnTo>
                  <a:pt x="580913" y="985722"/>
                </a:lnTo>
                <a:lnTo>
                  <a:pt x="583846" y="1023280"/>
                </a:lnTo>
                <a:lnTo>
                  <a:pt x="589095" y="1061003"/>
                </a:lnTo>
                <a:lnTo>
                  <a:pt x="596694" y="1098857"/>
                </a:lnTo>
                <a:lnTo>
                  <a:pt x="606678" y="1136808"/>
                </a:lnTo>
                <a:lnTo>
                  <a:pt x="0" y="1491011"/>
                </a:lnTo>
                <a:lnTo>
                  <a:pt x="815975" y="1475898"/>
                </a:lnTo>
                <a:lnTo>
                  <a:pt x="3296796" y="1475898"/>
                </a:lnTo>
                <a:lnTo>
                  <a:pt x="3322133" y="1449663"/>
                </a:lnTo>
                <a:lnTo>
                  <a:pt x="3349721" y="1418582"/>
                </a:lnTo>
                <a:lnTo>
                  <a:pt x="3375519" y="1386834"/>
                </a:lnTo>
                <a:lnTo>
                  <a:pt x="3399493" y="1354455"/>
                </a:lnTo>
                <a:lnTo>
                  <a:pt x="3421607" y="1321476"/>
                </a:lnTo>
                <a:lnTo>
                  <a:pt x="3441826" y="1287931"/>
                </a:lnTo>
                <a:lnTo>
                  <a:pt x="3460116" y="1253855"/>
                </a:lnTo>
                <a:lnTo>
                  <a:pt x="3476441" y="1219280"/>
                </a:lnTo>
                <a:lnTo>
                  <a:pt x="3503057" y="1148767"/>
                </a:lnTo>
                <a:lnTo>
                  <a:pt x="3521394" y="1076660"/>
                </a:lnTo>
                <a:lnTo>
                  <a:pt x="3531171" y="1003228"/>
                </a:lnTo>
                <a:lnTo>
                  <a:pt x="3532762" y="966098"/>
                </a:lnTo>
                <a:lnTo>
                  <a:pt x="3532108" y="928738"/>
                </a:lnTo>
                <a:lnTo>
                  <a:pt x="3523926" y="853456"/>
                </a:lnTo>
                <a:lnTo>
                  <a:pt x="3516327" y="815603"/>
                </a:lnTo>
                <a:lnTo>
                  <a:pt x="3506343" y="777652"/>
                </a:lnTo>
                <a:lnTo>
                  <a:pt x="3481025" y="706394"/>
                </a:lnTo>
                <a:lnTo>
                  <a:pt x="3448016" y="637614"/>
                </a:lnTo>
                <a:lnTo>
                  <a:pt x="3428740" y="604202"/>
                </a:lnTo>
                <a:lnTo>
                  <a:pt x="3407676" y="571468"/>
                </a:lnTo>
                <a:lnTo>
                  <a:pt x="3384868" y="539433"/>
                </a:lnTo>
                <a:lnTo>
                  <a:pt x="3360361" y="508115"/>
                </a:lnTo>
                <a:lnTo>
                  <a:pt x="3334199" y="477534"/>
                </a:lnTo>
                <a:lnTo>
                  <a:pt x="3306428" y="447711"/>
                </a:lnTo>
                <a:lnTo>
                  <a:pt x="3277093" y="418664"/>
                </a:lnTo>
                <a:lnTo>
                  <a:pt x="3246237" y="390414"/>
                </a:lnTo>
                <a:lnTo>
                  <a:pt x="3213905" y="362980"/>
                </a:lnTo>
                <a:lnTo>
                  <a:pt x="3180143" y="336382"/>
                </a:lnTo>
                <a:lnTo>
                  <a:pt x="3144995" y="310639"/>
                </a:lnTo>
                <a:lnTo>
                  <a:pt x="3108506" y="285772"/>
                </a:lnTo>
                <a:lnTo>
                  <a:pt x="3070720" y="261800"/>
                </a:lnTo>
                <a:lnTo>
                  <a:pt x="3031682" y="238742"/>
                </a:lnTo>
                <a:lnTo>
                  <a:pt x="2991437" y="216619"/>
                </a:lnTo>
                <a:lnTo>
                  <a:pt x="2950029" y="195449"/>
                </a:lnTo>
                <a:lnTo>
                  <a:pt x="2907504" y="175254"/>
                </a:lnTo>
                <a:lnTo>
                  <a:pt x="2863906" y="156052"/>
                </a:lnTo>
                <a:lnTo>
                  <a:pt x="2819279" y="137863"/>
                </a:lnTo>
                <a:lnTo>
                  <a:pt x="2773669" y="120707"/>
                </a:lnTo>
                <a:lnTo>
                  <a:pt x="2727120" y="104604"/>
                </a:lnTo>
                <a:lnTo>
                  <a:pt x="2679677" y="89572"/>
                </a:lnTo>
                <a:lnTo>
                  <a:pt x="2631384" y="75633"/>
                </a:lnTo>
                <a:lnTo>
                  <a:pt x="2582286" y="62805"/>
                </a:lnTo>
                <a:lnTo>
                  <a:pt x="2532428" y="51109"/>
                </a:lnTo>
                <a:lnTo>
                  <a:pt x="2481855" y="40563"/>
                </a:lnTo>
                <a:lnTo>
                  <a:pt x="2430612" y="31189"/>
                </a:lnTo>
                <a:lnTo>
                  <a:pt x="2378742" y="23004"/>
                </a:lnTo>
                <a:lnTo>
                  <a:pt x="2326291" y="16030"/>
                </a:lnTo>
                <a:lnTo>
                  <a:pt x="2273304" y="10285"/>
                </a:lnTo>
                <a:lnTo>
                  <a:pt x="2219825" y="5791"/>
                </a:lnTo>
                <a:lnTo>
                  <a:pt x="2165898" y="2565"/>
                </a:lnTo>
                <a:lnTo>
                  <a:pt x="2111569" y="628"/>
                </a:lnTo>
                <a:lnTo>
                  <a:pt x="2056883" y="0"/>
                </a:lnTo>
                <a:close/>
              </a:path>
            </a:pathLst>
          </a:custGeom>
          <a:solidFill>
            <a:srgbClr val="FFFFFF"/>
          </a:solidFill>
        </p:spPr>
        <p:txBody>
          <a:bodyPr wrap="square" lIns="0" tIns="0" rIns="0" bIns="0" rtlCol="0"/>
          <a:lstStyle/>
          <a:p>
            <a:endParaRPr sz="3600">
              <a:solidFill>
                <a:prstClr val="black"/>
              </a:solidFill>
            </a:endParaRPr>
          </a:p>
        </p:txBody>
      </p:sp>
      <p:sp>
        <p:nvSpPr>
          <p:cNvPr id="14" name="object 5"/>
          <p:cNvSpPr/>
          <p:nvPr/>
        </p:nvSpPr>
        <p:spPr>
          <a:xfrm>
            <a:off x="6838442" y="1833055"/>
            <a:ext cx="7066280" cy="3829050"/>
          </a:xfrm>
          <a:custGeom>
            <a:avLst/>
            <a:gdLst/>
            <a:ahLst/>
            <a:cxnLst/>
            <a:rect l="l" t="t" r="r" b="b"/>
            <a:pathLst>
              <a:path w="3533140" h="1914525">
                <a:moveTo>
                  <a:pt x="0" y="1491011"/>
                </a:moveTo>
                <a:lnTo>
                  <a:pt x="606678" y="1136808"/>
                </a:lnTo>
                <a:lnTo>
                  <a:pt x="596694" y="1098857"/>
                </a:lnTo>
                <a:lnTo>
                  <a:pt x="589095" y="1061003"/>
                </a:lnTo>
                <a:lnTo>
                  <a:pt x="583846" y="1023280"/>
                </a:lnTo>
                <a:lnTo>
                  <a:pt x="580913" y="985722"/>
                </a:lnTo>
                <a:lnTo>
                  <a:pt x="580259" y="948361"/>
                </a:lnTo>
                <a:lnTo>
                  <a:pt x="581850" y="911231"/>
                </a:lnTo>
                <a:lnTo>
                  <a:pt x="591627" y="837799"/>
                </a:lnTo>
                <a:lnTo>
                  <a:pt x="609964" y="765693"/>
                </a:lnTo>
                <a:lnTo>
                  <a:pt x="636580" y="695180"/>
                </a:lnTo>
                <a:lnTo>
                  <a:pt x="652905" y="660605"/>
                </a:lnTo>
                <a:lnTo>
                  <a:pt x="671195" y="626528"/>
                </a:lnTo>
                <a:lnTo>
                  <a:pt x="691414" y="592984"/>
                </a:lnTo>
                <a:lnTo>
                  <a:pt x="713528" y="560005"/>
                </a:lnTo>
                <a:lnTo>
                  <a:pt x="737502" y="527625"/>
                </a:lnTo>
                <a:lnTo>
                  <a:pt x="763300" y="495878"/>
                </a:lnTo>
                <a:lnTo>
                  <a:pt x="790888" y="464796"/>
                </a:lnTo>
                <a:lnTo>
                  <a:pt x="820230" y="434414"/>
                </a:lnTo>
                <a:lnTo>
                  <a:pt x="851292" y="404765"/>
                </a:lnTo>
                <a:lnTo>
                  <a:pt x="884038" y="375882"/>
                </a:lnTo>
                <a:lnTo>
                  <a:pt x="918433" y="347799"/>
                </a:lnTo>
                <a:lnTo>
                  <a:pt x="954443" y="320548"/>
                </a:lnTo>
                <a:lnTo>
                  <a:pt x="992032" y="294165"/>
                </a:lnTo>
                <a:lnTo>
                  <a:pt x="1031166" y="268681"/>
                </a:lnTo>
                <a:lnTo>
                  <a:pt x="1071808" y="244131"/>
                </a:lnTo>
                <a:lnTo>
                  <a:pt x="1113925" y="220548"/>
                </a:lnTo>
                <a:lnTo>
                  <a:pt x="1157481" y="197966"/>
                </a:lnTo>
                <a:lnTo>
                  <a:pt x="1202441" y="176417"/>
                </a:lnTo>
                <a:lnTo>
                  <a:pt x="1248770" y="155935"/>
                </a:lnTo>
                <a:lnTo>
                  <a:pt x="1296433" y="136554"/>
                </a:lnTo>
                <a:lnTo>
                  <a:pt x="1345395" y="118307"/>
                </a:lnTo>
                <a:lnTo>
                  <a:pt x="1395621" y="101228"/>
                </a:lnTo>
                <a:lnTo>
                  <a:pt x="1447076" y="85350"/>
                </a:lnTo>
                <a:lnTo>
                  <a:pt x="1499724" y="70706"/>
                </a:lnTo>
                <a:lnTo>
                  <a:pt x="1553532" y="57330"/>
                </a:lnTo>
                <a:lnTo>
                  <a:pt x="1608464" y="45256"/>
                </a:lnTo>
                <a:lnTo>
                  <a:pt x="1664484" y="34517"/>
                </a:lnTo>
                <a:lnTo>
                  <a:pt x="1721558" y="25145"/>
                </a:lnTo>
                <a:lnTo>
                  <a:pt x="1779651" y="17176"/>
                </a:lnTo>
                <a:lnTo>
                  <a:pt x="1835455" y="10966"/>
                </a:lnTo>
                <a:lnTo>
                  <a:pt x="1891125" y="6163"/>
                </a:lnTo>
                <a:lnTo>
                  <a:pt x="1946616" y="2747"/>
                </a:lnTo>
                <a:lnTo>
                  <a:pt x="2001884" y="699"/>
                </a:lnTo>
                <a:lnTo>
                  <a:pt x="2056883" y="0"/>
                </a:lnTo>
                <a:lnTo>
                  <a:pt x="2111569" y="628"/>
                </a:lnTo>
                <a:lnTo>
                  <a:pt x="2165898" y="2565"/>
                </a:lnTo>
                <a:lnTo>
                  <a:pt x="2219825" y="5791"/>
                </a:lnTo>
                <a:lnTo>
                  <a:pt x="2273304" y="10285"/>
                </a:lnTo>
                <a:lnTo>
                  <a:pt x="2326291" y="16030"/>
                </a:lnTo>
                <a:lnTo>
                  <a:pt x="2378742" y="23004"/>
                </a:lnTo>
                <a:lnTo>
                  <a:pt x="2430612" y="31189"/>
                </a:lnTo>
                <a:lnTo>
                  <a:pt x="2481855" y="40563"/>
                </a:lnTo>
                <a:lnTo>
                  <a:pt x="2532428" y="51109"/>
                </a:lnTo>
                <a:lnTo>
                  <a:pt x="2582286" y="62805"/>
                </a:lnTo>
                <a:lnTo>
                  <a:pt x="2631384" y="75633"/>
                </a:lnTo>
                <a:lnTo>
                  <a:pt x="2679677" y="89572"/>
                </a:lnTo>
                <a:lnTo>
                  <a:pt x="2727120" y="104604"/>
                </a:lnTo>
                <a:lnTo>
                  <a:pt x="2773669" y="120707"/>
                </a:lnTo>
                <a:lnTo>
                  <a:pt x="2819279" y="137863"/>
                </a:lnTo>
                <a:lnTo>
                  <a:pt x="2863906" y="156052"/>
                </a:lnTo>
                <a:lnTo>
                  <a:pt x="2907504" y="175254"/>
                </a:lnTo>
                <a:lnTo>
                  <a:pt x="2950029" y="195449"/>
                </a:lnTo>
                <a:lnTo>
                  <a:pt x="2991437" y="216619"/>
                </a:lnTo>
                <a:lnTo>
                  <a:pt x="3031682" y="238742"/>
                </a:lnTo>
                <a:lnTo>
                  <a:pt x="3070720" y="261800"/>
                </a:lnTo>
                <a:lnTo>
                  <a:pt x="3108506" y="285772"/>
                </a:lnTo>
                <a:lnTo>
                  <a:pt x="3144995" y="310639"/>
                </a:lnTo>
                <a:lnTo>
                  <a:pt x="3180143" y="336382"/>
                </a:lnTo>
                <a:lnTo>
                  <a:pt x="3213905" y="362980"/>
                </a:lnTo>
                <a:lnTo>
                  <a:pt x="3246237" y="390414"/>
                </a:lnTo>
                <a:lnTo>
                  <a:pt x="3277093" y="418664"/>
                </a:lnTo>
                <a:lnTo>
                  <a:pt x="3306428" y="447711"/>
                </a:lnTo>
                <a:lnTo>
                  <a:pt x="3334199" y="477534"/>
                </a:lnTo>
                <a:lnTo>
                  <a:pt x="3360361" y="508115"/>
                </a:lnTo>
                <a:lnTo>
                  <a:pt x="3384868" y="539433"/>
                </a:lnTo>
                <a:lnTo>
                  <a:pt x="3407676" y="571468"/>
                </a:lnTo>
                <a:lnTo>
                  <a:pt x="3428740" y="604202"/>
                </a:lnTo>
                <a:lnTo>
                  <a:pt x="3448016" y="637614"/>
                </a:lnTo>
                <a:lnTo>
                  <a:pt x="3465459" y="671685"/>
                </a:lnTo>
                <a:lnTo>
                  <a:pt x="3494667" y="741723"/>
                </a:lnTo>
                <a:lnTo>
                  <a:pt x="3516327" y="815603"/>
                </a:lnTo>
                <a:lnTo>
                  <a:pt x="3523926" y="853456"/>
                </a:lnTo>
                <a:lnTo>
                  <a:pt x="3532108" y="928738"/>
                </a:lnTo>
                <a:lnTo>
                  <a:pt x="3532762" y="966098"/>
                </a:lnTo>
                <a:lnTo>
                  <a:pt x="3531171" y="1003228"/>
                </a:lnTo>
                <a:lnTo>
                  <a:pt x="3521394" y="1076660"/>
                </a:lnTo>
                <a:lnTo>
                  <a:pt x="3503057" y="1148767"/>
                </a:lnTo>
                <a:lnTo>
                  <a:pt x="3476441" y="1219280"/>
                </a:lnTo>
                <a:lnTo>
                  <a:pt x="3460116" y="1253855"/>
                </a:lnTo>
                <a:lnTo>
                  <a:pt x="3441826" y="1287931"/>
                </a:lnTo>
                <a:lnTo>
                  <a:pt x="3421607" y="1321476"/>
                </a:lnTo>
                <a:lnTo>
                  <a:pt x="3399493" y="1354455"/>
                </a:lnTo>
                <a:lnTo>
                  <a:pt x="3375519" y="1386834"/>
                </a:lnTo>
                <a:lnTo>
                  <a:pt x="3349721" y="1418582"/>
                </a:lnTo>
                <a:lnTo>
                  <a:pt x="3322133" y="1449663"/>
                </a:lnTo>
                <a:lnTo>
                  <a:pt x="3292791" y="1480045"/>
                </a:lnTo>
                <a:lnTo>
                  <a:pt x="3261729" y="1509694"/>
                </a:lnTo>
                <a:lnTo>
                  <a:pt x="3228983" y="1538577"/>
                </a:lnTo>
                <a:lnTo>
                  <a:pt x="3194588" y="1566661"/>
                </a:lnTo>
                <a:lnTo>
                  <a:pt x="3158578" y="1593911"/>
                </a:lnTo>
                <a:lnTo>
                  <a:pt x="3120989" y="1620294"/>
                </a:lnTo>
                <a:lnTo>
                  <a:pt x="3081855" y="1645778"/>
                </a:lnTo>
                <a:lnTo>
                  <a:pt x="3041213" y="1670328"/>
                </a:lnTo>
                <a:lnTo>
                  <a:pt x="2999096" y="1693911"/>
                </a:lnTo>
                <a:lnTo>
                  <a:pt x="2955540" y="1716494"/>
                </a:lnTo>
                <a:lnTo>
                  <a:pt x="2910580" y="1738043"/>
                </a:lnTo>
                <a:lnTo>
                  <a:pt x="2864251" y="1758524"/>
                </a:lnTo>
                <a:lnTo>
                  <a:pt x="2816588" y="1777905"/>
                </a:lnTo>
                <a:lnTo>
                  <a:pt x="2767626" y="1796152"/>
                </a:lnTo>
                <a:lnTo>
                  <a:pt x="2717400" y="1813231"/>
                </a:lnTo>
                <a:lnTo>
                  <a:pt x="2665945" y="1829109"/>
                </a:lnTo>
                <a:lnTo>
                  <a:pt x="2613297" y="1843753"/>
                </a:lnTo>
                <a:lnTo>
                  <a:pt x="2559489" y="1857129"/>
                </a:lnTo>
                <a:lnTo>
                  <a:pt x="2504557" y="1869203"/>
                </a:lnTo>
                <a:lnTo>
                  <a:pt x="2448537" y="1879943"/>
                </a:lnTo>
                <a:lnTo>
                  <a:pt x="2391463" y="1889314"/>
                </a:lnTo>
                <a:lnTo>
                  <a:pt x="2333370" y="1897284"/>
                </a:lnTo>
                <a:lnTo>
                  <a:pt x="2279632" y="1903286"/>
                </a:lnTo>
                <a:lnTo>
                  <a:pt x="2225888" y="1907980"/>
                </a:lnTo>
                <a:lnTo>
                  <a:pt x="2172188" y="1911377"/>
                </a:lnTo>
                <a:lnTo>
                  <a:pt x="2118577" y="1913491"/>
                </a:lnTo>
                <a:lnTo>
                  <a:pt x="2065105" y="1914336"/>
                </a:lnTo>
                <a:lnTo>
                  <a:pt x="2011817" y="1913923"/>
                </a:lnTo>
                <a:lnTo>
                  <a:pt x="1958762" y="1912268"/>
                </a:lnTo>
                <a:lnTo>
                  <a:pt x="1905986" y="1909382"/>
                </a:lnTo>
                <a:lnTo>
                  <a:pt x="1853537" y="1905279"/>
                </a:lnTo>
                <a:lnTo>
                  <a:pt x="1801463" y="1899972"/>
                </a:lnTo>
                <a:lnTo>
                  <a:pt x="1749810" y="1893474"/>
                </a:lnTo>
                <a:lnTo>
                  <a:pt x="1698627" y="1885798"/>
                </a:lnTo>
                <a:lnTo>
                  <a:pt x="1647959" y="1876958"/>
                </a:lnTo>
                <a:lnTo>
                  <a:pt x="1597856" y="1866967"/>
                </a:lnTo>
                <a:lnTo>
                  <a:pt x="1548364" y="1855837"/>
                </a:lnTo>
                <a:lnTo>
                  <a:pt x="1499530" y="1843583"/>
                </a:lnTo>
                <a:lnTo>
                  <a:pt x="1451401" y="1830217"/>
                </a:lnTo>
                <a:lnTo>
                  <a:pt x="1404026" y="1815752"/>
                </a:lnTo>
                <a:lnTo>
                  <a:pt x="1357452" y="1800202"/>
                </a:lnTo>
                <a:lnTo>
                  <a:pt x="1311725" y="1783579"/>
                </a:lnTo>
                <a:lnTo>
                  <a:pt x="1266894" y="1765897"/>
                </a:lnTo>
                <a:lnTo>
                  <a:pt x="1223005" y="1747170"/>
                </a:lnTo>
                <a:lnTo>
                  <a:pt x="1180106" y="1727409"/>
                </a:lnTo>
                <a:lnTo>
                  <a:pt x="1138244" y="1706629"/>
                </a:lnTo>
                <a:lnTo>
                  <a:pt x="1097467" y="1684843"/>
                </a:lnTo>
                <a:lnTo>
                  <a:pt x="1057821" y="1662063"/>
                </a:lnTo>
                <a:lnTo>
                  <a:pt x="1019355" y="1638303"/>
                </a:lnTo>
                <a:lnTo>
                  <a:pt x="982116" y="1613576"/>
                </a:lnTo>
                <a:lnTo>
                  <a:pt x="946150" y="1587895"/>
                </a:lnTo>
                <a:lnTo>
                  <a:pt x="911506" y="1561274"/>
                </a:lnTo>
                <a:lnTo>
                  <a:pt x="878230" y="1533725"/>
                </a:lnTo>
                <a:lnTo>
                  <a:pt x="846371" y="1505262"/>
                </a:lnTo>
                <a:lnTo>
                  <a:pt x="815975" y="1475898"/>
                </a:lnTo>
                <a:lnTo>
                  <a:pt x="0" y="1491011"/>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6"/>
          <p:cNvSpPr txBox="1"/>
          <p:nvPr/>
        </p:nvSpPr>
        <p:spPr>
          <a:xfrm>
            <a:off x="9083802" y="2439315"/>
            <a:ext cx="3732528" cy="2612254"/>
          </a:xfrm>
          <a:prstGeom prst="rect">
            <a:avLst/>
          </a:prstGeom>
        </p:spPr>
        <p:txBody>
          <a:bodyPr vert="horz" wrap="square" lIns="0" tIns="26670" rIns="0" bIns="0" rtlCol="0">
            <a:spAutoFit/>
          </a:bodyPr>
          <a:lstStyle/>
          <a:p>
            <a:pPr marL="25400" marR="10160" indent="3810" algn="ctr">
              <a:spcBef>
                <a:spcPts val="210"/>
              </a:spcBef>
            </a:pPr>
            <a:r>
              <a:rPr sz="2800" b="1" dirty="0">
                <a:solidFill>
                  <a:srgbClr val="5F5F5F"/>
                </a:solidFill>
                <a:latin typeface="Comic Sans MS"/>
                <a:cs typeface="Comic Sans MS"/>
              </a:rPr>
              <a:t>Now </a:t>
            </a:r>
            <a:r>
              <a:rPr sz="2800" b="1" spc="-10" dirty="0">
                <a:solidFill>
                  <a:srgbClr val="5F5F5F"/>
                </a:solidFill>
                <a:latin typeface="Comic Sans MS"/>
                <a:cs typeface="Comic Sans MS"/>
              </a:rPr>
              <a:t>that </a:t>
            </a:r>
            <a:r>
              <a:rPr sz="2800" b="1" dirty="0">
                <a:solidFill>
                  <a:srgbClr val="5F5F5F"/>
                </a:solidFill>
                <a:latin typeface="Comic Sans MS"/>
                <a:cs typeface="Comic Sans MS"/>
              </a:rPr>
              <a:t>we have  discussed and  compared </a:t>
            </a:r>
            <a:r>
              <a:rPr sz="2800" b="1" spc="-10" dirty="0">
                <a:solidFill>
                  <a:srgbClr val="5F5F5F"/>
                </a:solidFill>
                <a:latin typeface="Comic Sans MS"/>
                <a:cs typeface="Comic Sans MS"/>
              </a:rPr>
              <a:t>various  Bitcoin wallets, let’s  </a:t>
            </a:r>
            <a:r>
              <a:rPr sz="2800" b="1" dirty="0">
                <a:solidFill>
                  <a:srgbClr val="5F5F5F"/>
                </a:solidFill>
                <a:latin typeface="Comic Sans MS"/>
                <a:cs typeface="Comic Sans MS"/>
              </a:rPr>
              <a:t>see an </a:t>
            </a:r>
            <a:r>
              <a:rPr sz="2800" b="1" spc="-10" dirty="0">
                <a:solidFill>
                  <a:srgbClr val="5F5F5F"/>
                </a:solidFill>
                <a:latin typeface="Comic Sans MS"/>
                <a:cs typeface="Comic Sans MS"/>
              </a:rPr>
              <a:t>example </a:t>
            </a:r>
            <a:r>
              <a:rPr sz="2800" b="1" dirty="0">
                <a:solidFill>
                  <a:srgbClr val="5F5F5F"/>
                </a:solidFill>
                <a:latin typeface="Comic Sans MS"/>
                <a:cs typeface="Comic Sans MS"/>
              </a:rPr>
              <a:t>of a  popular </a:t>
            </a:r>
            <a:r>
              <a:rPr sz="2800" b="1" spc="-10" dirty="0">
                <a:solidFill>
                  <a:srgbClr val="5F5F5F"/>
                </a:solidFill>
                <a:latin typeface="Comic Sans MS"/>
                <a:cs typeface="Comic Sans MS"/>
              </a:rPr>
              <a:t>Bitcoin</a:t>
            </a:r>
            <a:r>
              <a:rPr sz="2800" b="1" spc="-140" dirty="0">
                <a:solidFill>
                  <a:srgbClr val="5F5F5F"/>
                </a:solidFill>
                <a:latin typeface="Comic Sans MS"/>
                <a:cs typeface="Comic Sans MS"/>
              </a:rPr>
              <a:t> </a:t>
            </a:r>
            <a:r>
              <a:rPr sz="2800" b="1" spc="-10" dirty="0">
                <a:solidFill>
                  <a:srgbClr val="5F5F5F"/>
                </a:solidFill>
                <a:latin typeface="Comic Sans MS"/>
                <a:cs typeface="Comic Sans MS"/>
              </a:rPr>
              <a:t>wallet</a:t>
            </a:r>
            <a:endParaRPr sz="2800">
              <a:solidFill>
                <a:prstClr val="black"/>
              </a:solidFill>
              <a:latin typeface="Comic Sans MS"/>
              <a:cs typeface="Comic Sans MS"/>
            </a:endParaRPr>
          </a:p>
        </p:txBody>
      </p:sp>
    </p:spTree>
    <p:extLst>
      <p:ext uri="{BB962C8B-B14F-4D97-AF65-F5344CB8AC3E}">
        <p14:creationId xmlns:p14="http://schemas.microsoft.com/office/powerpoint/2010/main" val="4143166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p:nvPr/>
        </p:nvSpPr>
        <p:spPr>
          <a:xfrm>
            <a:off x="942034" y="680618"/>
            <a:ext cx="5623560" cy="886140"/>
          </a:xfrm>
          <a:prstGeom prst="rect">
            <a:avLst/>
          </a:prstGeom>
        </p:spPr>
        <p:txBody>
          <a:bodyPr vert="horz" wrap="square" lIns="0" tIns="24130" rIns="0" bIns="0" rtlCol="0">
            <a:spAutoFit/>
          </a:bodyPr>
          <a:lstStyle/>
          <a:p>
            <a:pPr marL="25400">
              <a:spcBef>
                <a:spcPts val="190"/>
              </a:spcBef>
            </a:pPr>
            <a:r>
              <a:rPr sz="5600" b="1" spc="-10" dirty="0">
                <a:solidFill>
                  <a:srgbClr val="095A82"/>
                </a:solidFill>
                <a:cs typeface="Calibri"/>
              </a:rPr>
              <a:t>Jaxx Bitcoin</a:t>
            </a:r>
            <a:r>
              <a:rPr sz="5600" b="1" spc="-70" dirty="0">
                <a:solidFill>
                  <a:srgbClr val="095A82"/>
                </a:solidFill>
                <a:cs typeface="Calibri"/>
              </a:rPr>
              <a:t> </a:t>
            </a:r>
            <a:r>
              <a:rPr sz="5600" b="1" spc="-10" dirty="0">
                <a:solidFill>
                  <a:srgbClr val="095A82"/>
                </a:solidFill>
                <a:cs typeface="Calibri"/>
              </a:rPr>
              <a:t>Wallet</a:t>
            </a:r>
            <a:endParaRPr sz="5600">
              <a:solidFill>
                <a:prstClr val="black"/>
              </a:solidFill>
              <a:cs typeface="Calibri"/>
            </a:endParaRPr>
          </a:p>
        </p:txBody>
      </p:sp>
      <p:sp>
        <p:nvSpPr>
          <p:cNvPr id="12" name="object 3"/>
          <p:cNvSpPr/>
          <p:nvPr/>
        </p:nvSpPr>
        <p:spPr>
          <a:xfrm>
            <a:off x="3044950" y="1938526"/>
            <a:ext cx="11430000" cy="739140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14458187" y="1940051"/>
            <a:ext cx="2899410" cy="1802130"/>
          </a:xfrm>
          <a:custGeom>
            <a:avLst/>
            <a:gdLst/>
            <a:ahLst/>
            <a:cxnLst/>
            <a:rect l="l" t="t" r="r" b="b"/>
            <a:pathLst>
              <a:path w="1449704" h="901064">
                <a:moveTo>
                  <a:pt x="323087" y="0"/>
                </a:moveTo>
                <a:lnTo>
                  <a:pt x="510794" y="0"/>
                </a:lnTo>
                <a:lnTo>
                  <a:pt x="792352" y="0"/>
                </a:lnTo>
                <a:lnTo>
                  <a:pt x="1449324" y="0"/>
                </a:lnTo>
                <a:lnTo>
                  <a:pt x="1449324" y="344043"/>
                </a:lnTo>
                <a:lnTo>
                  <a:pt x="1449324" y="491489"/>
                </a:lnTo>
                <a:lnTo>
                  <a:pt x="1449324" y="589788"/>
                </a:lnTo>
                <a:lnTo>
                  <a:pt x="792352" y="589788"/>
                </a:lnTo>
                <a:lnTo>
                  <a:pt x="0" y="900811"/>
                </a:lnTo>
                <a:lnTo>
                  <a:pt x="510794" y="589788"/>
                </a:lnTo>
                <a:lnTo>
                  <a:pt x="323087" y="589788"/>
                </a:lnTo>
                <a:lnTo>
                  <a:pt x="323087" y="491489"/>
                </a:lnTo>
                <a:lnTo>
                  <a:pt x="323087" y="344043"/>
                </a:lnTo>
                <a:lnTo>
                  <a:pt x="323087" y="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4" name="object 5"/>
          <p:cNvSpPr txBox="1"/>
          <p:nvPr/>
        </p:nvSpPr>
        <p:spPr>
          <a:xfrm>
            <a:off x="15338296" y="2065526"/>
            <a:ext cx="1786888" cy="888705"/>
          </a:xfrm>
          <a:prstGeom prst="rect">
            <a:avLst/>
          </a:prstGeom>
        </p:spPr>
        <p:txBody>
          <a:bodyPr vert="horz" wrap="square" lIns="0" tIns="26670" rIns="0" bIns="0" rtlCol="0">
            <a:spAutoFit/>
          </a:bodyPr>
          <a:lstStyle/>
          <a:p>
            <a:pPr marL="326390" marR="10160" indent="-302260">
              <a:spcBef>
                <a:spcPts val="210"/>
              </a:spcBef>
            </a:pPr>
            <a:r>
              <a:rPr sz="2800" spc="-10" dirty="0">
                <a:solidFill>
                  <a:srgbClr val="5F5F5F"/>
                </a:solidFill>
                <a:latin typeface="Arial"/>
                <a:cs typeface="Arial"/>
              </a:rPr>
              <a:t>Jaxx</a:t>
            </a:r>
            <a:r>
              <a:rPr sz="2800" spc="-150" dirty="0">
                <a:solidFill>
                  <a:srgbClr val="5F5F5F"/>
                </a:solidFill>
                <a:latin typeface="Arial"/>
                <a:cs typeface="Arial"/>
              </a:rPr>
              <a:t> </a:t>
            </a:r>
            <a:r>
              <a:rPr sz="2800" spc="-10" dirty="0">
                <a:solidFill>
                  <a:srgbClr val="5F5F5F"/>
                </a:solidFill>
                <a:latin typeface="Arial"/>
                <a:cs typeface="Arial"/>
              </a:rPr>
              <a:t>wallet  </a:t>
            </a:r>
            <a:r>
              <a:rPr sz="2800" dirty="0">
                <a:solidFill>
                  <a:srgbClr val="5F5F5F"/>
                </a:solidFill>
                <a:latin typeface="Arial"/>
                <a:cs typeface="Arial"/>
              </a:rPr>
              <a:t>Screen</a:t>
            </a:r>
            <a:endParaRPr sz="2800">
              <a:solidFill>
                <a:prstClr val="black"/>
              </a:solidFill>
              <a:latin typeface="Arial"/>
              <a:cs typeface="Arial"/>
            </a:endParaRPr>
          </a:p>
        </p:txBody>
      </p:sp>
    </p:spTree>
    <p:extLst>
      <p:ext uri="{BB962C8B-B14F-4D97-AF65-F5344CB8AC3E}">
        <p14:creationId xmlns:p14="http://schemas.microsoft.com/office/powerpoint/2010/main" val="33636400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555244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Jaxx Wallet</a:t>
            </a:r>
            <a:r>
              <a:rPr sz="5600" spc="-50" dirty="0">
                <a:solidFill>
                  <a:srgbClr val="095A82"/>
                </a:solidFill>
              </a:rPr>
              <a:t> </a:t>
            </a:r>
            <a:r>
              <a:rPr sz="5600" spc="-10" dirty="0">
                <a:solidFill>
                  <a:srgbClr val="095A82"/>
                </a:solidFill>
              </a:rPr>
              <a:t>Screen</a:t>
            </a:r>
            <a:endParaRPr sz="5600"/>
          </a:p>
        </p:txBody>
      </p:sp>
      <p:sp>
        <p:nvSpPr>
          <p:cNvPr id="12" name="object 3"/>
          <p:cNvSpPr/>
          <p:nvPr/>
        </p:nvSpPr>
        <p:spPr>
          <a:xfrm>
            <a:off x="4111752" y="1980183"/>
            <a:ext cx="11844528" cy="765352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5722621" y="5603746"/>
            <a:ext cx="2673350" cy="2697480"/>
          </a:xfrm>
          <a:custGeom>
            <a:avLst/>
            <a:gdLst/>
            <a:ahLst/>
            <a:cxnLst/>
            <a:rect l="l" t="t" r="r" b="b"/>
            <a:pathLst>
              <a:path w="1336675" h="1348739">
                <a:moveTo>
                  <a:pt x="0" y="1348739"/>
                </a:moveTo>
                <a:lnTo>
                  <a:pt x="1336548" y="1348739"/>
                </a:lnTo>
                <a:lnTo>
                  <a:pt x="1336548" y="0"/>
                </a:lnTo>
                <a:lnTo>
                  <a:pt x="0" y="0"/>
                </a:lnTo>
                <a:lnTo>
                  <a:pt x="0" y="1348739"/>
                </a:lnTo>
                <a:close/>
              </a:path>
            </a:pathLst>
          </a:custGeom>
          <a:ln w="28956">
            <a:solidFill>
              <a:srgbClr val="FF0000"/>
            </a:solidFill>
          </a:ln>
        </p:spPr>
        <p:txBody>
          <a:bodyPr wrap="square" lIns="0" tIns="0" rIns="0" bIns="0" rtlCol="0"/>
          <a:lstStyle/>
          <a:p>
            <a:endParaRPr sz="3600">
              <a:solidFill>
                <a:prstClr val="black"/>
              </a:solidFill>
            </a:endParaRPr>
          </a:p>
        </p:txBody>
      </p:sp>
      <p:sp>
        <p:nvSpPr>
          <p:cNvPr id="14" name="object 5"/>
          <p:cNvSpPr/>
          <p:nvPr/>
        </p:nvSpPr>
        <p:spPr>
          <a:xfrm>
            <a:off x="8395717" y="6620257"/>
            <a:ext cx="2274570" cy="173990"/>
          </a:xfrm>
          <a:custGeom>
            <a:avLst/>
            <a:gdLst/>
            <a:ahLst/>
            <a:cxnLst/>
            <a:rect l="l" t="t" r="r" b="b"/>
            <a:pathLst>
              <a:path w="1137285" h="86995">
                <a:moveTo>
                  <a:pt x="1050289" y="0"/>
                </a:moveTo>
                <a:lnTo>
                  <a:pt x="1050289" y="86868"/>
                </a:lnTo>
                <a:lnTo>
                  <a:pt x="1108202" y="57912"/>
                </a:lnTo>
                <a:lnTo>
                  <a:pt x="1064767" y="57912"/>
                </a:lnTo>
                <a:lnTo>
                  <a:pt x="1064767" y="28956"/>
                </a:lnTo>
                <a:lnTo>
                  <a:pt x="1108201" y="28956"/>
                </a:lnTo>
                <a:lnTo>
                  <a:pt x="1050289" y="0"/>
                </a:lnTo>
                <a:close/>
              </a:path>
              <a:path w="1137285" h="86995">
                <a:moveTo>
                  <a:pt x="1050289" y="28956"/>
                </a:moveTo>
                <a:lnTo>
                  <a:pt x="0" y="28956"/>
                </a:lnTo>
                <a:lnTo>
                  <a:pt x="0" y="57912"/>
                </a:lnTo>
                <a:lnTo>
                  <a:pt x="1050289" y="57912"/>
                </a:lnTo>
                <a:lnTo>
                  <a:pt x="1050289" y="28956"/>
                </a:lnTo>
                <a:close/>
              </a:path>
              <a:path w="1137285" h="86995">
                <a:moveTo>
                  <a:pt x="1108201" y="28956"/>
                </a:moveTo>
                <a:lnTo>
                  <a:pt x="1064767" y="28956"/>
                </a:lnTo>
                <a:lnTo>
                  <a:pt x="1064767" y="57912"/>
                </a:lnTo>
                <a:lnTo>
                  <a:pt x="1108202" y="57912"/>
                </a:lnTo>
                <a:lnTo>
                  <a:pt x="1137157" y="43434"/>
                </a:lnTo>
                <a:lnTo>
                  <a:pt x="1108201" y="28956"/>
                </a:lnTo>
                <a:close/>
              </a:path>
            </a:pathLst>
          </a:custGeom>
          <a:solidFill>
            <a:srgbClr val="5F5F5F"/>
          </a:solidFill>
        </p:spPr>
        <p:txBody>
          <a:bodyPr wrap="square" lIns="0" tIns="0" rIns="0" bIns="0" rtlCol="0"/>
          <a:lstStyle/>
          <a:p>
            <a:endParaRPr sz="3600">
              <a:solidFill>
                <a:prstClr val="black"/>
              </a:solidFill>
            </a:endParaRPr>
          </a:p>
        </p:txBody>
      </p:sp>
      <p:sp>
        <p:nvSpPr>
          <p:cNvPr id="15" name="object 6"/>
          <p:cNvSpPr txBox="1"/>
          <p:nvPr/>
        </p:nvSpPr>
        <p:spPr>
          <a:xfrm>
            <a:off x="10746741" y="6286501"/>
            <a:ext cx="3900170" cy="1041311"/>
          </a:xfrm>
          <a:prstGeom prst="rect">
            <a:avLst/>
          </a:prstGeom>
        </p:spPr>
        <p:txBody>
          <a:bodyPr vert="horz" wrap="square" lIns="0" tIns="25400" rIns="0" bIns="0" rtlCol="0">
            <a:spAutoFit/>
          </a:bodyPr>
          <a:lstStyle/>
          <a:p>
            <a:pPr marL="25400" marR="10160" indent="-1270" algn="ctr">
              <a:spcBef>
                <a:spcPts val="200"/>
              </a:spcBef>
            </a:pPr>
            <a:r>
              <a:rPr sz="2200" spc="-10" dirty="0">
                <a:solidFill>
                  <a:srgbClr val="FFFFFF"/>
                </a:solidFill>
                <a:cs typeface="Calibri"/>
              </a:rPr>
              <a:t>This scanner </a:t>
            </a:r>
            <a:r>
              <a:rPr sz="2200" dirty="0">
                <a:solidFill>
                  <a:srgbClr val="FFFFFF"/>
                </a:solidFill>
                <a:cs typeface="Calibri"/>
              </a:rPr>
              <a:t>code can </a:t>
            </a:r>
            <a:r>
              <a:rPr sz="2200" spc="-10" dirty="0">
                <a:solidFill>
                  <a:srgbClr val="FFFFFF"/>
                </a:solidFill>
                <a:cs typeface="Calibri"/>
              </a:rPr>
              <a:t>be used by  </a:t>
            </a:r>
            <a:r>
              <a:rPr sz="2200" dirty="0">
                <a:solidFill>
                  <a:srgbClr val="FFFFFF"/>
                </a:solidFill>
                <a:cs typeface="Calibri"/>
              </a:rPr>
              <a:t>the mobile clients to </a:t>
            </a:r>
            <a:r>
              <a:rPr sz="2200" spc="-10" dirty="0">
                <a:solidFill>
                  <a:srgbClr val="FFFFFF"/>
                </a:solidFill>
                <a:cs typeface="Calibri"/>
              </a:rPr>
              <a:t>send </a:t>
            </a:r>
            <a:r>
              <a:rPr sz="2200" dirty="0">
                <a:solidFill>
                  <a:srgbClr val="FFFFFF"/>
                </a:solidFill>
                <a:cs typeface="Calibri"/>
              </a:rPr>
              <a:t>you</a:t>
            </a:r>
            <a:r>
              <a:rPr sz="2200" spc="-320" dirty="0">
                <a:solidFill>
                  <a:srgbClr val="FFFFFF"/>
                </a:solidFill>
                <a:cs typeface="Calibri"/>
              </a:rPr>
              <a:t> </a:t>
            </a:r>
            <a:r>
              <a:rPr sz="2200" dirty="0">
                <a:solidFill>
                  <a:srgbClr val="FFFFFF"/>
                </a:solidFill>
                <a:cs typeface="Calibri"/>
              </a:rPr>
              <a:t>the  Bitcoin</a:t>
            </a:r>
            <a:endParaRPr sz="2200">
              <a:solidFill>
                <a:prstClr val="black"/>
              </a:solidFill>
              <a:cs typeface="Calibri"/>
            </a:endParaRPr>
          </a:p>
        </p:txBody>
      </p:sp>
      <p:sp>
        <p:nvSpPr>
          <p:cNvPr id="16" name="object 7"/>
          <p:cNvSpPr/>
          <p:nvPr/>
        </p:nvSpPr>
        <p:spPr>
          <a:xfrm>
            <a:off x="7362442" y="2180844"/>
            <a:ext cx="2651760" cy="822960"/>
          </a:xfrm>
          <a:custGeom>
            <a:avLst/>
            <a:gdLst/>
            <a:ahLst/>
            <a:cxnLst/>
            <a:rect l="l" t="t" r="r" b="b"/>
            <a:pathLst>
              <a:path w="1325879" h="411480">
                <a:moveTo>
                  <a:pt x="0" y="411479"/>
                </a:moveTo>
                <a:lnTo>
                  <a:pt x="1325879" y="411479"/>
                </a:lnTo>
                <a:lnTo>
                  <a:pt x="1325879" y="0"/>
                </a:lnTo>
                <a:lnTo>
                  <a:pt x="0" y="0"/>
                </a:lnTo>
                <a:lnTo>
                  <a:pt x="0" y="411479"/>
                </a:lnTo>
                <a:close/>
              </a:path>
            </a:pathLst>
          </a:custGeom>
          <a:ln w="28956">
            <a:solidFill>
              <a:srgbClr val="FF0000"/>
            </a:solidFill>
          </a:ln>
        </p:spPr>
        <p:txBody>
          <a:bodyPr wrap="square" lIns="0" tIns="0" rIns="0" bIns="0" rtlCol="0"/>
          <a:lstStyle/>
          <a:p>
            <a:endParaRPr sz="3600">
              <a:solidFill>
                <a:prstClr val="black"/>
              </a:solidFill>
            </a:endParaRPr>
          </a:p>
        </p:txBody>
      </p:sp>
      <p:sp>
        <p:nvSpPr>
          <p:cNvPr id="17" name="object 8"/>
          <p:cNvSpPr/>
          <p:nvPr/>
        </p:nvSpPr>
        <p:spPr>
          <a:xfrm>
            <a:off x="4113276" y="2208277"/>
            <a:ext cx="2649220" cy="820418"/>
          </a:xfrm>
          <a:custGeom>
            <a:avLst/>
            <a:gdLst/>
            <a:ahLst/>
            <a:cxnLst/>
            <a:rect l="l" t="t" r="r" b="b"/>
            <a:pathLst>
              <a:path w="1324610" h="410209">
                <a:moveTo>
                  <a:pt x="0" y="409955"/>
                </a:moveTo>
                <a:lnTo>
                  <a:pt x="1324356" y="409955"/>
                </a:lnTo>
                <a:lnTo>
                  <a:pt x="1324356" y="0"/>
                </a:lnTo>
                <a:lnTo>
                  <a:pt x="0" y="0"/>
                </a:lnTo>
                <a:lnTo>
                  <a:pt x="0" y="409955"/>
                </a:lnTo>
                <a:close/>
              </a:path>
            </a:pathLst>
          </a:custGeom>
          <a:ln w="28956">
            <a:solidFill>
              <a:srgbClr val="FF0000"/>
            </a:solidFill>
          </a:ln>
        </p:spPr>
        <p:txBody>
          <a:bodyPr wrap="square" lIns="0" tIns="0" rIns="0" bIns="0" rtlCol="0"/>
          <a:lstStyle/>
          <a:p>
            <a:endParaRPr sz="3600">
              <a:solidFill>
                <a:prstClr val="black"/>
              </a:solidFill>
            </a:endParaRPr>
          </a:p>
        </p:txBody>
      </p:sp>
      <p:sp>
        <p:nvSpPr>
          <p:cNvPr id="18" name="object 9"/>
          <p:cNvSpPr/>
          <p:nvPr/>
        </p:nvSpPr>
        <p:spPr>
          <a:xfrm>
            <a:off x="9116569" y="3003805"/>
            <a:ext cx="1154430" cy="1494790"/>
          </a:xfrm>
          <a:custGeom>
            <a:avLst/>
            <a:gdLst/>
            <a:ahLst/>
            <a:cxnLst/>
            <a:rect l="l" t="t" r="r" b="b"/>
            <a:pathLst>
              <a:path w="577214" h="747394">
                <a:moveTo>
                  <a:pt x="519824" y="679894"/>
                </a:moveTo>
                <a:lnTo>
                  <a:pt x="447420" y="722122"/>
                </a:lnTo>
                <a:lnTo>
                  <a:pt x="445135" y="731012"/>
                </a:lnTo>
                <a:lnTo>
                  <a:pt x="449071" y="737870"/>
                </a:lnTo>
                <a:lnTo>
                  <a:pt x="453136" y="744728"/>
                </a:lnTo>
                <a:lnTo>
                  <a:pt x="462025" y="747141"/>
                </a:lnTo>
                <a:lnTo>
                  <a:pt x="552366" y="694436"/>
                </a:lnTo>
                <a:lnTo>
                  <a:pt x="548513" y="694436"/>
                </a:lnTo>
                <a:lnTo>
                  <a:pt x="548513" y="692404"/>
                </a:lnTo>
                <a:lnTo>
                  <a:pt x="541274" y="692404"/>
                </a:lnTo>
                <a:lnTo>
                  <a:pt x="519824" y="679894"/>
                </a:lnTo>
                <a:close/>
              </a:path>
              <a:path w="577214" h="747394">
                <a:moveTo>
                  <a:pt x="28955" y="0"/>
                </a:moveTo>
                <a:lnTo>
                  <a:pt x="0" y="0"/>
                </a:lnTo>
                <a:lnTo>
                  <a:pt x="0" y="687959"/>
                </a:lnTo>
                <a:lnTo>
                  <a:pt x="6476" y="694436"/>
                </a:lnTo>
                <a:lnTo>
                  <a:pt x="494891" y="694436"/>
                </a:lnTo>
                <a:lnTo>
                  <a:pt x="519716" y="679958"/>
                </a:lnTo>
                <a:lnTo>
                  <a:pt x="28955" y="679958"/>
                </a:lnTo>
                <a:lnTo>
                  <a:pt x="14477" y="665480"/>
                </a:lnTo>
                <a:lnTo>
                  <a:pt x="28955" y="665480"/>
                </a:lnTo>
                <a:lnTo>
                  <a:pt x="28955" y="0"/>
                </a:lnTo>
                <a:close/>
              </a:path>
              <a:path w="577214" h="747394">
                <a:moveTo>
                  <a:pt x="552445" y="665480"/>
                </a:moveTo>
                <a:lnTo>
                  <a:pt x="548513" y="665480"/>
                </a:lnTo>
                <a:lnTo>
                  <a:pt x="548513" y="694436"/>
                </a:lnTo>
                <a:lnTo>
                  <a:pt x="552366" y="694436"/>
                </a:lnTo>
                <a:lnTo>
                  <a:pt x="577214" y="679958"/>
                </a:lnTo>
                <a:lnTo>
                  <a:pt x="552445" y="665480"/>
                </a:lnTo>
                <a:close/>
              </a:path>
              <a:path w="577214" h="747394">
                <a:moveTo>
                  <a:pt x="541274" y="667385"/>
                </a:moveTo>
                <a:lnTo>
                  <a:pt x="519824" y="679894"/>
                </a:lnTo>
                <a:lnTo>
                  <a:pt x="541274" y="692404"/>
                </a:lnTo>
                <a:lnTo>
                  <a:pt x="541274" y="667385"/>
                </a:lnTo>
                <a:close/>
              </a:path>
              <a:path w="577214" h="747394">
                <a:moveTo>
                  <a:pt x="548513" y="667385"/>
                </a:moveTo>
                <a:lnTo>
                  <a:pt x="541274" y="667385"/>
                </a:lnTo>
                <a:lnTo>
                  <a:pt x="541274" y="692404"/>
                </a:lnTo>
                <a:lnTo>
                  <a:pt x="548513" y="692404"/>
                </a:lnTo>
                <a:lnTo>
                  <a:pt x="548513" y="667385"/>
                </a:lnTo>
                <a:close/>
              </a:path>
              <a:path w="577214" h="747394">
                <a:moveTo>
                  <a:pt x="28955" y="665480"/>
                </a:moveTo>
                <a:lnTo>
                  <a:pt x="14477" y="665480"/>
                </a:lnTo>
                <a:lnTo>
                  <a:pt x="28955" y="679958"/>
                </a:lnTo>
                <a:lnTo>
                  <a:pt x="28955" y="665480"/>
                </a:lnTo>
                <a:close/>
              </a:path>
              <a:path w="577214" h="747394">
                <a:moveTo>
                  <a:pt x="495109" y="665480"/>
                </a:moveTo>
                <a:lnTo>
                  <a:pt x="28955" y="665480"/>
                </a:lnTo>
                <a:lnTo>
                  <a:pt x="28955" y="679958"/>
                </a:lnTo>
                <a:lnTo>
                  <a:pt x="519716" y="679958"/>
                </a:lnTo>
                <a:lnTo>
                  <a:pt x="495109" y="665480"/>
                </a:lnTo>
                <a:close/>
              </a:path>
              <a:path w="577214" h="747394">
                <a:moveTo>
                  <a:pt x="462025" y="612648"/>
                </a:moveTo>
                <a:lnTo>
                  <a:pt x="453136" y="615061"/>
                </a:lnTo>
                <a:lnTo>
                  <a:pt x="449199" y="621919"/>
                </a:lnTo>
                <a:lnTo>
                  <a:pt x="445135" y="628904"/>
                </a:lnTo>
                <a:lnTo>
                  <a:pt x="447420" y="637667"/>
                </a:lnTo>
                <a:lnTo>
                  <a:pt x="519824" y="679894"/>
                </a:lnTo>
                <a:lnTo>
                  <a:pt x="541274" y="667385"/>
                </a:lnTo>
                <a:lnTo>
                  <a:pt x="548513" y="667385"/>
                </a:lnTo>
                <a:lnTo>
                  <a:pt x="548513" y="665480"/>
                </a:lnTo>
                <a:lnTo>
                  <a:pt x="552445" y="665480"/>
                </a:lnTo>
                <a:lnTo>
                  <a:pt x="462025" y="612648"/>
                </a:lnTo>
                <a:close/>
              </a:path>
            </a:pathLst>
          </a:custGeom>
          <a:solidFill>
            <a:srgbClr val="5F5F5F"/>
          </a:solidFill>
        </p:spPr>
        <p:txBody>
          <a:bodyPr wrap="square" lIns="0" tIns="0" rIns="0" bIns="0" rtlCol="0"/>
          <a:lstStyle/>
          <a:p>
            <a:endParaRPr sz="3600">
              <a:solidFill>
                <a:prstClr val="black"/>
              </a:solidFill>
            </a:endParaRPr>
          </a:p>
        </p:txBody>
      </p:sp>
      <p:sp>
        <p:nvSpPr>
          <p:cNvPr id="19" name="object 10"/>
          <p:cNvSpPr/>
          <p:nvPr/>
        </p:nvSpPr>
        <p:spPr>
          <a:xfrm>
            <a:off x="3479038" y="3048000"/>
            <a:ext cx="1457960" cy="1450340"/>
          </a:xfrm>
          <a:custGeom>
            <a:avLst/>
            <a:gdLst/>
            <a:ahLst/>
            <a:cxnLst/>
            <a:rect l="l" t="t" r="r" b="b"/>
            <a:pathLst>
              <a:path w="728980" h="725169">
                <a:moveTo>
                  <a:pt x="115316" y="590423"/>
                </a:moveTo>
                <a:lnTo>
                  <a:pt x="0" y="657606"/>
                </a:lnTo>
                <a:lnTo>
                  <a:pt x="115316" y="724916"/>
                </a:lnTo>
                <a:lnTo>
                  <a:pt x="124079" y="722502"/>
                </a:lnTo>
                <a:lnTo>
                  <a:pt x="128143" y="715644"/>
                </a:lnTo>
                <a:lnTo>
                  <a:pt x="132206" y="708660"/>
                </a:lnTo>
                <a:lnTo>
                  <a:pt x="129920" y="699897"/>
                </a:lnTo>
                <a:lnTo>
                  <a:pt x="82232" y="672083"/>
                </a:lnTo>
                <a:lnTo>
                  <a:pt x="28829" y="672083"/>
                </a:lnTo>
                <a:lnTo>
                  <a:pt x="28829" y="643127"/>
                </a:lnTo>
                <a:lnTo>
                  <a:pt x="82450" y="643127"/>
                </a:lnTo>
                <a:lnTo>
                  <a:pt x="129920" y="615442"/>
                </a:lnTo>
                <a:lnTo>
                  <a:pt x="132206" y="606551"/>
                </a:lnTo>
                <a:lnTo>
                  <a:pt x="124079" y="592836"/>
                </a:lnTo>
                <a:lnTo>
                  <a:pt x="115316" y="590423"/>
                </a:lnTo>
                <a:close/>
              </a:path>
              <a:path w="728980" h="725169">
                <a:moveTo>
                  <a:pt x="82450" y="643127"/>
                </a:moveTo>
                <a:lnTo>
                  <a:pt x="28829" y="643127"/>
                </a:lnTo>
                <a:lnTo>
                  <a:pt x="28829" y="672083"/>
                </a:lnTo>
                <a:lnTo>
                  <a:pt x="82232" y="672083"/>
                </a:lnTo>
                <a:lnTo>
                  <a:pt x="78966" y="670179"/>
                </a:lnTo>
                <a:lnTo>
                  <a:pt x="36068" y="670179"/>
                </a:lnTo>
                <a:lnTo>
                  <a:pt x="36068" y="645160"/>
                </a:lnTo>
                <a:lnTo>
                  <a:pt x="78966" y="645160"/>
                </a:lnTo>
                <a:lnTo>
                  <a:pt x="82450" y="643127"/>
                </a:lnTo>
                <a:close/>
              </a:path>
              <a:path w="728980" h="725169">
                <a:moveTo>
                  <a:pt x="699643" y="643127"/>
                </a:moveTo>
                <a:lnTo>
                  <a:pt x="82450" y="643127"/>
                </a:lnTo>
                <a:lnTo>
                  <a:pt x="57517" y="657669"/>
                </a:lnTo>
                <a:lnTo>
                  <a:pt x="82232" y="672083"/>
                </a:lnTo>
                <a:lnTo>
                  <a:pt x="722122" y="672083"/>
                </a:lnTo>
                <a:lnTo>
                  <a:pt x="728599" y="665607"/>
                </a:lnTo>
                <a:lnTo>
                  <a:pt x="728599" y="657606"/>
                </a:lnTo>
                <a:lnTo>
                  <a:pt x="699643" y="657606"/>
                </a:lnTo>
                <a:lnTo>
                  <a:pt x="699643" y="643127"/>
                </a:lnTo>
                <a:close/>
              </a:path>
              <a:path w="728980" h="725169">
                <a:moveTo>
                  <a:pt x="36068" y="645160"/>
                </a:moveTo>
                <a:lnTo>
                  <a:pt x="36068" y="670179"/>
                </a:lnTo>
                <a:lnTo>
                  <a:pt x="57517" y="657669"/>
                </a:lnTo>
                <a:lnTo>
                  <a:pt x="36068" y="645160"/>
                </a:lnTo>
                <a:close/>
              </a:path>
              <a:path w="728980" h="725169">
                <a:moveTo>
                  <a:pt x="57517" y="657669"/>
                </a:moveTo>
                <a:lnTo>
                  <a:pt x="36068" y="670179"/>
                </a:lnTo>
                <a:lnTo>
                  <a:pt x="78966" y="670179"/>
                </a:lnTo>
                <a:lnTo>
                  <a:pt x="57517" y="657669"/>
                </a:lnTo>
                <a:close/>
              </a:path>
              <a:path w="728980" h="725169">
                <a:moveTo>
                  <a:pt x="78966" y="645160"/>
                </a:moveTo>
                <a:lnTo>
                  <a:pt x="36068" y="645160"/>
                </a:lnTo>
                <a:lnTo>
                  <a:pt x="57517" y="657669"/>
                </a:lnTo>
                <a:lnTo>
                  <a:pt x="78966" y="645160"/>
                </a:lnTo>
                <a:close/>
              </a:path>
              <a:path w="728980" h="725169">
                <a:moveTo>
                  <a:pt x="724662" y="0"/>
                </a:moveTo>
                <a:lnTo>
                  <a:pt x="706119" y="0"/>
                </a:lnTo>
                <a:lnTo>
                  <a:pt x="699643" y="6476"/>
                </a:lnTo>
                <a:lnTo>
                  <a:pt x="699643" y="657606"/>
                </a:lnTo>
                <a:lnTo>
                  <a:pt x="714120" y="643127"/>
                </a:lnTo>
                <a:lnTo>
                  <a:pt x="728599" y="643127"/>
                </a:lnTo>
                <a:lnTo>
                  <a:pt x="728599" y="28955"/>
                </a:lnTo>
                <a:lnTo>
                  <a:pt x="714120" y="28955"/>
                </a:lnTo>
                <a:lnTo>
                  <a:pt x="724662" y="18414"/>
                </a:lnTo>
                <a:lnTo>
                  <a:pt x="724662" y="0"/>
                </a:lnTo>
                <a:close/>
              </a:path>
              <a:path w="728980" h="725169">
                <a:moveTo>
                  <a:pt x="728599" y="643127"/>
                </a:moveTo>
                <a:lnTo>
                  <a:pt x="714120" y="643127"/>
                </a:lnTo>
                <a:lnTo>
                  <a:pt x="699643" y="657606"/>
                </a:lnTo>
                <a:lnTo>
                  <a:pt x="728599" y="657606"/>
                </a:lnTo>
                <a:lnTo>
                  <a:pt x="728599" y="643127"/>
                </a:lnTo>
                <a:close/>
              </a:path>
              <a:path w="728980" h="725169">
                <a:moveTo>
                  <a:pt x="724662" y="18414"/>
                </a:moveTo>
                <a:lnTo>
                  <a:pt x="714120" y="28955"/>
                </a:lnTo>
                <a:lnTo>
                  <a:pt x="724662" y="28955"/>
                </a:lnTo>
                <a:lnTo>
                  <a:pt x="724662" y="18414"/>
                </a:lnTo>
                <a:close/>
              </a:path>
              <a:path w="728980" h="725169">
                <a:moveTo>
                  <a:pt x="728599" y="14477"/>
                </a:moveTo>
                <a:lnTo>
                  <a:pt x="724662" y="18414"/>
                </a:lnTo>
                <a:lnTo>
                  <a:pt x="724662" y="28955"/>
                </a:lnTo>
                <a:lnTo>
                  <a:pt x="728599" y="28955"/>
                </a:lnTo>
                <a:lnTo>
                  <a:pt x="728599" y="14477"/>
                </a:lnTo>
                <a:close/>
              </a:path>
            </a:pathLst>
          </a:custGeom>
          <a:solidFill>
            <a:srgbClr val="5F5F5F"/>
          </a:solidFill>
        </p:spPr>
        <p:txBody>
          <a:bodyPr wrap="square" lIns="0" tIns="0" rIns="0" bIns="0" rtlCol="0"/>
          <a:lstStyle/>
          <a:p>
            <a:endParaRPr sz="3600">
              <a:solidFill>
                <a:prstClr val="black"/>
              </a:solidFill>
            </a:endParaRPr>
          </a:p>
        </p:txBody>
      </p:sp>
      <p:sp>
        <p:nvSpPr>
          <p:cNvPr id="20" name="object 11"/>
          <p:cNvSpPr txBox="1"/>
          <p:nvPr/>
        </p:nvSpPr>
        <p:spPr>
          <a:xfrm>
            <a:off x="10334752" y="4152139"/>
            <a:ext cx="2585720" cy="364202"/>
          </a:xfrm>
          <a:prstGeom prst="rect">
            <a:avLst/>
          </a:prstGeom>
        </p:spPr>
        <p:txBody>
          <a:bodyPr vert="horz" wrap="square" lIns="0" tIns="25400" rIns="0" bIns="0" rtlCol="0">
            <a:spAutoFit/>
          </a:bodyPr>
          <a:lstStyle/>
          <a:p>
            <a:pPr marL="25400">
              <a:spcBef>
                <a:spcPts val="200"/>
              </a:spcBef>
            </a:pPr>
            <a:r>
              <a:rPr sz="2200" dirty="0">
                <a:solidFill>
                  <a:srgbClr val="FFFFFF"/>
                </a:solidFill>
                <a:cs typeface="Calibri"/>
              </a:rPr>
              <a:t>Button to </a:t>
            </a:r>
            <a:r>
              <a:rPr sz="2200" spc="-10" dirty="0">
                <a:solidFill>
                  <a:srgbClr val="FFFFFF"/>
                </a:solidFill>
                <a:cs typeface="Calibri"/>
              </a:rPr>
              <a:t>send</a:t>
            </a:r>
            <a:r>
              <a:rPr sz="2200" spc="-240" dirty="0">
                <a:solidFill>
                  <a:srgbClr val="FFFFFF"/>
                </a:solidFill>
                <a:cs typeface="Calibri"/>
              </a:rPr>
              <a:t> </a:t>
            </a:r>
            <a:r>
              <a:rPr sz="2200" dirty="0">
                <a:solidFill>
                  <a:srgbClr val="FFFFFF"/>
                </a:solidFill>
                <a:cs typeface="Calibri"/>
              </a:rPr>
              <a:t>Bitcoin</a:t>
            </a:r>
            <a:endParaRPr sz="2200">
              <a:solidFill>
                <a:prstClr val="black"/>
              </a:solidFill>
              <a:cs typeface="Calibri"/>
            </a:endParaRPr>
          </a:p>
        </p:txBody>
      </p:sp>
      <p:sp>
        <p:nvSpPr>
          <p:cNvPr id="21" name="object 12"/>
          <p:cNvSpPr txBox="1"/>
          <p:nvPr/>
        </p:nvSpPr>
        <p:spPr>
          <a:xfrm>
            <a:off x="985927" y="4028946"/>
            <a:ext cx="2452370" cy="857927"/>
          </a:xfrm>
          <a:prstGeom prst="rect">
            <a:avLst/>
          </a:prstGeom>
        </p:spPr>
        <p:txBody>
          <a:bodyPr vert="horz" wrap="square" lIns="0" tIns="26670" rIns="0" bIns="0" rtlCol="0">
            <a:spAutoFit/>
          </a:bodyPr>
          <a:lstStyle/>
          <a:p>
            <a:pPr marL="676910" marR="10160" indent="-652780">
              <a:spcBef>
                <a:spcPts val="210"/>
              </a:spcBef>
            </a:pPr>
            <a:r>
              <a:rPr sz="2700" spc="-20" dirty="0">
                <a:solidFill>
                  <a:srgbClr val="5F5F5F"/>
                </a:solidFill>
                <a:cs typeface="Calibri"/>
              </a:rPr>
              <a:t>Button </a:t>
            </a:r>
            <a:r>
              <a:rPr sz="2700" spc="-10" dirty="0">
                <a:solidFill>
                  <a:srgbClr val="5F5F5F"/>
                </a:solidFill>
                <a:cs typeface="Calibri"/>
              </a:rPr>
              <a:t>to</a:t>
            </a:r>
            <a:r>
              <a:rPr sz="2700" spc="-170" dirty="0">
                <a:solidFill>
                  <a:srgbClr val="5F5F5F"/>
                </a:solidFill>
                <a:cs typeface="Calibri"/>
              </a:rPr>
              <a:t> </a:t>
            </a:r>
            <a:r>
              <a:rPr sz="2700" spc="-10" dirty="0">
                <a:solidFill>
                  <a:srgbClr val="5F5F5F"/>
                </a:solidFill>
                <a:cs typeface="Calibri"/>
              </a:rPr>
              <a:t>receive  Bitcoins</a:t>
            </a:r>
            <a:endParaRPr sz="2700">
              <a:solidFill>
                <a:prstClr val="black"/>
              </a:solidFill>
              <a:cs typeface="Calibri"/>
            </a:endParaRPr>
          </a:p>
        </p:txBody>
      </p:sp>
    </p:spTree>
    <p:extLst>
      <p:ext uri="{BB962C8B-B14F-4D97-AF65-F5344CB8AC3E}">
        <p14:creationId xmlns:p14="http://schemas.microsoft.com/office/powerpoint/2010/main" val="16500283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p:nvPr/>
        </p:nvSpPr>
        <p:spPr>
          <a:xfrm>
            <a:off x="942035" y="648106"/>
            <a:ext cx="10013950" cy="886140"/>
          </a:xfrm>
          <a:prstGeom prst="rect">
            <a:avLst/>
          </a:prstGeom>
        </p:spPr>
        <p:txBody>
          <a:bodyPr vert="horz" wrap="square" lIns="0" tIns="24130" rIns="0" bIns="0" rtlCol="0">
            <a:spAutoFit/>
          </a:bodyPr>
          <a:lstStyle/>
          <a:p>
            <a:pPr marL="25400">
              <a:spcBef>
                <a:spcPts val="190"/>
              </a:spcBef>
            </a:pPr>
            <a:r>
              <a:rPr sz="5600" b="1" spc="-10" dirty="0">
                <a:solidFill>
                  <a:srgbClr val="095A82"/>
                </a:solidFill>
                <a:cs typeface="Calibri"/>
              </a:rPr>
              <a:t>Sending Bitcoins from Jaxx</a:t>
            </a:r>
            <a:r>
              <a:rPr sz="5600" b="1" spc="-30" dirty="0">
                <a:solidFill>
                  <a:srgbClr val="095A82"/>
                </a:solidFill>
                <a:cs typeface="Calibri"/>
              </a:rPr>
              <a:t> </a:t>
            </a:r>
            <a:r>
              <a:rPr sz="5600" b="1" spc="-10" dirty="0">
                <a:solidFill>
                  <a:srgbClr val="095A82"/>
                </a:solidFill>
                <a:cs typeface="Calibri"/>
              </a:rPr>
              <a:t>Wallet</a:t>
            </a:r>
            <a:endParaRPr sz="5600">
              <a:solidFill>
                <a:prstClr val="black"/>
              </a:solidFill>
              <a:cs typeface="Calibri"/>
            </a:endParaRPr>
          </a:p>
        </p:txBody>
      </p:sp>
      <p:sp>
        <p:nvSpPr>
          <p:cNvPr id="12" name="object 3"/>
          <p:cNvSpPr/>
          <p:nvPr/>
        </p:nvSpPr>
        <p:spPr>
          <a:xfrm>
            <a:off x="3438144" y="1850134"/>
            <a:ext cx="11411712" cy="739444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9169907" y="2691382"/>
            <a:ext cx="1431290" cy="970280"/>
          </a:xfrm>
          <a:custGeom>
            <a:avLst/>
            <a:gdLst/>
            <a:ahLst/>
            <a:cxnLst/>
            <a:rect l="l" t="t" r="r" b="b"/>
            <a:pathLst>
              <a:path w="715645" h="485139">
                <a:moveTo>
                  <a:pt x="628269" y="398145"/>
                </a:moveTo>
                <a:lnTo>
                  <a:pt x="628269" y="485013"/>
                </a:lnTo>
                <a:lnTo>
                  <a:pt x="686181" y="456057"/>
                </a:lnTo>
                <a:lnTo>
                  <a:pt x="642747" y="456057"/>
                </a:lnTo>
                <a:lnTo>
                  <a:pt x="642747" y="427100"/>
                </a:lnTo>
                <a:lnTo>
                  <a:pt x="686180" y="427100"/>
                </a:lnTo>
                <a:lnTo>
                  <a:pt x="628269" y="398145"/>
                </a:lnTo>
                <a:close/>
              </a:path>
              <a:path w="715645" h="485139">
                <a:moveTo>
                  <a:pt x="343026" y="14478"/>
                </a:moveTo>
                <a:lnTo>
                  <a:pt x="343026" y="449580"/>
                </a:lnTo>
                <a:lnTo>
                  <a:pt x="349504" y="456057"/>
                </a:lnTo>
                <a:lnTo>
                  <a:pt x="628269" y="456057"/>
                </a:lnTo>
                <a:lnTo>
                  <a:pt x="628269" y="441579"/>
                </a:lnTo>
                <a:lnTo>
                  <a:pt x="371983" y="441579"/>
                </a:lnTo>
                <a:lnTo>
                  <a:pt x="357505" y="427100"/>
                </a:lnTo>
                <a:lnTo>
                  <a:pt x="371983" y="427100"/>
                </a:lnTo>
                <a:lnTo>
                  <a:pt x="371983" y="28956"/>
                </a:lnTo>
                <a:lnTo>
                  <a:pt x="357505" y="28956"/>
                </a:lnTo>
                <a:lnTo>
                  <a:pt x="343026" y="14478"/>
                </a:lnTo>
                <a:close/>
              </a:path>
              <a:path w="715645" h="485139">
                <a:moveTo>
                  <a:pt x="686180" y="427100"/>
                </a:moveTo>
                <a:lnTo>
                  <a:pt x="642747" y="427100"/>
                </a:lnTo>
                <a:lnTo>
                  <a:pt x="642747" y="456057"/>
                </a:lnTo>
                <a:lnTo>
                  <a:pt x="686181" y="456057"/>
                </a:lnTo>
                <a:lnTo>
                  <a:pt x="715137" y="441579"/>
                </a:lnTo>
                <a:lnTo>
                  <a:pt x="686180" y="427100"/>
                </a:lnTo>
                <a:close/>
              </a:path>
              <a:path w="715645" h="485139">
                <a:moveTo>
                  <a:pt x="371983" y="427100"/>
                </a:moveTo>
                <a:lnTo>
                  <a:pt x="357505" y="427100"/>
                </a:lnTo>
                <a:lnTo>
                  <a:pt x="371983" y="441579"/>
                </a:lnTo>
                <a:lnTo>
                  <a:pt x="371983" y="427100"/>
                </a:lnTo>
                <a:close/>
              </a:path>
              <a:path w="715645" h="485139">
                <a:moveTo>
                  <a:pt x="628269" y="427100"/>
                </a:moveTo>
                <a:lnTo>
                  <a:pt x="371983" y="427100"/>
                </a:lnTo>
                <a:lnTo>
                  <a:pt x="371983" y="441579"/>
                </a:lnTo>
                <a:lnTo>
                  <a:pt x="628269" y="441579"/>
                </a:lnTo>
                <a:lnTo>
                  <a:pt x="628269" y="427100"/>
                </a:lnTo>
                <a:close/>
              </a:path>
              <a:path w="715645" h="485139">
                <a:moveTo>
                  <a:pt x="365506" y="0"/>
                </a:moveTo>
                <a:lnTo>
                  <a:pt x="0" y="0"/>
                </a:lnTo>
                <a:lnTo>
                  <a:pt x="0" y="28956"/>
                </a:lnTo>
                <a:lnTo>
                  <a:pt x="343026" y="28956"/>
                </a:lnTo>
                <a:lnTo>
                  <a:pt x="343026" y="14478"/>
                </a:lnTo>
                <a:lnTo>
                  <a:pt x="371983" y="14478"/>
                </a:lnTo>
                <a:lnTo>
                  <a:pt x="371983" y="6477"/>
                </a:lnTo>
                <a:lnTo>
                  <a:pt x="365506" y="0"/>
                </a:lnTo>
                <a:close/>
              </a:path>
              <a:path w="715645" h="485139">
                <a:moveTo>
                  <a:pt x="371983" y="14478"/>
                </a:moveTo>
                <a:lnTo>
                  <a:pt x="343026" y="14478"/>
                </a:lnTo>
                <a:lnTo>
                  <a:pt x="357505" y="28956"/>
                </a:lnTo>
                <a:lnTo>
                  <a:pt x="371983" y="28956"/>
                </a:lnTo>
                <a:lnTo>
                  <a:pt x="371983" y="14478"/>
                </a:lnTo>
                <a:close/>
              </a:path>
            </a:pathLst>
          </a:custGeom>
          <a:solidFill>
            <a:srgbClr val="FF0000"/>
          </a:solidFill>
        </p:spPr>
        <p:txBody>
          <a:bodyPr wrap="square" lIns="0" tIns="0" rIns="0" bIns="0" rtlCol="0"/>
          <a:lstStyle/>
          <a:p>
            <a:endParaRPr sz="3600">
              <a:solidFill>
                <a:prstClr val="black"/>
              </a:solidFill>
            </a:endParaRPr>
          </a:p>
        </p:txBody>
      </p:sp>
      <p:sp>
        <p:nvSpPr>
          <p:cNvPr id="14" name="object 5"/>
          <p:cNvSpPr txBox="1"/>
          <p:nvPr/>
        </p:nvSpPr>
        <p:spPr>
          <a:xfrm>
            <a:off x="10940794" y="3360926"/>
            <a:ext cx="759460" cy="365485"/>
          </a:xfrm>
          <a:prstGeom prst="rect">
            <a:avLst/>
          </a:prstGeom>
        </p:spPr>
        <p:txBody>
          <a:bodyPr vert="horz" wrap="square" lIns="0" tIns="26670" rIns="0" bIns="0" rtlCol="0">
            <a:spAutoFit/>
          </a:bodyPr>
          <a:lstStyle/>
          <a:p>
            <a:pPr marL="25400">
              <a:spcBef>
                <a:spcPts val="210"/>
              </a:spcBef>
            </a:pPr>
            <a:r>
              <a:rPr sz="2200" spc="-10" dirty="0">
                <a:solidFill>
                  <a:srgbClr val="FFFFFF"/>
                </a:solidFill>
                <a:cs typeface="Calibri"/>
              </a:rPr>
              <a:t>Step</a:t>
            </a:r>
            <a:r>
              <a:rPr sz="2200" spc="-170" dirty="0">
                <a:solidFill>
                  <a:srgbClr val="FFFFFF"/>
                </a:solidFill>
                <a:cs typeface="Calibri"/>
              </a:rPr>
              <a:t> </a:t>
            </a:r>
            <a:r>
              <a:rPr sz="2200" dirty="0">
                <a:solidFill>
                  <a:srgbClr val="FFFFFF"/>
                </a:solidFill>
                <a:cs typeface="Calibri"/>
              </a:rPr>
              <a:t>1</a:t>
            </a:r>
            <a:endParaRPr sz="2200">
              <a:solidFill>
                <a:prstClr val="black"/>
              </a:solidFill>
              <a:cs typeface="Calibri"/>
            </a:endParaRPr>
          </a:p>
        </p:txBody>
      </p:sp>
      <p:sp>
        <p:nvSpPr>
          <p:cNvPr id="15" name="object 6"/>
          <p:cNvSpPr/>
          <p:nvPr/>
        </p:nvSpPr>
        <p:spPr>
          <a:xfrm>
            <a:off x="8836152" y="3979164"/>
            <a:ext cx="1389380" cy="965200"/>
          </a:xfrm>
          <a:custGeom>
            <a:avLst/>
            <a:gdLst/>
            <a:ahLst/>
            <a:cxnLst/>
            <a:rect l="l" t="t" r="r" b="b"/>
            <a:pathLst>
              <a:path w="694689" h="482600">
                <a:moveTo>
                  <a:pt x="607568" y="395224"/>
                </a:moveTo>
                <a:lnTo>
                  <a:pt x="607568" y="482092"/>
                </a:lnTo>
                <a:lnTo>
                  <a:pt x="665479" y="453136"/>
                </a:lnTo>
                <a:lnTo>
                  <a:pt x="622046" y="453136"/>
                </a:lnTo>
                <a:lnTo>
                  <a:pt x="622046" y="424180"/>
                </a:lnTo>
                <a:lnTo>
                  <a:pt x="665480" y="424180"/>
                </a:lnTo>
                <a:lnTo>
                  <a:pt x="607568" y="395224"/>
                </a:lnTo>
                <a:close/>
              </a:path>
              <a:path w="694689" h="482600">
                <a:moveTo>
                  <a:pt x="28956" y="0"/>
                </a:moveTo>
                <a:lnTo>
                  <a:pt x="0" y="0"/>
                </a:lnTo>
                <a:lnTo>
                  <a:pt x="0" y="446531"/>
                </a:lnTo>
                <a:lnTo>
                  <a:pt x="6476" y="453136"/>
                </a:lnTo>
                <a:lnTo>
                  <a:pt x="607568" y="453136"/>
                </a:lnTo>
                <a:lnTo>
                  <a:pt x="607568" y="438657"/>
                </a:lnTo>
                <a:lnTo>
                  <a:pt x="28956" y="438657"/>
                </a:lnTo>
                <a:lnTo>
                  <a:pt x="14477" y="424180"/>
                </a:lnTo>
                <a:lnTo>
                  <a:pt x="28956" y="424180"/>
                </a:lnTo>
                <a:lnTo>
                  <a:pt x="28956" y="0"/>
                </a:lnTo>
                <a:close/>
              </a:path>
              <a:path w="694689" h="482600">
                <a:moveTo>
                  <a:pt x="665480" y="424180"/>
                </a:moveTo>
                <a:lnTo>
                  <a:pt x="622046" y="424180"/>
                </a:lnTo>
                <a:lnTo>
                  <a:pt x="622046" y="453136"/>
                </a:lnTo>
                <a:lnTo>
                  <a:pt x="665479" y="453136"/>
                </a:lnTo>
                <a:lnTo>
                  <a:pt x="694436" y="438657"/>
                </a:lnTo>
                <a:lnTo>
                  <a:pt x="665480" y="424180"/>
                </a:lnTo>
                <a:close/>
              </a:path>
              <a:path w="694689" h="482600">
                <a:moveTo>
                  <a:pt x="28956" y="424180"/>
                </a:moveTo>
                <a:lnTo>
                  <a:pt x="14477" y="424180"/>
                </a:lnTo>
                <a:lnTo>
                  <a:pt x="28956" y="438657"/>
                </a:lnTo>
                <a:lnTo>
                  <a:pt x="28956" y="424180"/>
                </a:lnTo>
                <a:close/>
              </a:path>
              <a:path w="694689" h="482600">
                <a:moveTo>
                  <a:pt x="607568" y="424180"/>
                </a:moveTo>
                <a:lnTo>
                  <a:pt x="28956" y="424180"/>
                </a:lnTo>
                <a:lnTo>
                  <a:pt x="28956" y="438657"/>
                </a:lnTo>
                <a:lnTo>
                  <a:pt x="607568" y="438657"/>
                </a:lnTo>
                <a:lnTo>
                  <a:pt x="607568" y="424180"/>
                </a:lnTo>
                <a:close/>
              </a:path>
            </a:pathLst>
          </a:custGeom>
          <a:solidFill>
            <a:srgbClr val="FF0000"/>
          </a:solidFill>
        </p:spPr>
        <p:txBody>
          <a:bodyPr wrap="square" lIns="0" tIns="0" rIns="0" bIns="0" rtlCol="0"/>
          <a:lstStyle/>
          <a:p>
            <a:endParaRPr sz="3600">
              <a:solidFill>
                <a:prstClr val="black"/>
              </a:solidFill>
            </a:endParaRPr>
          </a:p>
        </p:txBody>
      </p:sp>
      <p:sp>
        <p:nvSpPr>
          <p:cNvPr id="16" name="object 7"/>
          <p:cNvSpPr/>
          <p:nvPr/>
        </p:nvSpPr>
        <p:spPr>
          <a:xfrm>
            <a:off x="2159507" y="3227833"/>
            <a:ext cx="1477010" cy="173990"/>
          </a:xfrm>
          <a:custGeom>
            <a:avLst/>
            <a:gdLst/>
            <a:ahLst/>
            <a:cxnLst/>
            <a:rect l="l" t="t" r="r" b="b"/>
            <a:pathLst>
              <a:path w="738505" h="86994">
                <a:moveTo>
                  <a:pt x="86868" y="0"/>
                </a:moveTo>
                <a:lnTo>
                  <a:pt x="0" y="43434"/>
                </a:lnTo>
                <a:lnTo>
                  <a:pt x="86868" y="86868"/>
                </a:lnTo>
                <a:lnTo>
                  <a:pt x="86868" y="57912"/>
                </a:lnTo>
                <a:lnTo>
                  <a:pt x="72390" y="57912"/>
                </a:lnTo>
                <a:lnTo>
                  <a:pt x="72390" y="28956"/>
                </a:lnTo>
                <a:lnTo>
                  <a:pt x="86868" y="28956"/>
                </a:lnTo>
                <a:lnTo>
                  <a:pt x="86868" y="0"/>
                </a:lnTo>
                <a:close/>
              </a:path>
              <a:path w="738505" h="86994">
                <a:moveTo>
                  <a:pt x="86868" y="28956"/>
                </a:moveTo>
                <a:lnTo>
                  <a:pt x="72390" y="28956"/>
                </a:lnTo>
                <a:lnTo>
                  <a:pt x="72390" y="57912"/>
                </a:lnTo>
                <a:lnTo>
                  <a:pt x="86868" y="57912"/>
                </a:lnTo>
                <a:lnTo>
                  <a:pt x="86868" y="28956"/>
                </a:lnTo>
                <a:close/>
              </a:path>
              <a:path w="738505" h="86994">
                <a:moveTo>
                  <a:pt x="738504" y="28956"/>
                </a:moveTo>
                <a:lnTo>
                  <a:pt x="86868" y="28956"/>
                </a:lnTo>
                <a:lnTo>
                  <a:pt x="86868" y="57912"/>
                </a:lnTo>
                <a:lnTo>
                  <a:pt x="738504" y="57912"/>
                </a:lnTo>
                <a:lnTo>
                  <a:pt x="738504" y="28956"/>
                </a:lnTo>
                <a:close/>
              </a:path>
            </a:pathLst>
          </a:custGeom>
          <a:solidFill>
            <a:srgbClr val="FF0000"/>
          </a:solidFill>
        </p:spPr>
        <p:txBody>
          <a:bodyPr wrap="square" lIns="0" tIns="0" rIns="0" bIns="0" rtlCol="0"/>
          <a:lstStyle/>
          <a:p>
            <a:endParaRPr sz="3600">
              <a:solidFill>
                <a:prstClr val="black"/>
              </a:solidFill>
            </a:endParaRPr>
          </a:p>
        </p:txBody>
      </p:sp>
      <p:sp>
        <p:nvSpPr>
          <p:cNvPr id="17" name="object 8"/>
          <p:cNvSpPr txBox="1"/>
          <p:nvPr/>
        </p:nvSpPr>
        <p:spPr>
          <a:xfrm>
            <a:off x="1274877" y="3112768"/>
            <a:ext cx="760730" cy="365485"/>
          </a:xfrm>
          <a:prstGeom prst="rect">
            <a:avLst/>
          </a:prstGeom>
        </p:spPr>
        <p:txBody>
          <a:bodyPr vert="horz" wrap="square" lIns="0" tIns="26670" rIns="0" bIns="0" rtlCol="0">
            <a:spAutoFit/>
          </a:bodyPr>
          <a:lstStyle/>
          <a:p>
            <a:pPr marL="25400">
              <a:spcBef>
                <a:spcPts val="210"/>
              </a:spcBef>
            </a:pPr>
            <a:r>
              <a:rPr sz="2200" spc="-10" dirty="0">
                <a:solidFill>
                  <a:srgbClr val="5F5F5F"/>
                </a:solidFill>
                <a:cs typeface="Calibri"/>
              </a:rPr>
              <a:t>Step</a:t>
            </a:r>
            <a:r>
              <a:rPr sz="2200" spc="-160" dirty="0">
                <a:solidFill>
                  <a:srgbClr val="5F5F5F"/>
                </a:solidFill>
                <a:cs typeface="Calibri"/>
              </a:rPr>
              <a:t> </a:t>
            </a:r>
            <a:r>
              <a:rPr sz="2200" dirty="0">
                <a:solidFill>
                  <a:srgbClr val="5F5F5F"/>
                </a:solidFill>
                <a:cs typeface="Calibri"/>
              </a:rPr>
              <a:t>2</a:t>
            </a:r>
            <a:endParaRPr sz="2200">
              <a:solidFill>
                <a:prstClr val="black"/>
              </a:solidFill>
              <a:cs typeface="Calibri"/>
            </a:endParaRPr>
          </a:p>
        </p:txBody>
      </p:sp>
      <p:sp>
        <p:nvSpPr>
          <p:cNvPr id="18" name="object 9"/>
          <p:cNvSpPr/>
          <p:nvPr/>
        </p:nvSpPr>
        <p:spPr>
          <a:xfrm>
            <a:off x="2659378" y="3950209"/>
            <a:ext cx="2004060" cy="1908810"/>
          </a:xfrm>
          <a:custGeom>
            <a:avLst/>
            <a:gdLst/>
            <a:ahLst/>
            <a:cxnLst/>
            <a:rect l="l" t="t" r="r" b="b"/>
            <a:pathLst>
              <a:path w="1002030" h="954405">
                <a:moveTo>
                  <a:pt x="86868" y="867028"/>
                </a:moveTo>
                <a:lnTo>
                  <a:pt x="0" y="910463"/>
                </a:lnTo>
                <a:lnTo>
                  <a:pt x="86868" y="953896"/>
                </a:lnTo>
                <a:lnTo>
                  <a:pt x="86868" y="924940"/>
                </a:lnTo>
                <a:lnTo>
                  <a:pt x="72390" y="924940"/>
                </a:lnTo>
                <a:lnTo>
                  <a:pt x="72390" y="895984"/>
                </a:lnTo>
                <a:lnTo>
                  <a:pt x="86868" y="895984"/>
                </a:lnTo>
                <a:lnTo>
                  <a:pt x="86868" y="867028"/>
                </a:lnTo>
                <a:close/>
              </a:path>
              <a:path w="1002030" h="954405">
                <a:moveTo>
                  <a:pt x="86868" y="895984"/>
                </a:moveTo>
                <a:lnTo>
                  <a:pt x="72390" y="895984"/>
                </a:lnTo>
                <a:lnTo>
                  <a:pt x="72390" y="924940"/>
                </a:lnTo>
                <a:lnTo>
                  <a:pt x="86868" y="924940"/>
                </a:lnTo>
                <a:lnTo>
                  <a:pt x="86868" y="895984"/>
                </a:lnTo>
                <a:close/>
              </a:path>
              <a:path w="1002030" h="954405">
                <a:moveTo>
                  <a:pt x="973073" y="895984"/>
                </a:moveTo>
                <a:lnTo>
                  <a:pt x="86868" y="895984"/>
                </a:lnTo>
                <a:lnTo>
                  <a:pt x="86868" y="924940"/>
                </a:lnTo>
                <a:lnTo>
                  <a:pt x="995553" y="924940"/>
                </a:lnTo>
                <a:lnTo>
                  <a:pt x="1002029" y="918463"/>
                </a:lnTo>
                <a:lnTo>
                  <a:pt x="1002029" y="910463"/>
                </a:lnTo>
                <a:lnTo>
                  <a:pt x="973073" y="910463"/>
                </a:lnTo>
                <a:lnTo>
                  <a:pt x="973073" y="895984"/>
                </a:lnTo>
                <a:close/>
              </a:path>
              <a:path w="1002030" h="954405">
                <a:moveTo>
                  <a:pt x="973073" y="14477"/>
                </a:moveTo>
                <a:lnTo>
                  <a:pt x="973073" y="910463"/>
                </a:lnTo>
                <a:lnTo>
                  <a:pt x="987552" y="895984"/>
                </a:lnTo>
                <a:lnTo>
                  <a:pt x="1002029" y="895984"/>
                </a:lnTo>
                <a:lnTo>
                  <a:pt x="1002029" y="28956"/>
                </a:lnTo>
                <a:lnTo>
                  <a:pt x="975360" y="28956"/>
                </a:lnTo>
                <a:lnTo>
                  <a:pt x="975360" y="16763"/>
                </a:lnTo>
                <a:lnTo>
                  <a:pt x="973073" y="14477"/>
                </a:lnTo>
                <a:close/>
              </a:path>
              <a:path w="1002030" h="954405">
                <a:moveTo>
                  <a:pt x="1002029" y="895984"/>
                </a:moveTo>
                <a:lnTo>
                  <a:pt x="987552" y="895984"/>
                </a:lnTo>
                <a:lnTo>
                  <a:pt x="973073" y="910463"/>
                </a:lnTo>
                <a:lnTo>
                  <a:pt x="1002029" y="910463"/>
                </a:lnTo>
                <a:lnTo>
                  <a:pt x="1002029" y="895984"/>
                </a:lnTo>
                <a:close/>
              </a:path>
              <a:path w="1002030" h="954405">
                <a:moveTo>
                  <a:pt x="975360" y="16763"/>
                </a:moveTo>
                <a:lnTo>
                  <a:pt x="975360" y="28956"/>
                </a:lnTo>
                <a:lnTo>
                  <a:pt x="987552" y="28956"/>
                </a:lnTo>
                <a:lnTo>
                  <a:pt x="975360" y="16763"/>
                </a:lnTo>
                <a:close/>
              </a:path>
              <a:path w="1002030" h="954405">
                <a:moveTo>
                  <a:pt x="995553" y="0"/>
                </a:moveTo>
                <a:lnTo>
                  <a:pt x="975360" y="0"/>
                </a:lnTo>
                <a:lnTo>
                  <a:pt x="975360" y="16763"/>
                </a:lnTo>
                <a:lnTo>
                  <a:pt x="987552" y="28956"/>
                </a:lnTo>
                <a:lnTo>
                  <a:pt x="1002029" y="28956"/>
                </a:lnTo>
                <a:lnTo>
                  <a:pt x="1002029" y="6476"/>
                </a:lnTo>
                <a:lnTo>
                  <a:pt x="995553" y="0"/>
                </a:lnTo>
                <a:close/>
              </a:path>
            </a:pathLst>
          </a:custGeom>
          <a:solidFill>
            <a:srgbClr val="FF0000"/>
          </a:solidFill>
        </p:spPr>
        <p:txBody>
          <a:bodyPr wrap="square" lIns="0" tIns="0" rIns="0" bIns="0" rtlCol="0"/>
          <a:lstStyle/>
          <a:p>
            <a:endParaRPr sz="3600">
              <a:solidFill>
                <a:prstClr val="black"/>
              </a:solidFill>
            </a:endParaRPr>
          </a:p>
        </p:txBody>
      </p:sp>
      <p:sp>
        <p:nvSpPr>
          <p:cNvPr id="19" name="object 10"/>
          <p:cNvSpPr txBox="1"/>
          <p:nvPr/>
        </p:nvSpPr>
        <p:spPr>
          <a:xfrm>
            <a:off x="1775359" y="5512714"/>
            <a:ext cx="760730" cy="365485"/>
          </a:xfrm>
          <a:prstGeom prst="rect">
            <a:avLst/>
          </a:prstGeom>
        </p:spPr>
        <p:txBody>
          <a:bodyPr vert="horz" wrap="square" lIns="0" tIns="26670" rIns="0" bIns="0" rtlCol="0">
            <a:spAutoFit/>
          </a:bodyPr>
          <a:lstStyle/>
          <a:p>
            <a:pPr marL="25400">
              <a:spcBef>
                <a:spcPts val="210"/>
              </a:spcBef>
            </a:pPr>
            <a:r>
              <a:rPr sz="2200" dirty="0">
                <a:solidFill>
                  <a:srgbClr val="5F5F5F"/>
                </a:solidFill>
                <a:cs typeface="Calibri"/>
              </a:rPr>
              <a:t>Step</a:t>
            </a:r>
            <a:r>
              <a:rPr sz="2200" spc="-180" dirty="0">
                <a:solidFill>
                  <a:srgbClr val="5F5F5F"/>
                </a:solidFill>
                <a:cs typeface="Calibri"/>
              </a:rPr>
              <a:t> </a:t>
            </a:r>
            <a:r>
              <a:rPr sz="2200" dirty="0">
                <a:solidFill>
                  <a:srgbClr val="5F5F5F"/>
                </a:solidFill>
                <a:cs typeface="Calibri"/>
              </a:rPr>
              <a:t>3</a:t>
            </a:r>
            <a:endParaRPr sz="2200">
              <a:solidFill>
                <a:prstClr val="black"/>
              </a:solidFill>
              <a:cs typeface="Calibri"/>
            </a:endParaRPr>
          </a:p>
        </p:txBody>
      </p:sp>
      <p:sp>
        <p:nvSpPr>
          <p:cNvPr id="20" name="object 11"/>
          <p:cNvSpPr txBox="1"/>
          <p:nvPr/>
        </p:nvSpPr>
        <p:spPr>
          <a:xfrm>
            <a:off x="10399269" y="4641089"/>
            <a:ext cx="760730" cy="364202"/>
          </a:xfrm>
          <a:prstGeom prst="rect">
            <a:avLst/>
          </a:prstGeom>
        </p:spPr>
        <p:txBody>
          <a:bodyPr vert="horz" wrap="square" lIns="0" tIns="25400" rIns="0" bIns="0" rtlCol="0">
            <a:spAutoFit/>
          </a:bodyPr>
          <a:lstStyle/>
          <a:p>
            <a:pPr marL="25400">
              <a:spcBef>
                <a:spcPts val="200"/>
              </a:spcBef>
            </a:pPr>
            <a:r>
              <a:rPr sz="2200" spc="-10" dirty="0">
                <a:solidFill>
                  <a:srgbClr val="FFFFFF"/>
                </a:solidFill>
                <a:cs typeface="Calibri"/>
              </a:rPr>
              <a:t>Step</a:t>
            </a:r>
            <a:r>
              <a:rPr sz="2200" spc="-160" dirty="0">
                <a:solidFill>
                  <a:srgbClr val="FFFFFF"/>
                </a:solidFill>
                <a:cs typeface="Calibri"/>
              </a:rPr>
              <a:t> </a:t>
            </a:r>
            <a:r>
              <a:rPr sz="2200" dirty="0">
                <a:solidFill>
                  <a:srgbClr val="FFFFFF"/>
                </a:solidFill>
                <a:cs typeface="Calibri"/>
              </a:rPr>
              <a:t>4</a:t>
            </a:r>
            <a:endParaRPr sz="2200">
              <a:solidFill>
                <a:prstClr val="black"/>
              </a:solidFill>
              <a:cs typeface="Calibri"/>
            </a:endParaRPr>
          </a:p>
        </p:txBody>
      </p:sp>
    </p:spTree>
    <p:extLst>
      <p:ext uri="{BB962C8B-B14F-4D97-AF65-F5344CB8AC3E}">
        <p14:creationId xmlns:p14="http://schemas.microsoft.com/office/powerpoint/2010/main" val="7984670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7693658"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Steps for Sending Bitcoins</a:t>
            </a:r>
            <a:endParaRPr sz="5600"/>
          </a:p>
        </p:txBody>
      </p:sp>
      <p:sp>
        <p:nvSpPr>
          <p:cNvPr id="12" name="object 3"/>
          <p:cNvSpPr txBox="1"/>
          <p:nvPr/>
        </p:nvSpPr>
        <p:spPr>
          <a:xfrm>
            <a:off x="942034" y="1896110"/>
            <a:ext cx="14364968" cy="2848216"/>
          </a:xfrm>
          <a:prstGeom prst="rect">
            <a:avLst/>
          </a:prstGeom>
        </p:spPr>
        <p:txBody>
          <a:bodyPr vert="horz" wrap="square" lIns="0" tIns="26670" rIns="0" bIns="0" rtlCol="0">
            <a:spAutoFit/>
          </a:bodyPr>
          <a:lstStyle/>
          <a:p>
            <a:pPr marL="25400">
              <a:spcBef>
                <a:spcPts val="210"/>
              </a:spcBef>
            </a:pPr>
            <a:r>
              <a:rPr sz="2000" dirty="0">
                <a:solidFill>
                  <a:srgbClr val="0070C0"/>
                </a:solidFill>
                <a:latin typeface="Arial Rounded MT Bold" panose="020F0704030504030204" pitchFamily="34" charset="0"/>
                <a:cs typeface="Calibri"/>
              </a:rPr>
              <a:t>For</a:t>
            </a:r>
            <a:r>
              <a:rPr sz="2000" spc="-6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sending</a:t>
            </a:r>
            <a:r>
              <a:rPr sz="2000" spc="-7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Bitcoin</a:t>
            </a:r>
            <a:r>
              <a:rPr sz="2000" spc="-3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through</a:t>
            </a:r>
            <a:r>
              <a:rPr sz="2000" spc="-60" dirty="0">
                <a:solidFill>
                  <a:srgbClr val="0070C0"/>
                </a:solidFill>
                <a:latin typeface="Arial Rounded MT Bold" panose="020F0704030504030204" pitchFamily="34" charset="0"/>
                <a:cs typeface="Calibri"/>
              </a:rPr>
              <a:t> </a:t>
            </a:r>
            <a:r>
              <a:rPr sz="2000" spc="-10" dirty="0">
                <a:solidFill>
                  <a:srgbClr val="0070C0"/>
                </a:solidFill>
                <a:latin typeface="Arial Rounded MT Bold" panose="020F0704030504030204" pitchFamily="34" charset="0"/>
                <a:cs typeface="Calibri"/>
              </a:rPr>
              <a:t>Jaxx</a:t>
            </a:r>
            <a:r>
              <a:rPr sz="2000" spc="-70" dirty="0">
                <a:solidFill>
                  <a:srgbClr val="0070C0"/>
                </a:solidFill>
                <a:latin typeface="Arial Rounded MT Bold" panose="020F0704030504030204" pitchFamily="34" charset="0"/>
                <a:cs typeface="Calibri"/>
              </a:rPr>
              <a:t> </a:t>
            </a:r>
            <a:r>
              <a:rPr sz="2000" spc="-10" dirty="0">
                <a:solidFill>
                  <a:srgbClr val="0070C0"/>
                </a:solidFill>
                <a:latin typeface="Arial Rounded MT Bold" panose="020F0704030504030204" pitchFamily="34" charset="0"/>
                <a:cs typeface="Calibri"/>
              </a:rPr>
              <a:t>wallet,</a:t>
            </a:r>
            <a:r>
              <a:rPr sz="2000" spc="-60" dirty="0">
                <a:solidFill>
                  <a:srgbClr val="0070C0"/>
                </a:solidFill>
                <a:latin typeface="Arial Rounded MT Bold" panose="020F0704030504030204" pitchFamily="34" charset="0"/>
                <a:cs typeface="Calibri"/>
              </a:rPr>
              <a:t> </a:t>
            </a:r>
            <a:r>
              <a:rPr sz="2000" spc="-10" dirty="0">
                <a:solidFill>
                  <a:srgbClr val="0070C0"/>
                </a:solidFill>
                <a:latin typeface="Arial Rounded MT Bold" panose="020F0704030504030204" pitchFamily="34" charset="0"/>
                <a:cs typeface="Calibri"/>
              </a:rPr>
              <a:t>consider</a:t>
            </a:r>
            <a:r>
              <a:rPr sz="2000" spc="-4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the</a:t>
            </a:r>
            <a:r>
              <a:rPr sz="2000" spc="-5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following</a:t>
            </a:r>
            <a:r>
              <a:rPr sz="2000" spc="-6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steps:</a:t>
            </a:r>
          </a:p>
          <a:p>
            <a:pPr>
              <a:spcBef>
                <a:spcPts val="80"/>
              </a:spcBef>
            </a:pPr>
            <a:endParaRPr sz="2000" dirty="0">
              <a:latin typeface="Arial Rounded MT Bold" panose="020F0704030504030204" pitchFamily="34" charset="0"/>
              <a:cs typeface="Times New Roman"/>
            </a:endParaRPr>
          </a:p>
          <a:p>
            <a:pPr marL="25400"/>
            <a:r>
              <a:rPr sz="2000" b="1" dirty="0">
                <a:latin typeface="Arial Rounded MT Bold" panose="020F0704030504030204" pitchFamily="34" charset="0"/>
                <a:cs typeface="Calibri"/>
              </a:rPr>
              <a:t>Step </a:t>
            </a:r>
            <a:r>
              <a:rPr sz="2000" b="1" spc="-10" dirty="0">
                <a:latin typeface="Arial Rounded MT Bold" panose="020F0704030504030204" pitchFamily="34" charset="0"/>
                <a:cs typeface="Calibri"/>
              </a:rPr>
              <a:t>1: </a:t>
            </a:r>
            <a:r>
              <a:rPr sz="2000" spc="-10" dirty="0">
                <a:latin typeface="Arial Rounded MT Bold" panose="020F0704030504030204" pitchFamily="34" charset="0"/>
                <a:cs typeface="Calibri"/>
              </a:rPr>
              <a:t>Select the </a:t>
            </a:r>
            <a:r>
              <a:rPr sz="2000" dirty="0">
                <a:latin typeface="Arial Rounded MT Bold" panose="020F0704030504030204" pitchFamily="34" charset="0"/>
                <a:cs typeface="Calibri"/>
              </a:rPr>
              <a:t>send</a:t>
            </a:r>
            <a:r>
              <a:rPr sz="2000" spc="-30" dirty="0">
                <a:latin typeface="Arial Rounded MT Bold" panose="020F0704030504030204" pitchFamily="34" charset="0"/>
                <a:cs typeface="Calibri"/>
              </a:rPr>
              <a:t> </a:t>
            </a:r>
            <a:r>
              <a:rPr sz="2000" spc="-10" dirty="0">
                <a:latin typeface="Arial Rounded MT Bold" panose="020F0704030504030204" pitchFamily="34" charset="0"/>
                <a:cs typeface="Calibri"/>
              </a:rPr>
              <a:t>button</a:t>
            </a:r>
            <a:endParaRPr sz="2000" dirty="0">
              <a:latin typeface="Arial Rounded MT Bold" panose="020F0704030504030204" pitchFamily="34" charset="0"/>
              <a:cs typeface="Calibri"/>
            </a:endParaRPr>
          </a:p>
          <a:p>
            <a:pPr>
              <a:spcBef>
                <a:spcPts val="80"/>
              </a:spcBef>
            </a:pPr>
            <a:endParaRPr sz="2000" dirty="0">
              <a:latin typeface="Arial Rounded MT Bold" panose="020F0704030504030204" pitchFamily="34" charset="0"/>
              <a:cs typeface="Times New Roman"/>
            </a:endParaRPr>
          </a:p>
          <a:p>
            <a:pPr marL="25400"/>
            <a:r>
              <a:rPr sz="2000" b="1" dirty="0">
                <a:latin typeface="Arial Rounded MT Bold" panose="020F0704030504030204" pitchFamily="34" charset="0"/>
                <a:cs typeface="Calibri"/>
              </a:rPr>
              <a:t>Step </a:t>
            </a:r>
            <a:r>
              <a:rPr sz="2000" b="1" spc="-10" dirty="0">
                <a:latin typeface="Arial Rounded MT Bold" panose="020F0704030504030204" pitchFamily="34" charset="0"/>
                <a:cs typeface="Calibri"/>
              </a:rPr>
              <a:t>2: </a:t>
            </a:r>
            <a:r>
              <a:rPr sz="2000" spc="-10" dirty="0">
                <a:latin typeface="Arial Rounded MT Bold" panose="020F0704030504030204" pitchFamily="34" charset="0"/>
                <a:cs typeface="Calibri"/>
              </a:rPr>
              <a:t>In the </a:t>
            </a:r>
            <a:r>
              <a:rPr sz="2000" dirty="0">
                <a:latin typeface="Arial Rounded MT Bold" panose="020F0704030504030204" pitchFamily="34" charset="0"/>
                <a:cs typeface="Calibri"/>
              </a:rPr>
              <a:t>address </a:t>
            </a:r>
            <a:r>
              <a:rPr sz="2000" spc="-10" dirty="0">
                <a:latin typeface="Arial Rounded MT Bold" panose="020F0704030504030204" pitchFamily="34" charset="0"/>
                <a:cs typeface="Calibri"/>
              </a:rPr>
              <a:t>section, </a:t>
            </a:r>
            <a:r>
              <a:rPr sz="2000" dirty="0">
                <a:latin typeface="Arial Rounded MT Bold" panose="020F0704030504030204" pitchFamily="34" charset="0"/>
                <a:cs typeface="Calibri"/>
              </a:rPr>
              <a:t>insert </a:t>
            </a:r>
            <a:r>
              <a:rPr sz="2000" spc="-10" dirty="0">
                <a:latin typeface="Arial Rounded MT Bold" panose="020F0704030504030204" pitchFamily="34" charset="0"/>
                <a:cs typeface="Calibri"/>
              </a:rPr>
              <a:t>the Bitcoin address of the person </a:t>
            </a:r>
            <a:r>
              <a:rPr sz="2000" dirty="0">
                <a:latin typeface="Arial Rounded MT Bold" panose="020F0704030504030204" pitchFamily="34" charset="0"/>
                <a:cs typeface="Calibri"/>
              </a:rPr>
              <a:t>you wish to </a:t>
            </a:r>
            <a:r>
              <a:rPr sz="2000" spc="-10" dirty="0">
                <a:latin typeface="Arial Rounded MT Bold" panose="020F0704030504030204" pitchFamily="34" charset="0"/>
                <a:cs typeface="Calibri"/>
              </a:rPr>
              <a:t>send the</a:t>
            </a:r>
            <a:r>
              <a:rPr sz="2000" spc="310" dirty="0">
                <a:latin typeface="Arial Rounded MT Bold" panose="020F0704030504030204" pitchFamily="34" charset="0"/>
                <a:cs typeface="Calibri"/>
              </a:rPr>
              <a:t> </a:t>
            </a:r>
            <a:r>
              <a:rPr sz="2000" spc="-10" dirty="0">
                <a:latin typeface="Arial Rounded MT Bold" panose="020F0704030504030204" pitchFamily="34" charset="0"/>
                <a:cs typeface="Calibri"/>
              </a:rPr>
              <a:t>Bitcoin</a:t>
            </a:r>
            <a:endParaRPr sz="2000" dirty="0">
              <a:latin typeface="Arial Rounded MT Bold" panose="020F0704030504030204" pitchFamily="34" charset="0"/>
              <a:cs typeface="Calibri"/>
            </a:endParaRPr>
          </a:p>
          <a:p>
            <a:pPr>
              <a:spcBef>
                <a:spcPts val="110"/>
              </a:spcBef>
            </a:pPr>
            <a:endParaRPr sz="2000" dirty="0">
              <a:latin typeface="Arial Rounded MT Bold" panose="020F0704030504030204" pitchFamily="34" charset="0"/>
              <a:cs typeface="Times New Roman"/>
            </a:endParaRPr>
          </a:p>
          <a:p>
            <a:pPr marL="25400"/>
            <a:r>
              <a:rPr sz="2000" b="1" dirty="0">
                <a:latin typeface="Arial Rounded MT Bold" panose="020F0704030504030204" pitchFamily="34" charset="0"/>
                <a:cs typeface="Calibri"/>
              </a:rPr>
              <a:t>Step </a:t>
            </a:r>
            <a:r>
              <a:rPr sz="2000" b="1" spc="-10" dirty="0">
                <a:latin typeface="Arial Rounded MT Bold" panose="020F0704030504030204" pitchFamily="34" charset="0"/>
                <a:cs typeface="Calibri"/>
              </a:rPr>
              <a:t>3: </a:t>
            </a:r>
            <a:r>
              <a:rPr sz="2000" spc="-10" dirty="0">
                <a:latin typeface="Arial Rounded MT Bold" panose="020F0704030504030204" pitchFamily="34" charset="0"/>
                <a:cs typeface="Calibri"/>
              </a:rPr>
              <a:t>In the </a:t>
            </a:r>
            <a:r>
              <a:rPr sz="2000" dirty="0">
                <a:latin typeface="Arial Rounded MT Bold" panose="020F0704030504030204" pitchFamily="34" charset="0"/>
                <a:cs typeface="Calibri"/>
              </a:rPr>
              <a:t>amount </a:t>
            </a:r>
            <a:r>
              <a:rPr sz="2000" spc="-10" dirty="0">
                <a:latin typeface="Arial Rounded MT Bold" panose="020F0704030504030204" pitchFamily="34" charset="0"/>
                <a:cs typeface="Calibri"/>
              </a:rPr>
              <a:t>column, </a:t>
            </a:r>
            <a:r>
              <a:rPr sz="2000" dirty="0">
                <a:latin typeface="Arial Rounded MT Bold" panose="020F0704030504030204" pitchFamily="34" charset="0"/>
                <a:cs typeface="Calibri"/>
              </a:rPr>
              <a:t>write </a:t>
            </a:r>
            <a:r>
              <a:rPr sz="2000" spc="-10" dirty="0">
                <a:latin typeface="Arial Rounded MT Bold" panose="020F0704030504030204" pitchFamily="34" charset="0"/>
                <a:cs typeface="Calibri"/>
              </a:rPr>
              <a:t>the </a:t>
            </a:r>
            <a:r>
              <a:rPr sz="2000" dirty="0">
                <a:latin typeface="Arial Rounded MT Bold" panose="020F0704030504030204" pitchFamily="34" charset="0"/>
                <a:cs typeface="Calibri"/>
              </a:rPr>
              <a:t>amount </a:t>
            </a:r>
            <a:r>
              <a:rPr sz="2000" spc="-10" dirty="0">
                <a:latin typeface="Arial Rounded MT Bold" panose="020F0704030504030204" pitchFamily="34" charset="0"/>
                <a:cs typeface="Calibri"/>
              </a:rPr>
              <a:t>of Bitcoins </a:t>
            </a:r>
            <a:r>
              <a:rPr sz="2000" dirty="0">
                <a:latin typeface="Arial Rounded MT Bold" panose="020F0704030504030204" pitchFamily="34" charset="0"/>
                <a:cs typeface="Calibri"/>
              </a:rPr>
              <a:t>you want to</a:t>
            </a:r>
            <a:r>
              <a:rPr sz="2000" spc="-40" dirty="0">
                <a:latin typeface="Arial Rounded MT Bold" panose="020F0704030504030204" pitchFamily="34" charset="0"/>
                <a:cs typeface="Calibri"/>
              </a:rPr>
              <a:t> </a:t>
            </a:r>
            <a:r>
              <a:rPr sz="2000" spc="-10" dirty="0">
                <a:latin typeface="Arial Rounded MT Bold" panose="020F0704030504030204" pitchFamily="34" charset="0"/>
                <a:cs typeface="Calibri"/>
              </a:rPr>
              <a:t>send</a:t>
            </a:r>
            <a:endParaRPr sz="2000" dirty="0">
              <a:latin typeface="Arial Rounded MT Bold" panose="020F0704030504030204" pitchFamily="34" charset="0"/>
              <a:cs typeface="Calibri"/>
            </a:endParaRPr>
          </a:p>
          <a:p>
            <a:pPr>
              <a:spcBef>
                <a:spcPts val="80"/>
              </a:spcBef>
            </a:pPr>
            <a:endParaRPr sz="2000" dirty="0">
              <a:latin typeface="Arial Rounded MT Bold" panose="020F0704030504030204" pitchFamily="34" charset="0"/>
              <a:cs typeface="Times New Roman"/>
            </a:endParaRPr>
          </a:p>
          <a:p>
            <a:pPr marL="25400"/>
            <a:r>
              <a:rPr sz="2000" b="1" dirty="0">
                <a:latin typeface="Arial Rounded MT Bold" panose="020F0704030504030204" pitchFamily="34" charset="0"/>
                <a:cs typeface="Calibri"/>
              </a:rPr>
              <a:t>Step 4: </a:t>
            </a:r>
            <a:r>
              <a:rPr sz="2000" spc="-10" dirty="0">
                <a:latin typeface="Arial Rounded MT Bold" panose="020F0704030504030204" pitchFamily="34" charset="0"/>
                <a:cs typeface="Calibri"/>
              </a:rPr>
              <a:t>Click </a:t>
            </a:r>
            <a:r>
              <a:rPr sz="2000" dirty="0">
                <a:latin typeface="Arial Rounded MT Bold" panose="020F0704030504030204" pitchFamily="34" charset="0"/>
                <a:cs typeface="Calibri"/>
              </a:rPr>
              <a:t>on </a:t>
            </a:r>
            <a:r>
              <a:rPr sz="2000" spc="-10" dirty="0">
                <a:latin typeface="Arial Rounded MT Bold" panose="020F0704030504030204" pitchFamily="34" charset="0"/>
                <a:cs typeface="Calibri"/>
              </a:rPr>
              <a:t>the send icon (in</a:t>
            </a:r>
            <a:r>
              <a:rPr sz="2000" spc="-50" dirty="0">
                <a:latin typeface="Arial Rounded MT Bold" panose="020F0704030504030204" pitchFamily="34" charset="0"/>
                <a:cs typeface="Calibri"/>
              </a:rPr>
              <a:t> </a:t>
            </a:r>
            <a:r>
              <a:rPr sz="2000" spc="-10" dirty="0">
                <a:latin typeface="Arial Rounded MT Bold" panose="020F0704030504030204" pitchFamily="34" charset="0"/>
                <a:cs typeface="Calibri"/>
              </a:rPr>
              <a:t>blue)</a:t>
            </a: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13688102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p:nvPr/>
        </p:nvSpPr>
        <p:spPr>
          <a:xfrm>
            <a:off x="942034" y="648106"/>
            <a:ext cx="11696700" cy="886140"/>
          </a:xfrm>
          <a:prstGeom prst="rect">
            <a:avLst/>
          </a:prstGeom>
        </p:spPr>
        <p:txBody>
          <a:bodyPr vert="horz" wrap="square" lIns="0" tIns="24130" rIns="0" bIns="0" rtlCol="0">
            <a:spAutoFit/>
          </a:bodyPr>
          <a:lstStyle/>
          <a:p>
            <a:pPr marL="25400">
              <a:spcBef>
                <a:spcPts val="190"/>
              </a:spcBef>
            </a:pPr>
            <a:r>
              <a:rPr sz="5600" b="1" spc="-10" dirty="0">
                <a:solidFill>
                  <a:srgbClr val="095A82"/>
                </a:solidFill>
                <a:cs typeface="Calibri"/>
              </a:rPr>
              <a:t>Receiving Bitcoins through Jaxx</a:t>
            </a:r>
            <a:r>
              <a:rPr sz="5600" b="1" spc="70" dirty="0">
                <a:solidFill>
                  <a:srgbClr val="095A82"/>
                </a:solidFill>
                <a:cs typeface="Calibri"/>
              </a:rPr>
              <a:t> </a:t>
            </a:r>
            <a:r>
              <a:rPr sz="5600" b="1" spc="-10" dirty="0">
                <a:solidFill>
                  <a:srgbClr val="095A82"/>
                </a:solidFill>
                <a:cs typeface="Calibri"/>
              </a:rPr>
              <a:t>Wallets</a:t>
            </a:r>
            <a:endParaRPr sz="5600">
              <a:solidFill>
                <a:prstClr val="black"/>
              </a:solidFill>
              <a:cs typeface="Calibri"/>
            </a:endParaRPr>
          </a:p>
        </p:txBody>
      </p:sp>
      <p:sp>
        <p:nvSpPr>
          <p:cNvPr id="12" name="object 3"/>
          <p:cNvSpPr/>
          <p:nvPr/>
        </p:nvSpPr>
        <p:spPr>
          <a:xfrm>
            <a:off x="4620766" y="1907032"/>
            <a:ext cx="11393424" cy="7379208"/>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3659122" y="2542033"/>
            <a:ext cx="1102360" cy="173990"/>
          </a:xfrm>
          <a:custGeom>
            <a:avLst/>
            <a:gdLst/>
            <a:ahLst/>
            <a:cxnLst/>
            <a:rect l="l" t="t" r="r" b="b"/>
            <a:pathLst>
              <a:path w="551180" h="86994">
                <a:moveTo>
                  <a:pt x="86868" y="0"/>
                </a:moveTo>
                <a:lnTo>
                  <a:pt x="0" y="43434"/>
                </a:lnTo>
                <a:lnTo>
                  <a:pt x="86868" y="86868"/>
                </a:lnTo>
                <a:lnTo>
                  <a:pt x="86868" y="57912"/>
                </a:lnTo>
                <a:lnTo>
                  <a:pt x="72389" y="57912"/>
                </a:lnTo>
                <a:lnTo>
                  <a:pt x="72389" y="28956"/>
                </a:lnTo>
                <a:lnTo>
                  <a:pt x="86868" y="28956"/>
                </a:lnTo>
                <a:lnTo>
                  <a:pt x="86868" y="0"/>
                </a:lnTo>
                <a:close/>
              </a:path>
              <a:path w="551180" h="86994">
                <a:moveTo>
                  <a:pt x="86868" y="28956"/>
                </a:moveTo>
                <a:lnTo>
                  <a:pt x="72389" y="28956"/>
                </a:lnTo>
                <a:lnTo>
                  <a:pt x="72389" y="57912"/>
                </a:lnTo>
                <a:lnTo>
                  <a:pt x="86868" y="57912"/>
                </a:lnTo>
                <a:lnTo>
                  <a:pt x="86868" y="28956"/>
                </a:lnTo>
                <a:close/>
              </a:path>
              <a:path w="551180" h="86994">
                <a:moveTo>
                  <a:pt x="550926" y="28956"/>
                </a:moveTo>
                <a:lnTo>
                  <a:pt x="86868" y="28956"/>
                </a:lnTo>
                <a:lnTo>
                  <a:pt x="86868" y="57912"/>
                </a:lnTo>
                <a:lnTo>
                  <a:pt x="550926" y="57912"/>
                </a:lnTo>
                <a:lnTo>
                  <a:pt x="550926" y="28956"/>
                </a:lnTo>
                <a:close/>
              </a:path>
            </a:pathLst>
          </a:custGeom>
          <a:solidFill>
            <a:srgbClr val="FF0000"/>
          </a:solidFill>
        </p:spPr>
        <p:txBody>
          <a:bodyPr wrap="square" lIns="0" tIns="0" rIns="0" bIns="0" rtlCol="0"/>
          <a:lstStyle/>
          <a:p>
            <a:endParaRPr sz="3600">
              <a:solidFill>
                <a:prstClr val="black"/>
              </a:solidFill>
            </a:endParaRPr>
          </a:p>
        </p:txBody>
      </p:sp>
      <p:sp>
        <p:nvSpPr>
          <p:cNvPr id="14" name="object 5"/>
          <p:cNvSpPr txBox="1"/>
          <p:nvPr/>
        </p:nvSpPr>
        <p:spPr>
          <a:xfrm>
            <a:off x="2775710" y="2413000"/>
            <a:ext cx="759460" cy="365485"/>
          </a:xfrm>
          <a:prstGeom prst="rect">
            <a:avLst/>
          </a:prstGeom>
        </p:spPr>
        <p:txBody>
          <a:bodyPr vert="horz" wrap="square" lIns="0" tIns="26670" rIns="0" bIns="0" rtlCol="0">
            <a:spAutoFit/>
          </a:bodyPr>
          <a:lstStyle/>
          <a:p>
            <a:pPr marL="25400">
              <a:spcBef>
                <a:spcPts val="210"/>
              </a:spcBef>
            </a:pPr>
            <a:r>
              <a:rPr sz="2200" spc="-10" dirty="0">
                <a:solidFill>
                  <a:srgbClr val="5F5F5F"/>
                </a:solidFill>
                <a:cs typeface="Calibri"/>
              </a:rPr>
              <a:t>Step</a:t>
            </a:r>
            <a:r>
              <a:rPr sz="2200" spc="-170" dirty="0">
                <a:solidFill>
                  <a:srgbClr val="5F5F5F"/>
                </a:solidFill>
                <a:cs typeface="Calibri"/>
              </a:rPr>
              <a:t> </a:t>
            </a:r>
            <a:r>
              <a:rPr sz="2200" dirty="0">
                <a:solidFill>
                  <a:srgbClr val="5F5F5F"/>
                </a:solidFill>
                <a:cs typeface="Calibri"/>
              </a:rPr>
              <a:t>1</a:t>
            </a:r>
            <a:endParaRPr sz="2200">
              <a:solidFill>
                <a:prstClr val="black"/>
              </a:solidFill>
              <a:cs typeface="Calibri"/>
            </a:endParaRPr>
          </a:p>
        </p:txBody>
      </p:sp>
      <p:sp>
        <p:nvSpPr>
          <p:cNvPr id="15" name="object 6"/>
          <p:cNvSpPr/>
          <p:nvPr/>
        </p:nvSpPr>
        <p:spPr>
          <a:xfrm>
            <a:off x="3613403" y="3325366"/>
            <a:ext cx="2010410" cy="1452880"/>
          </a:xfrm>
          <a:custGeom>
            <a:avLst/>
            <a:gdLst/>
            <a:ahLst/>
            <a:cxnLst/>
            <a:rect l="l" t="t" r="r" b="b"/>
            <a:pathLst>
              <a:path w="1005205" h="726439">
                <a:moveTo>
                  <a:pt x="86868" y="639317"/>
                </a:moveTo>
                <a:lnTo>
                  <a:pt x="0" y="682751"/>
                </a:lnTo>
                <a:lnTo>
                  <a:pt x="86868" y="726185"/>
                </a:lnTo>
                <a:lnTo>
                  <a:pt x="86868" y="697229"/>
                </a:lnTo>
                <a:lnTo>
                  <a:pt x="72390" y="697229"/>
                </a:lnTo>
                <a:lnTo>
                  <a:pt x="72390" y="668273"/>
                </a:lnTo>
                <a:lnTo>
                  <a:pt x="86868" y="668273"/>
                </a:lnTo>
                <a:lnTo>
                  <a:pt x="86868" y="639317"/>
                </a:lnTo>
                <a:close/>
              </a:path>
              <a:path w="1005205" h="726439">
                <a:moveTo>
                  <a:pt x="86868" y="668273"/>
                </a:moveTo>
                <a:lnTo>
                  <a:pt x="72390" y="668273"/>
                </a:lnTo>
                <a:lnTo>
                  <a:pt x="72390" y="697229"/>
                </a:lnTo>
                <a:lnTo>
                  <a:pt x="86868" y="697229"/>
                </a:lnTo>
                <a:lnTo>
                  <a:pt x="86868" y="668273"/>
                </a:lnTo>
                <a:close/>
              </a:path>
              <a:path w="1005205" h="726439">
                <a:moveTo>
                  <a:pt x="976122" y="668273"/>
                </a:moveTo>
                <a:lnTo>
                  <a:pt x="86868" y="668273"/>
                </a:lnTo>
                <a:lnTo>
                  <a:pt x="86868" y="697229"/>
                </a:lnTo>
                <a:lnTo>
                  <a:pt x="998601" y="697229"/>
                </a:lnTo>
                <a:lnTo>
                  <a:pt x="1005078" y="690626"/>
                </a:lnTo>
                <a:lnTo>
                  <a:pt x="1005078" y="682751"/>
                </a:lnTo>
                <a:lnTo>
                  <a:pt x="976122" y="682751"/>
                </a:lnTo>
                <a:lnTo>
                  <a:pt x="976122" y="668273"/>
                </a:lnTo>
                <a:close/>
              </a:path>
              <a:path w="1005205" h="726439">
                <a:moveTo>
                  <a:pt x="996442" y="0"/>
                </a:moveTo>
                <a:lnTo>
                  <a:pt x="982599" y="0"/>
                </a:lnTo>
                <a:lnTo>
                  <a:pt x="976122" y="6476"/>
                </a:lnTo>
                <a:lnTo>
                  <a:pt x="976122" y="682751"/>
                </a:lnTo>
                <a:lnTo>
                  <a:pt x="990600" y="668273"/>
                </a:lnTo>
                <a:lnTo>
                  <a:pt x="1005078" y="668273"/>
                </a:lnTo>
                <a:lnTo>
                  <a:pt x="1005078" y="28955"/>
                </a:lnTo>
                <a:lnTo>
                  <a:pt x="990600" y="28955"/>
                </a:lnTo>
                <a:lnTo>
                  <a:pt x="996442" y="23113"/>
                </a:lnTo>
                <a:lnTo>
                  <a:pt x="996442" y="0"/>
                </a:lnTo>
                <a:close/>
              </a:path>
              <a:path w="1005205" h="726439">
                <a:moveTo>
                  <a:pt x="1005078" y="668273"/>
                </a:moveTo>
                <a:lnTo>
                  <a:pt x="990600" y="668273"/>
                </a:lnTo>
                <a:lnTo>
                  <a:pt x="976122" y="682751"/>
                </a:lnTo>
                <a:lnTo>
                  <a:pt x="1005078" y="682751"/>
                </a:lnTo>
                <a:lnTo>
                  <a:pt x="1005078" y="668273"/>
                </a:lnTo>
                <a:close/>
              </a:path>
              <a:path w="1005205" h="726439">
                <a:moveTo>
                  <a:pt x="996442" y="23113"/>
                </a:moveTo>
                <a:lnTo>
                  <a:pt x="990600" y="28955"/>
                </a:lnTo>
                <a:lnTo>
                  <a:pt x="996442" y="28955"/>
                </a:lnTo>
                <a:lnTo>
                  <a:pt x="996442" y="23113"/>
                </a:lnTo>
                <a:close/>
              </a:path>
              <a:path w="1005205" h="726439">
                <a:moveTo>
                  <a:pt x="1005078" y="14477"/>
                </a:moveTo>
                <a:lnTo>
                  <a:pt x="996442" y="23113"/>
                </a:lnTo>
                <a:lnTo>
                  <a:pt x="996442" y="28955"/>
                </a:lnTo>
                <a:lnTo>
                  <a:pt x="1005078" y="28955"/>
                </a:lnTo>
                <a:lnTo>
                  <a:pt x="1005078" y="14477"/>
                </a:lnTo>
                <a:close/>
              </a:path>
            </a:pathLst>
          </a:custGeom>
          <a:solidFill>
            <a:srgbClr val="FF0000"/>
          </a:solidFill>
        </p:spPr>
        <p:txBody>
          <a:bodyPr wrap="square" lIns="0" tIns="0" rIns="0" bIns="0" rtlCol="0"/>
          <a:lstStyle/>
          <a:p>
            <a:endParaRPr sz="3600">
              <a:solidFill>
                <a:prstClr val="black"/>
              </a:solidFill>
            </a:endParaRPr>
          </a:p>
        </p:txBody>
      </p:sp>
      <p:sp>
        <p:nvSpPr>
          <p:cNvPr id="16" name="object 7"/>
          <p:cNvSpPr txBox="1"/>
          <p:nvPr/>
        </p:nvSpPr>
        <p:spPr>
          <a:xfrm>
            <a:off x="2775711" y="4477005"/>
            <a:ext cx="760730" cy="364202"/>
          </a:xfrm>
          <a:prstGeom prst="rect">
            <a:avLst/>
          </a:prstGeom>
        </p:spPr>
        <p:txBody>
          <a:bodyPr vert="horz" wrap="square" lIns="0" tIns="25400" rIns="0" bIns="0" rtlCol="0">
            <a:spAutoFit/>
          </a:bodyPr>
          <a:lstStyle/>
          <a:p>
            <a:pPr marL="25400">
              <a:spcBef>
                <a:spcPts val="200"/>
              </a:spcBef>
            </a:pPr>
            <a:r>
              <a:rPr sz="2200" spc="-10" dirty="0">
                <a:solidFill>
                  <a:srgbClr val="5F5F5F"/>
                </a:solidFill>
                <a:cs typeface="Calibri"/>
              </a:rPr>
              <a:t>Step</a:t>
            </a:r>
            <a:r>
              <a:rPr sz="2200" spc="-160" dirty="0">
                <a:solidFill>
                  <a:srgbClr val="5F5F5F"/>
                </a:solidFill>
                <a:cs typeface="Calibri"/>
              </a:rPr>
              <a:t> </a:t>
            </a:r>
            <a:r>
              <a:rPr sz="2200" dirty="0">
                <a:solidFill>
                  <a:srgbClr val="5F5F5F"/>
                </a:solidFill>
                <a:cs typeface="Calibri"/>
              </a:rPr>
              <a:t>2</a:t>
            </a:r>
            <a:endParaRPr sz="2200">
              <a:solidFill>
                <a:prstClr val="black"/>
              </a:solidFill>
              <a:cs typeface="Calibri"/>
            </a:endParaRPr>
          </a:p>
        </p:txBody>
      </p:sp>
      <p:sp>
        <p:nvSpPr>
          <p:cNvPr id="17" name="object 8"/>
          <p:cNvSpPr/>
          <p:nvPr/>
        </p:nvSpPr>
        <p:spPr>
          <a:xfrm>
            <a:off x="9935465" y="3325366"/>
            <a:ext cx="1741170" cy="1452880"/>
          </a:xfrm>
          <a:custGeom>
            <a:avLst/>
            <a:gdLst/>
            <a:ahLst/>
            <a:cxnLst/>
            <a:rect l="l" t="t" r="r" b="b"/>
            <a:pathLst>
              <a:path w="870585" h="726439">
                <a:moveTo>
                  <a:pt x="783463" y="639317"/>
                </a:moveTo>
                <a:lnTo>
                  <a:pt x="783463" y="726185"/>
                </a:lnTo>
                <a:lnTo>
                  <a:pt x="841375" y="697229"/>
                </a:lnTo>
                <a:lnTo>
                  <a:pt x="797940" y="697229"/>
                </a:lnTo>
                <a:lnTo>
                  <a:pt x="797940" y="668273"/>
                </a:lnTo>
                <a:lnTo>
                  <a:pt x="841374" y="668273"/>
                </a:lnTo>
                <a:lnTo>
                  <a:pt x="783463" y="639317"/>
                </a:lnTo>
                <a:close/>
              </a:path>
              <a:path w="870585" h="726439">
                <a:moveTo>
                  <a:pt x="0" y="14477"/>
                </a:moveTo>
                <a:lnTo>
                  <a:pt x="0" y="690626"/>
                </a:lnTo>
                <a:lnTo>
                  <a:pt x="6476" y="697229"/>
                </a:lnTo>
                <a:lnTo>
                  <a:pt x="783463" y="697229"/>
                </a:lnTo>
                <a:lnTo>
                  <a:pt x="783463" y="682751"/>
                </a:lnTo>
                <a:lnTo>
                  <a:pt x="28955" y="682751"/>
                </a:lnTo>
                <a:lnTo>
                  <a:pt x="14477" y="668273"/>
                </a:lnTo>
                <a:lnTo>
                  <a:pt x="28955" y="668273"/>
                </a:lnTo>
                <a:lnTo>
                  <a:pt x="28955" y="28955"/>
                </a:lnTo>
                <a:lnTo>
                  <a:pt x="2793" y="28955"/>
                </a:lnTo>
                <a:lnTo>
                  <a:pt x="2793" y="17271"/>
                </a:lnTo>
                <a:lnTo>
                  <a:pt x="0" y="14477"/>
                </a:lnTo>
                <a:close/>
              </a:path>
              <a:path w="870585" h="726439">
                <a:moveTo>
                  <a:pt x="841374" y="668273"/>
                </a:moveTo>
                <a:lnTo>
                  <a:pt x="797940" y="668273"/>
                </a:lnTo>
                <a:lnTo>
                  <a:pt x="797940" y="697229"/>
                </a:lnTo>
                <a:lnTo>
                  <a:pt x="841375" y="697229"/>
                </a:lnTo>
                <a:lnTo>
                  <a:pt x="870330" y="682751"/>
                </a:lnTo>
                <a:lnTo>
                  <a:pt x="841374" y="668273"/>
                </a:lnTo>
                <a:close/>
              </a:path>
              <a:path w="870585" h="726439">
                <a:moveTo>
                  <a:pt x="28955" y="668273"/>
                </a:moveTo>
                <a:lnTo>
                  <a:pt x="14477" y="668273"/>
                </a:lnTo>
                <a:lnTo>
                  <a:pt x="28955" y="682751"/>
                </a:lnTo>
                <a:lnTo>
                  <a:pt x="28955" y="668273"/>
                </a:lnTo>
                <a:close/>
              </a:path>
              <a:path w="870585" h="726439">
                <a:moveTo>
                  <a:pt x="783463" y="668273"/>
                </a:moveTo>
                <a:lnTo>
                  <a:pt x="28955" y="668273"/>
                </a:lnTo>
                <a:lnTo>
                  <a:pt x="28955" y="682751"/>
                </a:lnTo>
                <a:lnTo>
                  <a:pt x="783463" y="682751"/>
                </a:lnTo>
                <a:lnTo>
                  <a:pt x="783463" y="668273"/>
                </a:lnTo>
                <a:close/>
              </a:path>
              <a:path w="870585" h="726439">
                <a:moveTo>
                  <a:pt x="2793" y="17271"/>
                </a:moveTo>
                <a:lnTo>
                  <a:pt x="2793" y="28955"/>
                </a:lnTo>
                <a:lnTo>
                  <a:pt x="14477" y="28955"/>
                </a:lnTo>
                <a:lnTo>
                  <a:pt x="2793" y="17271"/>
                </a:lnTo>
                <a:close/>
              </a:path>
              <a:path w="870585" h="726439">
                <a:moveTo>
                  <a:pt x="22478" y="0"/>
                </a:moveTo>
                <a:lnTo>
                  <a:pt x="2793" y="0"/>
                </a:lnTo>
                <a:lnTo>
                  <a:pt x="2793" y="17271"/>
                </a:lnTo>
                <a:lnTo>
                  <a:pt x="14477" y="28955"/>
                </a:lnTo>
                <a:lnTo>
                  <a:pt x="28955" y="28955"/>
                </a:lnTo>
                <a:lnTo>
                  <a:pt x="28955" y="6476"/>
                </a:lnTo>
                <a:lnTo>
                  <a:pt x="22478" y="0"/>
                </a:lnTo>
                <a:close/>
              </a:path>
            </a:pathLst>
          </a:custGeom>
          <a:solidFill>
            <a:srgbClr val="FF0000"/>
          </a:solidFill>
        </p:spPr>
        <p:txBody>
          <a:bodyPr wrap="square" lIns="0" tIns="0" rIns="0" bIns="0" rtlCol="0"/>
          <a:lstStyle/>
          <a:p>
            <a:endParaRPr sz="3600">
              <a:solidFill>
                <a:prstClr val="black"/>
              </a:solidFill>
            </a:endParaRPr>
          </a:p>
        </p:txBody>
      </p:sp>
      <p:sp>
        <p:nvSpPr>
          <p:cNvPr id="18" name="object 9"/>
          <p:cNvSpPr txBox="1"/>
          <p:nvPr/>
        </p:nvSpPr>
        <p:spPr>
          <a:xfrm>
            <a:off x="11780011" y="4472330"/>
            <a:ext cx="760730" cy="365485"/>
          </a:xfrm>
          <a:prstGeom prst="rect">
            <a:avLst/>
          </a:prstGeom>
        </p:spPr>
        <p:txBody>
          <a:bodyPr vert="horz" wrap="square" lIns="0" tIns="26670" rIns="0" bIns="0" rtlCol="0">
            <a:spAutoFit/>
          </a:bodyPr>
          <a:lstStyle/>
          <a:p>
            <a:pPr marL="25400">
              <a:spcBef>
                <a:spcPts val="210"/>
              </a:spcBef>
            </a:pPr>
            <a:r>
              <a:rPr sz="2200" dirty="0">
                <a:solidFill>
                  <a:srgbClr val="FFFFFF"/>
                </a:solidFill>
                <a:cs typeface="Calibri"/>
              </a:rPr>
              <a:t>Step</a:t>
            </a:r>
            <a:r>
              <a:rPr sz="2200" spc="-180" dirty="0">
                <a:solidFill>
                  <a:srgbClr val="FFFFFF"/>
                </a:solidFill>
                <a:cs typeface="Calibri"/>
              </a:rPr>
              <a:t> </a:t>
            </a:r>
            <a:r>
              <a:rPr sz="2200" dirty="0">
                <a:solidFill>
                  <a:srgbClr val="FFFFFF"/>
                </a:solidFill>
                <a:cs typeface="Calibri"/>
              </a:rPr>
              <a:t>3</a:t>
            </a:r>
            <a:endParaRPr sz="2200">
              <a:solidFill>
                <a:prstClr val="black"/>
              </a:solidFill>
              <a:cs typeface="Calibri"/>
            </a:endParaRPr>
          </a:p>
        </p:txBody>
      </p:sp>
    </p:spTree>
    <p:extLst>
      <p:ext uri="{BB962C8B-B14F-4D97-AF65-F5344CB8AC3E}">
        <p14:creationId xmlns:p14="http://schemas.microsoft.com/office/powerpoint/2010/main" val="3737752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7"/>
            <a:ext cx="1376045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Receiving Bitcoins through Jaxx </a:t>
            </a:r>
            <a:r>
              <a:rPr sz="5600" spc="-20" dirty="0">
                <a:solidFill>
                  <a:srgbClr val="095A82"/>
                </a:solidFill>
              </a:rPr>
              <a:t>Wallets</a:t>
            </a:r>
            <a:r>
              <a:rPr sz="4000" spc="-20" dirty="0">
                <a:solidFill>
                  <a:srgbClr val="095A82"/>
                </a:solidFill>
              </a:rPr>
              <a:t>(</a:t>
            </a:r>
            <a:r>
              <a:rPr sz="4000" spc="170" dirty="0">
                <a:solidFill>
                  <a:srgbClr val="095A82"/>
                </a:solidFill>
              </a:rPr>
              <a:t> </a:t>
            </a:r>
            <a:r>
              <a:rPr sz="4000" dirty="0">
                <a:solidFill>
                  <a:srgbClr val="095A82"/>
                </a:solidFill>
              </a:rPr>
              <a:t>Contd…)</a:t>
            </a:r>
            <a:endParaRPr sz="4000"/>
          </a:p>
        </p:txBody>
      </p:sp>
      <p:sp>
        <p:nvSpPr>
          <p:cNvPr id="6" name="object 6"/>
          <p:cNvSpPr/>
          <p:nvPr/>
        </p:nvSpPr>
        <p:spPr>
          <a:xfrm>
            <a:off x="3456433" y="1880616"/>
            <a:ext cx="11375134" cy="7357872"/>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7"/>
          <p:cNvSpPr/>
          <p:nvPr/>
        </p:nvSpPr>
        <p:spPr>
          <a:xfrm>
            <a:off x="6356603" y="5096255"/>
            <a:ext cx="1570990" cy="173990"/>
          </a:xfrm>
          <a:custGeom>
            <a:avLst/>
            <a:gdLst/>
            <a:ahLst/>
            <a:cxnLst/>
            <a:rect l="l" t="t" r="r" b="b"/>
            <a:pathLst>
              <a:path w="785495" h="86994">
                <a:moveTo>
                  <a:pt x="86868" y="0"/>
                </a:moveTo>
                <a:lnTo>
                  <a:pt x="0" y="43434"/>
                </a:lnTo>
                <a:lnTo>
                  <a:pt x="86868" y="86868"/>
                </a:lnTo>
                <a:lnTo>
                  <a:pt x="86868" y="57912"/>
                </a:lnTo>
                <a:lnTo>
                  <a:pt x="72390" y="57912"/>
                </a:lnTo>
                <a:lnTo>
                  <a:pt x="72390" y="28956"/>
                </a:lnTo>
                <a:lnTo>
                  <a:pt x="86868" y="28956"/>
                </a:lnTo>
                <a:lnTo>
                  <a:pt x="86868" y="0"/>
                </a:lnTo>
                <a:close/>
              </a:path>
              <a:path w="785495" h="86994">
                <a:moveTo>
                  <a:pt x="86868" y="28956"/>
                </a:moveTo>
                <a:lnTo>
                  <a:pt x="72390" y="28956"/>
                </a:lnTo>
                <a:lnTo>
                  <a:pt x="72390" y="57912"/>
                </a:lnTo>
                <a:lnTo>
                  <a:pt x="86868" y="57912"/>
                </a:lnTo>
                <a:lnTo>
                  <a:pt x="86868" y="28956"/>
                </a:lnTo>
                <a:close/>
              </a:path>
              <a:path w="785495" h="86994">
                <a:moveTo>
                  <a:pt x="785495" y="28956"/>
                </a:moveTo>
                <a:lnTo>
                  <a:pt x="86868" y="28956"/>
                </a:lnTo>
                <a:lnTo>
                  <a:pt x="86868" y="57912"/>
                </a:lnTo>
                <a:lnTo>
                  <a:pt x="785495" y="57912"/>
                </a:lnTo>
                <a:lnTo>
                  <a:pt x="785495" y="28956"/>
                </a:lnTo>
                <a:close/>
              </a:path>
            </a:pathLst>
          </a:custGeom>
          <a:solidFill>
            <a:srgbClr val="FF0000"/>
          </a:solidFill>
        </p:spPr>
        <p:txBody>
          <a:bodyPr wrap="square" lIns="0" tIns="0" rIns="0" bIns="0" rtlCol="0"/>
          <a:lstStyle/>
          <a:p>
            <a:endParaRPr sz="3600">
              <a:solidFill>
                <a:prstClr val="black"/>
              </a:solidFill>
            </a:endParaRPr>
          </a:p>
        </p:txBody>
      </p:sp>
      <p:sp>
        <p:nvSpPr>
          <p:cNvPr id="8" name="object 8"/>
          <p:cNvSpPr/>
          <p:nvPr/>
        </p:nvSpPr>
        <p:spPr>
          <a:xfrm>
            <a:off x="6356603" y="3745990"/>
            <a:ext cx="1477010" cy="1336040"/>
          </a:xfrm>
          <a:custGeom>
            <a:avLst/>
            <a:gdLst/>
            <a:ahLst/>
            <a:cxnLst/>
            <a:rect l="l" t="t" r="r" b="b"/>
            <a:pathLst>
              <a:path w="738504" h="668019">
                <a:moveTo>
                  <a:pt x="86868" y="580643"/>
                </a:moveTo>
                <a:lnTo>
                  <a:pt x="0" y="624077"/>
                </a:lnTo>
                <a:lnTo>
                  <a:pt x="86868" y="667511"/>
                </a:lnTo>
                <a:lnTo>
                  <a:pt x="86868" y="638555"/>
                </a:lnTo>
                <a:lnTo>
                  <a:pt x="72390" y="638555"/>
                </a:lnTo>
                <a:lnTo>
                  <a:pt x="72390" y="609599"/>
                </a:lnTo>
                <a:lnTo>
                  <a:pt x="86868" y="609599"/>
                </a:lnTo>
                <a:lnTo>
                  <a:pt x="86868" y="580643"/>
                </a:lnTo>
                <a:close/>
              </a:path>
              <a:path w="738504" h="668019">
                <a:moveTo>
                  <a:pt x="86868" y="609599"/>
                </a:moveTo>
                <a:lnTo>
                  <a:pt x="72390" y="609599"/>
                </a:lnTo>
                <a:lnTo>
                  <a:pt x="72390" y="638555"/>
                </a:lnTo>
                <a:lnTo>
                  <a:pt x="86868" y="638555"/>
                </a:lnTo>
                <a:lnTo>
                  <a:pt x="86868" y="609599"/>
                </a:lnTo>
                <a:close/>
              </a:path>
              <a:path w="738504" h="668019">
                <a:moveTo>
                  <a:pt x="354838" y="609599"/>
                </a:moveTo>
                <a:lnTo>
                  <a:pt x="86868" y="609599"/>
                </a:lnTo>
                <a:lnTo>
                  <a:pt x="86868" y="638555"/>
                </a:lnTo>
                <a:lnTo>
                  <a:pt x="377317" y="638555"/>
                </a:lnTo>
                <a:lnTo>
                  <a:pt x="383794" y="632078"/>
                </a:lnTo>
                <a:lnTo>
                  <a:pt x="383794" y="624077"/>
                </a:lnTo>
                <a:lnTo>
                  <a:pt x="354838" y="624077"/>
                </a:lnTo>
                <a:lnTo>
                  <a:pt x="354838" y="609599"/>
                </a:lnTo>
                <a:close/>
              </a:path>
              <a:path w="738504" h="668019">
                <a:moveTo>
                  <a:pt x="738505" y="0"/>
                </a:moveTo>
                <a:lnTo>
                  <a:pt x="361314" y="0"/>
                </a:lnTo>
                <a:lnTo>
                  <a:pt x="354838" y="6476"/>
                </a:lnTo>
                <a:lnTo>
                  <a:pt x="354838" y="624077"/>
                </a:lnTo>
                <a:lnTo>
                  <a:pt x="369315" y="609599"/>
                </a:lnTo>
                <a:lnTo>
                  <a:pt x="383794" y="609599"/>
                </a:lnTo>
                <a:lnTo>
                  <a:pt x="383794" y="28955"/>
                </a:lnTo>
                <a:lnTo>
                  <a:pt x="369315" y="28955"/>
                </a:lnTo>
                <a:lnTo>
                  <a:pt x="383794" y="14477"/>
                </a:lnTo>
                <a:lnTo>
                  <a:pt x="738505" y="14477"/>
                </a:lnTo>
                <a:lnTo>
                  <a:pt x="738505" y="0"/>
                </a:lnTo>
                <a:close/>
              </a:path>
              <a:path w="738504" h="668019">
                <a:moveTo>
                  <a:pt x="383794" y="609599"/>
                </a:moveTo>
                <a:lnTo>
                  <a:pt x="369315" y="609599"/>
                </a:lnTo>
                <a:lnTo>
                  <a:pt x="354838" y="624077"/>
                </a:lnTo>
                <a:lnTo>
                  <a:pt x="383794" y="624077"/>
                </a:lnTo>
                <a:lnTo>
                  <a:pt x="383794" y="609599"/>
                </a:lnTo>
                <a:close/>
              </a:path>
              <a:path w="738504" h="668019">
                <a:moveTo>
                  <a:pt x="383794" y="14477"/>
                </a:moveTo>
                <a:lnTo>
                  <a:pt x="369315" y="28955"/>
                </a:lnTo>
                <a:lnTo>
                  <a:pt x="383794" y="28955"/>
                </a:lnTo>
                <a:lnTo>
                  <a:pt x="383794" y="14477"/>
                </a:lnTo>
                <a:close/>
              </a:path>
              <a:path w="738504" h="668019">
                <a:moveTo>
                  <a:pt x="738505" y="14477"/>
                </a:moveTo>
                <a:lnTo>
                  <a:pt x="383794" y="14477"/>
                </a:lnTo>
                <a:lnTo>
                  <a:pt x="383794" y="28955"/>
                </a:lnTo>
                <a:lnTo>
                  <a:pt x="738505" y="28955"/>
                </a:lnTo>
                <a:lnTo>
                  <a:pt x="738505" y="14477"/>
                </a:lnTo>
                <a:close/>
              </a:path>
            </a:pathLst>
          </a:custGeom>
          <a:solidFill>
            <a:srgbClr val="FF0000"/>
          </a:solidFill>
        </p:spPr>
        <p:txBody>
          <a:bodyPr wrap="square" lIns="0" tIns="0" rIns="0" bIns="0" rtlCol="0"/>
          <a:lstStyle/>
          <a:p>
            <a:endParaRPr sz="3600">
              <a:solidFill>
                <a:prstClr val="black"/>
              </a:solidFill>
            </a:endParaRPr>
          </a:p>
        </p:txBody>
      </p:sp>
      <p:sp>
        <p:nvSpPr>
          <p:cNvPr id="9" name="object 9"/>
          <p:cNvSpPr txBox="1"/>
          <p:nvPr/>
        </p:nvSpPr>
        <p:spPr>
          <a:xfrm>
            <a:off x="5353050" y="4875785"/>
            <a:ext cx="762000" cy="364202"/>
          </a:xfrm>
          <a:prstGeom prst="rect">
            <a:avLst/>
          </a:prstGeom>
        </p:spPr>
        <p:txBody>
          <a:bodyPr vert="horz" wrap="square" lIns="0" tIns="25400" rIns="0" bIns="0" rtlCol="0">
            <a:spAutoFit/>
          </a:bodyPr>
          <a:lstStyle/>
          <a:p>
            <a:pPr marL="25400">
              <a:spcBef>
                <a:spcPts val="200"/>
              </a:spcBef>
            </a:pPr>
            <a:r>
              <a:rPr sz="2200" dirty="0">
                <a:solidFill>
                  <a:srgbClr val="FFFFFF"/>
                </a:solidFill>
                <a:cs typeface="Calibri"/>
              </a:rPr>
              <a:t>Step</a:t>
            </a:r>
            <a:r>
              <a:rPr sz="2200" spc="-180" dirty="0">
                <a:solidFill>
                  <a:srgbClr val="FFFFFF"/>
                </a:solidFill>
                <a:cs typeface="Calibri"/>
              </a:rPr>
              <a:t> </a:t>
            </a:r>
            <a:r>
              <a:rPr sz="2200" dirty="0">
                <a:solidFill>
                  <a:srgbClr val="FFFFFF"/>
                </a:solidFill>
                <a:cs typeface="Calibri"/>
              </a:rPr>
              <a:t>4</a:t>
            </a:r>
            <a:endParaRPr sz="2200">
              <a:solidFill>
                <a:prstClr val="black"/>
              </a:solidFill>
              <a:cs typeface="Calibri"/>
            </a:endParaRPr>
          </a:p>
        </p:txBody>
      </p:sp>
    </p:spTree>
    <p:extLst>
      <p:ext uri="{BB962C8B-B14F-4D97-AF65-F5344CB8AC3E}">
        <p14:creationId xmlns:p14="http://schemas.microsoft.com/office/powerpoint/2010/main" val="2327421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7669" y="822088"/>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Private Blockchain</a:t>
            </a:r>
            <a:endParaRPr sz="5600" dirty="0">
              <a:solidFill>
                <a:schemeClr val="tx2"/>
              </a:solidFill>
            </a:endParaRPr>
          </a:p>
        </p:txBody>
      </p:sp>
      <p:sp>
        <p:nvSpPr>
          <p:cNvPr id="14" name="object 7"/>
          <p:cNvSpPr txBox="1"/>
          <p:nvPr/>
        </p:nvSpPr>
        <p:spPr>
          <a:xfrm>
            <a:off x="937669" y="1971460"/>
            <a:ext cx="16412660" cy="6586418"/>
          </a:xfrm>
          <a:prstGeom prst="rect">
            <a:avLst/>
          </a:prstGeom>
        </p:spPr>
        <p:txBody>
          <a:bodyPr vert="horz" wrap="square" lIns="0" tIns="0" rIns="0" bIns="0" rtlCol="0">
            <a:spAutoFit/>
          </a:bodyPr>
          <a:lstStyle/>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smtClean="0">
                <a:latin typeface="Arial Rounded MT Bold" panose="020F0704030504030204" pitchFamily="34" charset="0"/>
                <a:cs typeface="Calibri"/>
              </a:rPr>
              <a:t>Only </a:t>
            </a:r>
            <a:r>
              <a:rPr lang="en-IN" altLang="en-US" sz="2000" spc="-20" dirty="0">
                <a:latin typeface="Arial Rounded MT Bold" panose="020F0704030504030204" pitchFamily="34" charset="0"/>
                <a:cs typeface="Calibri"/>
              </a:rPr>
              <a:t>specific, pre-chosen entities have the ability to create new transactions on the chain</a:t>
            </a:r>
          </a:p>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Closed network</a:t>
            </a:r>
          </a:p>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Write permissions are kept centralized to 1 organization</a:t>
            </a:r>
          </a:p>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Read permissions may be public / restricted to an arbitrary </a:t>
            </a:r>
            <a:r>
              <a:rPr lang="en-IN" altLang="en-US" sz="2000" spc="-20" dirty="0" smtClean="0">
                <a:latin typeface="Arial Rounded MT Bold" panose="020F0704030504030204" pitchFamily="34" charset="0"/>
                <a:cs typeface="Calibri"/>
              </a:rPr>
              <a:t>extent (</a:t>
            </a:r>
            <a:r>
              <a:rPr lang="en-IN" altLang="en-US" sz="2000" spc="-20" dirty="0">
                <a:latin typeface="Arial Rounded MT Bold" panose="020F0704030504030204" pitchFamily="34" charset="0"/>
                <a:cs typeface="Calibri"/>
              </a:rPr>
              <a:t>database management, auditing, </a:t>
            </a:r>
            <a:r>
              <a:rPr lang="en-IN" altLang="en-US" sz="2000" spc="-20" dirty="0" smtClean="0">
                <a:latin typeface="Arial Rounded MT Bold" panose="020F0704030504030204" pitchFamily="34" charset="0"/>
                <a:cs typeface="Calibri"/>
              </a:rPr>
              <a:t>etc.,)</a:t>
            </a:r>
            <a:endParaRPr lang="en-IN" altLang="en-US" sz="2000" spc="-20" dirty="0">
              <a:latin typeface="Arial Rounded MT Bold" panose="020F0704030504030204" pitchFamily="34" charset="0"/>
              <a:cs typeface="Calibri"/>
            </a:endParaRPr>
          </a:p>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Setting up groups and participants who can verify </a:t>
            </a:r>
            <a:r>
              <a:rPr lang="en-IN" altLang="en-US" sz="2000" spc="-20" dirty="0" smtClean="0">
                <a:latin typeface="Arial Rounded MT Bold" panose="020F0704030504030204" pitchFamily="34" charset="0"/>
                <a:cs typeface="Calibri"/>
              </a:rPr>
              <a:t>transactions </a:t>
            </a:r>
            <a:r>
              <a:rPr lang="en-IN" altLang="en-US" sz="2000" spc="-20" dirty="0">
                <a:latin typeface="Arial Rounded MT Bold" panose="020F0704030504030204" pitchFamily="34" charset="0"/>
                <a:cs typeface="Calibri"/>
              </a:rPr>
              <a:t>internally</a:t>
            </a:r>
          </a:p>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Not so secured like public </a:t>
            </a:r>
            <a:r>
              <a:rPr lang="en-IN" altLang="en-US" sz="2000" spc="-20" dirty="0" smtClean="0">
                <a:latin typeface="Arial Rounded MT Bold" panose="020F0704030504030204" pitchFamily="34" charset="0"/>
                <a:cs typeface="Calibri"/>
              </a:rPr>
              <a:t>Blockchain </a:t>
            </a:r>
            <a:endParaRPr lang="en-IN" altLang="en-US" sz="2000" spc="-20" dirty="0">
              <a:latin typeface="Arial Rounded MT Bold" panose="020F0704030504030204" pitchFamily="34" charset="0"/>
              <a:cs typeface="Calibri"/>
            </a:endParaRPr>
          </a:p>
          <a:p>
            <a:pPr marL="12700">
              <a:lnSpc>
                <a:spcPct val="200000"/>
              </a:lnSpc>
              <a:buClr>
                <a:srgbClr val="095A81"/>
              </a:buClr>
              <a:tabLst>
                <a:tab pos="584835" algn="l"/>
              </a:tabLst>
              <a:defRPr/>
            </a:pPr>
            <a:r>
              <a:rPr lang="en-IN" altLang="en-US" sz="2000" b="1" spc="-20" dirty="0" smtClean="0">
                <a:solidFill>
                  <a:schemeClr val="accent6">
                    <a:lumMod val="75000"/>
                  </a:schemeClr>
                </a:solidFill>
                <a:latin typeface="Arial Rounded MT Bold" panose="020F0704030504030204" pitchFamily="34" charset="0"/>
                <a:cs typeface="Calibri"/>
              </a:rPr>
              <a:t>Example: </a:t>
            </a:r>
            <a:r>
              <a:rPr lang="en-IN" altLang="en-US" sz="2000" spc="-20" dirty="0">
                <a:latin typeface="Arial Rounded MT Bold" panose="020F0704030504030204" pitchFamily="34" charset="0"/>
                <a:cs typeface="Calibri"/>
              </a:rPr>
              <a:t>MONAX, Multichain</a:t>
            </a:r>
          </a:p>
          <a:p>
            <a:pPr marL="12700">
              <a:lnSpc>
                <a:spcPct val="200000"/>
              </a:lnSpc>
              <a:buClr>
                <a:srgbClr val="095A81"/>
              </a:buClr>
              <a:tabLst>
                <a:tab pos="584835" algn="l"/>
              </a:tabLst>
              <a:defRPr/>
            </a:pPr>
            <a:r>
              <a:rPr lang="en-IN" altLang="en-US" sz="2000" b="1" spc="-20" dirty="0" smtClean="0">
                <a:solidFill>
                  <a:schemeClr val="accent6">
                    <a:lumMod val="75000"/>
                  </a:schemeClr>
                </a:solidFill>
                <a:latin typeface="Arial Rounded MT Bold" panose="020F0704030504030204" pitchFamily="34" charset="0"/>
                <a:cs typeface="Calibri"/>
              </a:rPr>
              <a:t>Effects </a:t>
            </a:r>
            <a:r>
              <a:rPr lang="en-IN" altLang="en-US" sz="2000" b="1" spc="-20" dirty="0">
                <a:solidFill>
                  <a:schemeClr val="accent6">
                    <a:lumMod val="75000"/>
                  </a:schemeClr>
                </a:solidFill>
                <a:latin typeface="Arial Rounded MT Bold" panose="020F0704030504030204" pitchFamily="34" charset="0"/>
                <a:cs typeface="Calibri"/>
              </a:rPr>
              <a:t>: </a:t>
            </a:r>
          </a:p>
          <a:p>
            <a:pPr marL="584200" lvl="1"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Reduces transaction costs and data redundancies and replaces legacy systems</a:t>
            </a:r>
          </a:p>
          <a:p>
            <a:pPr marL="584200" lvl="1"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Internal to single / group of company and organizations</a:t>
            </a:r>
          </a:p>
          <a:p>
            <a:pPr marL="584200" indent="-571500">
              <a:buClr>
                <a:srgbClr val="095A81"/>
              </a:buClr>
              <a:buFont typeface="Wingdings" panose="05000000000000000000" pitchFamily="2" charset="2"/>
              <a:buChar char="§"/>
              <a:tabLst>
                <a:tab pos="584835" algn="l"/>
              </a:tabLst>
              <a:defRPr/>
            </a:pPr>
            <a:endParaRPr lang="en-US" sz="2800" spc="-20" dirty="0">
              <a:solidFill>
                <a:srgbClr val="5F5F5F"/>
              </a:solidFill>
              <a:latin typeface="Calibri"/>
              <a:cs typeface="Calibri"/>
            </a:endParaRPr>
          </a:p>
        </p:txBody>
      </p:sp>
      <p:pic>
        <p:nvPicPr>
          <p:cNvPr id="15"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952067" y="3848100"/>
            <a:ext cx="4398262" cy="5008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26821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816229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Steps for Receiving</a:t>
            </a:r>
            <a:r>
              <a:rPr sz="5600" spc="20" dirty="0">
                <a:solidFill>
                  <a:srgbClr val="095A82"/>
                </a:solidFill>
              </a:rPr>
              <a:t> </a:t>
            </a:r>
            <a:r>
              <a:rPr sz="5600" spc="-10" dirty="0">
                <a:solidFill>
                  <a:srgbClr val="095A82"/>
                </a:solidFill>
              </a:rPr>
              <a:t>Bitcoins</a:t>
            </a:r>
            <a:endParaRPr sz="5600"/>
          </a:p>
        </p:txBody>
      </p:sp>
      <p:sp>
        <p:nvSpPr>
          <p:cNvPr id="12" name="object 3"/>
          <p:cNvSpPr txBox="1"/>
          <p:nvPr/>
        </p:nvSpPr>
        <p:spPr>
          <a:xfrm>
            <a:off x="942035" y="1896110"/>
            <a:ext cx="12416790" cy="2848216"/>
          </a:xfrm>
          <a:prstGeom prst="rect">
            <a:avLst/>
          </a:prstGeom>
        </p:spPr>
        <p:txBody>
          <a:bodyPr vert="horz" wrap="square" lIns="0" tIns="26670" rIns="0" bIns="0" rtlCol="0">
            <a:spAutoFit/>
          </a:bodyPr>
          <a:lstStyle/>
          <a:p>
            <a:pPr marL="25400">
              <a:spcBef>
                <a:spcPts val="210"/>
              </a:spcBef>
            </a:pPr>
            <a:r>
              <a:rPr sz="2000" dirty="0">
                <a:solidFill>
                  <a:srgbClr val="0070C0"/>
                </a:solidFill>
                <a:latin typeface="Arial Rounded MT Bold" panose="020F0704030504030204" pitchFamily="34" charset="0"/>
                <a:cs typeface="Calibri"/>
              </a:rPr>
              <a:t>Following are the steps to receive</a:t>
            </a:r>
            <a:r>
              <a:rPr sz="2000" spc="-300" dirty="0">
                <a:solidFill>
                  <a:srgbClr val="0070C0"/>
                </a:solidFill>
                <a:latin typeface="Arial Rounded MT Bold" panose="020F0704030504030204" pitchFamily="34" charset="0"/>
                <a:cs typeface="Calibri"/>
              </a:rPr>
              <a:t> </a:t>
            </a:r>
            <a:r>
              <a:rPr sz="2000" dirty="0">
                <a:solidFill>
                  <a:srgbClr val="0070C0"/>
                </a:solidFill>
                <a:latin typeface="Arial Rounded MT Bold" panose="020F0704030504030204" pitchFamily="34" charset="0"/>
                <a:cs typeface="Calibri"/>
              </a:rPr>
              <a:t>Bitcoins:</a:t>
            </a:r>
          </a:p>
          <a:p>
            <a:pPr>
              <a:spcBef>
                <a:spcPts val="80"/>
              </a:spcBef>
            </a:pPr>
            <a:endParaRPr sz="2000" dirty="0">
              <a:solidFill>
                <a:prstClr val="black"/>
              </a:solidFill>
              <a:latin typeface="Arial Rounded MT Bold" panose="020F0704030504030204" pitchFamily="34" charset="0"/>
              <a:cs typeface="Times New Roman"/>
            </a:endParaRPr>
          </a:p>
          <a:p>
            <a:pPr marL="25400"/>
            <a:r>
              <a:rPr sz="2000" b="1" dirty="0">
                <a:latin typeface="Arial Rounded MT Bold" panose="020F0704030504030204" pitchFamily="34" charset="0"/>
                <a:cs typeface="Calibri"/>
              </a:rPr>
              <a:t>Step </a:t>
            </a:r>
            <a:r>
              <a:rPr sz="2000" b="1" spc="-10" dirty="0">
                <a:latin typeface="Arial Rounded MT Bold" panose="020F0704030504030204" pitchFamily="34" charset="0"/>
                <a:cs typeface="Calibri"/>
              </a:rPr>
              <a:t>1: </a:t>
            </a:r>
            <a:r>
              <a:rPr sz="2000" dirty="0">
                <a:latin typeface="Arial Rounded MT Bold" panose="020F0704030504030204" pitchFamily="34" charset="0"/>
                <a:cs typeface="Calibri"/>
              </a:rPr>
              <a:t>Click </a:t>
            </a:r>
            <a:r>
              <a:rPr sz="2000" spc="-10" dirty="0">
                <a:latin typeface="Arial Rounded MT Bold" panose="020F0704030504030204" pitchFamily="34" charset="0"/>
                <a:cs typeface="Calibri"/>
              </a:rPr>
              <a:t>on the ‘receive’ button</a:t>
            </a:r>
            <a:endParaRPr sz="2000" dirty="0">
              <a:latin typeface="Arial Rounded MT Bold" panose="020F0704030504030204" pitchFamily="34" charset="0"/>
              <a:cs typeface="Calibri"/>
            </a:endParaRPr>
          </a:p>
          <a:p>
            <a:pPr>
              <a:spcBef>
                <a:spcPts val="80"/>
              </a:spcBef>
            </a:pPr>
            <a:endParaRPr sz="2000" dirty="0">
              <a:latin typeface="Arial Rounded MT Bold" panose="020F0704030504030204" pitchFamily="34" charset="0"/>
              <a:cs typeface="Times New Roman"/>
            </a:endParaRPr>
          </a:p>
          <a:p>
            <a:pPr marL="25400"/>
            <a:r>
              <a:rPr sz="2000" b="1" dirty="0">
                <a:latin typeface="Arial Rounded MT Bold" panose="020F0704030504030204" pitchFamily="34" charset="0"/>
                <a:cs typeface="Calibri"/>
              </a:rPr>
              <a:t>Step </a:t>
            </a:r>
            <a:r>
              <a:rPr sz="2000" b="1" spc="-10" dirty="0">
                <a:latin typeface="Arial Rounded MT Bold" panose="020F0704030504030204" pitchFamily="34" charset="0"/>
                <a:cs typeface="Calibri"/>
              </a:rPr>
              <a:t>2: </a:t>
            </a:r>
            <a:r>
              <a:rPr sz="2000" spc="-10" dirty="0">
                <a:latin typeface="Arial Rounded MT Bold" panose="020F0704030504030204" pitchFamily="34" charset="0"/>
                <a:cs typeface="Calibri"/>
              </a:rPr>
              <a:t>In the ‘amount’ section, </a:t>
            </a:r>
            <a:r>
              <a:rPr sz="2000" dirty="0">
                <a:latin typeface="Arial Rounded MT Bold" panose="020F0704030504030204" pitchFamily="34" charset="0"/>
                <a:cs typeface="Calibri"/>
              </a:rPr>
              <a:t>write </a:t>
            </a:r>
            <a:r>
              <a:rPr sz="2000" spc="-10" dirty="0">
                <a:latin typeface="Arial Rounded MT Bold" panose="020F0704030504030204" pitchFamily="34" charset="0"/>
                <a:cs typeface="Calibri"/>
              </a:rPr>
              <a:t>the number of Bitcoins </a:t>
            </a:r>
            <a:r>
              <a:rPr sz="2000" dirty="0">
                <a:latin typeface="Arial Rounded MT Bold" panose="020F0704030504030204" pitchFamily="34" charset="0"/>
                <a:cs typeface="Calibri"/>
              </a:rPr>
              <a:t>you want to</a:t>
            </a:r>
            <a:r>
              <a:rPr sz="2000" spc="90" dirty="0">
                <a:latin typeface="Arial Rounded MT Bold" panose="020F0704030504030204" pitchFamily="34" charset="0"/>
                <a:cs typeface="Calibri"/>
              </a:rPr>
              <a:t> </a:t>
            </a:r>
            <a:r>
              <a:rPr sz="2000" dirty="0">
                <a:latin typeface="Arial Rounded MT Bold" panose="020F0704030504030204" pitchFamily="34" charset="0"/>
                <a:cs typeface="Calibri"/>
              </a:rPr>
              <a:t>receive</a:t>
            </a:r>
          </a:p>
          <a:p>
            <a:pPr>
              <a:spcBef>
                <a:spcPts val="110"/>
              </a:spcBef>
            </a:pPr>
            <a:endParaRPr sz="2000" dirty="0">
              <a:latin typeface="Arial Rounded MT Bold" panose="020F0704030504030204" pitchFamily="34" charset="0"/>
              <a:cs typeface="Times New Roman"/>
            </a:endParaRPr>
          </a:p>
          <a:p>
            <a:pPr marL="25400"/>
            <a:r>
              <a:rPr sz="2000" b="1" dirty="0">
                <a:latin typeface="Arial Rounded MT Bold" panose="020F0704030504030204" pitchFamily="34" charset="0"/>
                <a:cs typeface="Calibri"/>
              </a:rPr>
              <a:t>Step </a:t>
            </a:r>
            <a:r>
              <a:rPr sz="2000" b="1" spc="-10" dirty="0">
                <a:latin typeface="Arial Rounded MT Bold" panose="020F0704030504030204" pitchFamily="34" charset="0"/>
                <a:cs typeface="Calibri"/>
              </a:rPr>
              <a:t>3: </a:t>
            </a:r>
            <a:r>
              <a:rPr sz="2000" dirty="0">
                <a:latin typeface="Arial Rounded MT Bold" panose="020F0704030504030204" pitchFamily="34" charset="0"/>
                <a:cs typeface="Calibri"/>
              </a:rPr>
              <a:t>Click </a:t>
            </a:r>
            <a:r>
              <a:rPr sz="2000" spc="-10" dirty="0">
                <a:latin typeface="Arial Rounded MT Bold" panose="020F0704030504030204" pitchFamily="34" charset="0"/>
                <a:cs typeface="Calibri"/>
              </a:rPr>
              <a:t>on the ‘generate’</a:t>
            </a:r>
            <a:r>
              <a:rPr sz="2000" spc="10" dirty="0">
                <a:latin typeface="Arial Rounded MT Bold" panose="020F0704030504030204" pitchFamily="34" charset="0"/>
                <a:cs typeface="Calibri"/>
              </a:rPr>
              <a:t> </a:t>
            </a:r>
            <a:r>
              <a:rPr sz="2000" spc="-10" dirty="0">
                <a:latin typeface="Arial Rounded MT Bold" panose="020F0704030504030204" pitchFamily="34" charset="0"/>
                <a:cs typeface="Calibri"/>
              </a:rPr>
              <a:t>button</a:t>
            </a:r>
            <a:endParaRPr sz="2000" dirty="0">
              <a:latin typeface="Arial Rounded MT Bold" panose="020F0704030504030204" pitchFamily="34" charset="0"/>
              <a:cs typeface="Calibri"/>
            </a:endParaRPr>
          </a:p>
          <a:p>
            <a:pPr>
              <a:spcBef>
                <a:spcPts val="80"/>
              </a:spcBef>
            </a:pPr>
            <a:endParaRPr sz="2000" dirty="0">
              <a:latin typeface="Arial Rounded MT Bold" panose="020F0704030504030204" pitchFamily="34" charset="0"/>
              <a:cs typeface="Times New Roman"/>
            </a:endParaRPr>
          </a:p>
          <a:p>
            <a:pPr marL="25400"/>
            <a:r>
              <a:rPr sz="2000" b="1" dirty="0">
                <a:latin typeface="Arial Rounded MT Bold" panose="020F0704030504030204" pitchFamily="34" charset="0"/>
                <a:cs typeface="Calibri"/>
              </a:rPr>
              <a:t>Step 4: </a:t>
            </a:r>
            <a:r>
              <a:rPr sz="2000" dirty="0">
                <a:latin typeface="Arial Rounded MT Bold" panose="020F0704030504030204" pitchFamily="34" charset="0"/>
                <a:cs typeface="Calibri"/>
              </a:rPr>
              <a:t>Now you are </a:t>
            </a:r>
            <a:r>
              <a:rPr sz="2000" spc="-10" dirty="0">
                <a:latin typeface="Arial Rounded MT Bold" panose="020F0704030504030204" pitchFamily="34" charset="0"/>
                <a:cs typeface="Calibri"/>
              </a:rPr>
              <a:t>ready </a:t>
            </a:r>
            <a:r>
              <a:rPr sz="2000" dirty="0">
                <a:latin typeface="Arial Rounded MT Bold" panose="020F0704030504030204" pitchFamily="34" charset="0"/>
                <a:cs typeface="Calibri"/>
              </a:rPr>
              <a:t>to receive </a:t>
            </a:r>
            <a:r>
              <a:rPr sz="2000" spc="-10" dirty="0">
                <a:latin typeface="Arial Rounded MT Bold" panose="020F0704030504030204" pitchFamily="34" charset="0"/>
                <a:cs typeface="Calibri"/>
              </a:rPr>
              <a:t>the amount </a:t>
            </a:r>
            <a:r>
              <a:rPr sz="2000" dirty="0">
                <a:latin typeface="Arial Rounded MT Bold" panose="020F0704030504030204" pitchFamily="34" charset="0"/>
                <a:cs typeface="Calibri"/>
              </a:rPr>
              <a:t>of </a:t>
            </a:r>
            <a:r>
              <a:rPr sz="2000" spc="-10" dirty="0">
                <a:latin typeface="Arial Rounded MT Bold" panose="020F0704030504030204" pitchFamily="34" charset="0"/>
                <a:cs typeface="Calibri"/>
              </a:rPr>
              <a:t>bitcoins by scanning the </a:t>
            </a:r>
            <a:r>
              <a:rPr sz="2000" dirty="0">
                <a:latin typeface="Arial Rounded MT Bold" panose="020F0704030504030204" pitchFamily="34" charset="0"/>
                <a:cs typeface="Calibri"/>
              </a:rPr>
              <a:t>QR</a:t>
            </a:r>
            <a:r>
              <a:rPr sz="2000" spc="80" dirty="0">
                <a:latin typeface="Arial Rounded MT Bold" panose="020F0704030504030204" pitchFamily="34" charset="0"/>
                <a:cs typeface="Calibri"/>
              </a:rPr>
              <a:t> </a:t>
            </a:r>
            <a:r>
              <a:rPr sz="2000" spc="-10" dirty="0">
                <a:latin typeface="Arial Rounded MT Bold" panose="020F0704030504030204" pitchFamily="34" charset="0"/>
                <a:cs typeface="Calibri"/>
              </a:rPr>
              <a:t>code</a:t>
            </a: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25560227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698754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Where </a:t>
            </a:r>
            <a:r>
              <a:rPr sz="5600" spc="-10" dirty="0">
                <a:solidFill>
                  <a:srgbClr val="095A82"/>
                </a:solidFill>
              </a:rPr>
              <a:t>to find</a:t>
            </a:r>
            <a:r>
              <a:rPr sz="5600" spc="-20" dirty="0">
                <a:solidFill>
                  <a:srgbClr val="095A82"/>
                </a:solidFill>
              </a:rPr>
              <a:t> </a:t>
            </a:r>
            <a:r>
              <a:rPr sz="5600" spc="-10" dirty="0">
                <a:solidFill>
                  <a:srgbClr val="095A82"/>
                </a:solidFill>
              </a:rPr>
              <a:t>Bitcoins?</a:t>
            </a:r>
            <a:endParaRPr sz="5600"/>
          </a:p>
        </p:txBody>
      </p:sp>
      <p:sp>
        <p:nvSpPr>
          <p:cNvPr id="12" name="object 3"/>
          <p:cNvSpPr/>
          <p:nvPr/>
        </p:nvSpPr>
        <p:spPr>
          <a:xfrm>
            <a:off x="1748658" y="2112479"/>
            <a:ext cx="14592300" cy="1637030"/>
          </a:xfrm>
          <a:custGeom>
            <a:avLst/>
            <a:gdLst/>
            <a:ahLst/>
            <a:cxnLst/>
            <a:rect l="l" t="t" r="r" b="b"/>
            <a:pathLst>
              <a:path w="7296150" h="818514">
                <a:moveTo>
                  <a:pt x="7170195" y="0"/>
                </a:moveTo>
                <a:lnTo>
                  <a:pt x="0" y="0"/>
                </a:lnTo>
                <a:lnTo>
                  <a:pt x="0" y="818376"/>
                </a:lnTo>
                <a:lnTo>
                  <a:pt x="7170195" y="818376"/>
                </a:lnTo>
                <a:lnTo>
                  <a:pt x="7219202" y="813137"/>
                </a:lnTo>
                <a:lnTo>
                  <a:pt x="7259180" y="798852"/>
                </a:lnTo>
                <a:lnTo>
                  <a:pt x="7286112" y="777666"/>
                </a:lnTo>
                <a:lnTo>
                  <a:pt x="7295981" y="751727"/>
                </a:lnTo>
                <a:lnTo>
                  <a:pt x="7295981" y="66497"/>
                </a:lnTo>
                <a:lnTo>
                  <a:pt x="7286112" y="40607"/>
                </a:lnTo>
                <a:lnTo>
                  <a:pt x="7259180" y="19471"/>
                </a:lnTo>
                <a:lnTo>
                  <a:pt x="7219202" y="5223"/>
                </a:lnTo>
                <a:lnTo>
                  <a:pt x="7170195" y="0"/>
                </a:lnTo>
                <a:close/>
              </a:path>
            </a:pathLst>
          </a:custGeom>
          <a:solidFill>
            <a:srgbClr val="EEEEEE"/>
          </a:solidFill>
        </p:spPr>
        <p:txBody>
          <a:bodyPr wrap="square" lIns="0" tIns="0" rIns="0" bIns="0" rtlCol="0"/>
          <a:lstStyle/>
          <a:p>
            <a:endParaRPr sz="3600">
              <a:solidFill>
                <a:prstClr val="black"/>
              </a:solidFill>
            </a:endParaRPr>
          </a:p>
        </p:txBody>
      </p:sp>
      <p:sp>
        <p:nvSpPr>
          <p:cNvPr id="13" name="object 4"/>
          <p:cNvSpPr/>
          <p:nvPr/>
        </p:nvSpPr>
        <p:spPr>
          <a:xfrm>
            <a:off x="932687" y="2130697"/>
            <a:ext cx="1644338" cy="167592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4" name="object 5"/>
          <p:cNvSpPr/>
          <p:nvPr/>
        </p:nvSpPr>
        <p:spPr>
          <a:xfrm>
            <a:off x="1027709" y="2224219"/>
            <a:ext cx="1446530" cy="1446530"/>
          </a:xfrm>
          <a:custGeom>
            <a:avLst/>
            <a:gdLst/>
            <a:ahLst/>
            <a:cxnLst/>
            <a:rect l="l" t="t" r="r" b="b"/>
            <a:pathLst>
              <a:path w="723265" h="723264">
                <a:moveTo>
                  <a:pt x="361569" y="0"/>
                </a:moveTo>
                <a:lnTo>
                  <a:pt x="312506" y="3299"/>
                </a:lnTo>
                <a:lnTo>
                  <a:pt x="265450" y="12911"/>
                </a:lnTo>
                <a:lnTo>
                  <a:pt x="220830" y="28404"/>
                </a:lnTo>
                <a:lnTo>
                  <a:pt x="179079" y="49347"/>
                </a:lnTo>
                <a:lnTo>
                  <a:pt x="140625" y="75308"/>
                </a:lnTo>
                <a:lnTo>
                  <a:pt x="105901" y="105857"/>
                </a:lnTo>
                <a:lnTo>
                  <a:pt x="75338" y="140561"/>
                </a:lnTo>
                <a:lnTo>
                  <a:pt x="49365" y="178991"/>
                </a:lnTo>
                <a:lnTo>
                  <a:pt x="28414" y="220714"/>
                </a:lnTo>
                <a:lnTo>
                  <a:pt x="12915" y="265300"/>
                </a:lnTo>
                <a:lnTo>
                  <a:pt x="3300" y="312317"/>
                </a:lnTo>
                <a:lnTo>
                  <a:pt x="0" y="361334"/>
                </a:lnTo>
                <a:lnTo>
                  <a:pt x="3300" y="410398"/>
                </a:lnTo>
                <a:lnTo>
                  <a:pt x="12915" y="457453"/>
                </a:lnTo>
                <a:lnTo>
                  <a:pt x="28414" y="502067"/>
                </a:lnTo>
                <a:lnTo>
                  <a:pt x="49365" y="543810"/>
                </a:lnTo>
                <a:lnTo>
                  <a:pt x="75338" y="582254"/>
                </a:lnTo>
                <a:lnTo>
                  <a:pt x="105901" y="616966"/>
                </a:lnTo>
                <a:lnTo>
                  <a:pt x="140625" y="647519"/>
                </a:lnTo>
                <a:lnTo>
                  <a:pt x="179079" y="673480"/>
                </a:lnTo>
                <a:lnTo>
                  <a:pt x="220830" y="694421"/>
                </a:lnTo>
                <a:lnTo>
                  <a:pt x="265450" y="709912"/>
                </a:lnTo>
                <a:lnTo>
                  <a:pt x="312506" y="719521"/>
                </a:lnTo>
                <a:lnTo>
                  <a:pt x="361569" y="722820"/>
                </a:lnTo>
                <a:lnTo>
                  <a:pt x="410629" y="719521"/>
                </a:lnTo>
                <a:lnTo>
                  <a:pt x="457684" y="709912"/>
                </a:lnTo>
                <a:lnTo>
                  <a:pt x="502302" y="694421"/>
                </a:lnTo>
                <a:lnTo>
                  <a:pt x="544053" y="673480"/>
                </a:lnTo>
                <a:lnTo>
                  <a:pt x="582505" y="647519"/>
                </a:lnTo>
                <a:lnTo>
                  <a:pt x="617228" y="616966"/>
                </a:lnTo>
                <a:lnTo>
                  <a:pt x="647792" y="582254"/>
                </a:lnTo>
                <a:lnTo>
                  <a:pt x="673764" y="543810"/>
                </a:lnTo>
                <a:lnTo>
                  <a:pt x="694715" y="502067"/>
                </a:lnTo>
                <a:lnTo>
                  <a:pt x="710213" y="457453"/>
                </a:lnTo>
                <a:lnTo>
                  <a:pt x="719828" y="410398"/>
                </a:lnTo>
                <a:lnTo>
                  <a:pt x="723129" y="361334"/>
                </a:lnTo>
                <a:lnTo>
                  <a:pt x="719828" y="312317"/>
                </a:lnTo>
                <a:lnTo>
                  <a:pt x="710213" y="265300"/>
                </a:lnTo>
                <a:lnTo>
                  <a:pt x="694715" y="220714"/>
                </a:lnTo>
                <a:lnTo>
                  <a:pt x="673764" y="178991"/>
                </a:lnTo>
                <a:lnTo>
                  <a:pt x="647792" y="140561"/>
                </a:lnTo>
                <a:lnTo>
                  <a:pt x="617228" y="105857"/>
                </a:lnTo>
                <a:lnTo>
                  <a:pt x="582505" y="75308"/>
                </a:lnTo>
                <a:lnTo>
                  <a:pt x="544053" y="49347"/>
                </a:lnTo>
                <a:lnTo>
                  <a:pt x="502302" y="28404"/>
                </a:lnTo>
                <a:lnTo>
                  <a:pt x="457684" y="12911"/>
                </a:lnTo>
                <a:lnTo>
                  <a:pt x="410629" y="3299"/>
                </a:lnTo>
                <a:lnTo>
                  <a:pt x="361569" y="0"/>
                </a:lnTo>
                <a:close/>
              </a:path>
            </a:pathLst>
          </a:custGeom>
          <a:solidFill>
            <a:srgbClr val="FFFFFF"/>
          </a:solidFill>
        </p:spPr>
        <p:txBody>
          <a:bodyPr wrap="square" lIns="0" tIns="0" rIns="0" bIns="0" rtlCol="0"/>
          <a:lstStyle/>
          <a:p>
            <a:endParaRPr sz="3600">
              <a:solidFill>
                <a:prstClr val="black"/>
              </a:solidFill>
            </a:endParaRPr>
          </a:p>
        </p:txBody>
      </p:sp>
      <p:sp>
        <p:nvSpPr>
          <p:cNvPr id="15" name="object 6"/>
          <p:cNvSpPr/>
          <p:nvPr/>
        </p:nvSpPr>
        <p:spPr>
          <a:xfrm>
            <a:off x="1114459" y="2311060"/>
            <a:ext cx="1273810" cy="1272540"/>
          </a:xfrm>
          <a:custGeom>
            <a:avLst/>
            <a:gdLst/>
            <a:ahLst/>
            <a:cxnLst/>
            <a:rect l="l" t="t" r="r" b="b"/>
            <a:pathLst>
              <a:path w="636905" h="636269">
                <a:moveTo>
                  <a:pt x="318194" y="0"/>
                </a:moveTo>
                <a:lnTo>
                  <a:pt x="271173" y="3448"/>
                </a:lnTo>
                <a:lnTo>
                  <a:pt x="226295" y="13466"/>
                </a:lnTo>
                <a:lnTo>
                  <a:pt x="184051" y="29559"/>
                </a:lnTo>
                <a:lnTo>
                  <a:pt x="144934" y="51236"/>
                </a:lnTo>
                <a:lnTo>
                  <a:pt x="109435" y="78003"/>
                </a:lnTo>
                <a:lnTo>
                  <a:pt x="78047" y="109368"/>
                </a:lnTo>
                <a:lnTo>
                  <a:pt x="51263" y="144838"/>
                </a:lnTo>
                <a:lnTo>
                  <a:pt x="29573" y="183920"/>
                </a:lnTo>
                <a:lnTo>
                  <a:pt x="13472" y="226122"/>
                </a:lnTo>
                <a:lnTo>
                  <a:pt x="3450" y="270951"/>
                </a:lnTo>
                <a:lnTo>
                  <a:pt x="0" y="317913"/>
                </a:lnTo>
                <a:lnTo>
                  <a:pt x="3450" y="364935"/>
                </a:lnTo>
                <a:lnTo>
                  <a:pt x="13472" y="409811"/>
                </a:lnTo>
                <a:lnTo>
                  <a:pt x="29573" y="452049"/>
                </a:lnTo>
                <a:lnTo>
                  <a:pt x="51263" y="491159"/>
                </a:lnTo>
                <a:lnTo>
                  <a:pt x="78047" y="526648"/>
                </a:lnTo>
                <a:lnTo>
                  <a:pt x="109435" y="558026"/>
                </a:lnTo>
                <a:lnTo>
                  <a:pt x="144934" y="584800"/>
                </a:lnTo>
                <a:lnTo>
                  <a:pt x="184051" y="606480"/>
                </a:lnTo>
                <a:lnTo>
                  <a:pt x="226295" y="622574"/>
                </a:lnTo>
                <a:lnTo>
                  <a:pt x="271173" y="632591"/>
                </a:lnTo>
                <a:lnTo>
                  <a:pt x="318194" y="636039"/>
                </a:lnTo>
                <a:lnTo>
                  <a:pt x="365215" y="632591"/>
                </a:lnTo>
                <a:lnTo>
                  <a:pt x="410094" y="622574"/>
                </a:lnTo>
                <a:lnTo>
                  <a:pt x="452339" y="606480"/>
                </a:lnTo>
                <a:lnTo>
                  <a:pt x="491458" y="584800"/>
                </a:lnTo>
                <a:lnTo>
                  <a:pt x="526958" y="558026"/>
                </a:lnTo>
                <a:lnTo>
                  <a:pt x="558346" y="526648"/>
                </a:lnTo>
                <a:lnTo>
                  <a:pt x="585132" y="491159"/>
                </a:lnTo>
                <a:lnTo>
                  <a:pt x="606822" y="452049"/>
                </a:lnTo>
                <a:lnTo>
                  <a:pt x="622925" y="409811"/>
                </a:lnTo>
                <a:lnTo>
                  <a:pt x="632947" y="364935"/>
                </a:lnTo>
                <a:lnTo>
                  <a:pt x="636397" y="317913"/>
                </a:lnTo>
                <a:lnTo>
                  <a:pt x="632947" y="270951"/>
                </a:lnTo>
                <a:lnTo>
                  <a:pt x="622925" y="226122"/>
                </a:lnTo>
                <a:lnTo>
                  <a:pt x="606822" y="183920"/>
                </a:lnTo>
                <a:lnTo>
                  <a:pt x="585132" y="144838"/>
                </a:lnTo>
                <a:lnTo>
                  <a:pt x="558346" y="109368"/>
                </a:lnTo>
                <a:lnTo>
                  <a:pt x="526958" y="78003"/>
                </a:lnTo>
                <a:lnTo>
                  <a:pt x="491458" y="51236"/>
                </a:lnTo>
                <a:lnTo>
                  <a:pt x="452339" y="29559"/>
                </a:lnTo>
                <a:lnTo>
                  <a:pt x="410094" y="13466"/>
                </a:lnTo>
                <a:lnTo>
                  <a:pt x="365215" y="3448"/>
                </a:lnTo>
                <a:lnTo>
                  <a:pt x="318194" y="0"/>
                </a:lnTo>
                <a:close/>
              </a:path>
            </a:pathLst>
          </a:custGeom>
          <a:solidFill>
            <a:srgbClr val="9CB955"/>
          </a:solidFill>
        </p:spPr>
        <p:txBody>
          <a:bodyPr wrap="square" lIns="0" tIns="0" rIns="0" bIns="0" rtlCol="0"/>
          <a:lstStyle/>
          <a:p>
            <a:endParaRPr sz="3600">
              <a:solidFill>
                <a:prstClr val="black"/>
              </a:solidFill>
            </a:endParaRPr>
          </a:p>
        </p:txBody>
      </p:sp>
      <p:sp>
        <p:nvSpPr>
          <p:cNvPr id="16" name="object 7"/>
          <p:cNvSpPr/>
          <p:nvPr/>
        </p:nvSpPr>
        <p:spPr>
          <a:xfrm>
            <a:off x="16204507" y="2112479"/>
            <a:ext cx="229870" cy="1637030"/>
          </a:xfrm>
          <a:custGeom>
            <a:avLst/>
            <a:gdLst/>
            <a:ahLst/>
            <a:cxnLst/>
            <a:rect l="l" t="t" r="r" b="b"/>
            <a:pathLst>
              <a:path w="114934" h="818514">
                <a:moveTo>
                  <a:pt x="0" y="0"/>
                </a:moveTo>
                <a:lnTo>
                  <a:pt x="114544" y="0"/>
                </a:lnTo>
                <a:lnTo>
                  <a:pt x="114544" y="818376"/>
                </a:lnTo>
                <a:lnTo>
                  <a:pt x="0" y="818376"/>
                </a:lnTo>
                <a:lnTo>
                  <a:pt x="0" y="0"/>
                </a:lnTo>
                <a:close/>
              </a:path>
            </a:pathLst>
          </a:custGeom>
          <a:solidFill>
            <a:srgbClr val="9CB955"/>
          </a:solidFill>
        </p:spPr>
        <p:txBody>
          <a:bodyPr wrap="square" lIns="0" tIns="0" rIns="0" bIns="0" rtlCol="0"/>
          <a:lstStyle/>
          <a:p>
            <a:endParaRPr sz="3600">
              <a:solidFill>
                <a:prstClr val="black"/>
              </a:solidFill>
            </a:endParaRPr>
          </a:p>
        </p:txBody>
      </p:sp>
      <p:sp>
        <p:nvSpPr>
          <p:cNvPr id="17" name="object 8"/>
          <p:cNvSpPr/>
          <p:nvPr/>
        </p:nvSpPr>
        <p:spPr>
          <a:xfrm>
            <a:off x="1748658" y="3847611"/>
            <a:ext cx="14592300" cy="1637030"/>
          </a:xfrm>
          <a:custGeom>
            <a:avLst/>
            <a:gdLst/>
            <a:ahLst/>
            <a:cxnLst/>
            <a:rect l="l" t="t" r="r" b="b"/>
            <a:pathLst>
              <a:path w="7296150" h="818514">
                <a:moveTo>
                  <a:pt x="7170195" y="0"/>
                </a:moveTo>
                <a:lnTo>
                  <a:pt x="0" y="0"/>
                </a:lnTo>
                <a:lnTo>
                  <a:pt x="0" y="818467"/>
                </a:lnTo>
                <a:lnTo>
                  <a:pt x="7170195" y="818467"/>
                </a:lnTo>
                <a:lnTo>
                  <a:pt x="7219202" y="813228"/>
                </a:lnTo>
                <a:lnTo>
                  <a:pt x="7259180" y="798943"/>
                </a:lnTo>
                <a:lnTo>
                  <a:pt x="7286112" y="777757"/>
                </a:lnTo>
                <a:lnTo>
                  <a:pt x="7295981" y="751818"/>
                </a:lnTo>
                <a:lnTo>
                  <a:pt x="7295981" y="66649"/>
                </a:lnTo>
                <a:lnTo>
                  <a:pt x="7286112" y="40722"/>
                </a:lnTo>
                <a:lnTo>
                  <a:pt x="7259180" y="19535"/>
                </a:lnTo>
                <a:lnTo>
                  <a:pt x="7219202" y="5243"/>
                </a:lnTo>
                <a:lnTo>
                  <a:pt x="7170195" y="0"/>
                </a:lnTo>
                <a:close/>
              </a:path>
            </a:pathLst>
          </a:custGeom>
          <a:solidFill>
            <a:srgbClr val="EEEEEE"/>
          </a:solidFill>
        </p:spPr>
        <p:txBody>
          <a:bodyPr wrap="square" lIns="0" tIns="0" rIns="0" bIns="0" rtlCol="0"/>
          <a:lstStyle/>
          <a:p>
            <a:endParaRPr sz="3600">
              <a:solidFill>
                <a:prstClr val="black"/>
              </a:solidFill>
            </a:endParaRPr>
          </a:p>
        </p:txBody>
      </p:sp>
      <p:sp>
        <p:nvSpPr>
          <p:cNvPr id="18" name="object 9"/>
          <p:cNvSpPr/>
          <p:nvPr/>
        </p:nvSpPr>
        <p:spPr>
          <a:xfrm>
            <a:off x="932687" y="3866558"/>
            <a:ext cx="1644338" cy="167446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9" name="object 10"/>
          <p:cNvSpPr/>
          <p:nvPr/>
        </p:nvSpPr>
        <p:spPr>
          <a:xfrm>
            <a:off x="1027709" y="3960505"/>
            <a:ext cx="1446530" cy="1446530"/>
          </a:xfrm>
          <a:custGeom>
            <a:avLst/>
            <a:gdLst/>
            <a:ahLst/>
            <a:cxnLst/>
            <a:rect l="l" t="t" r="r" b="b"/>
            <a:pathLst>
              <a:path w="723265" h="723264">
                <a:moveTo>
                  <a:pt x="361569" y="0"/>
                </a:moveTo>
                <a:lnTo>
                  <a:pt x="312506" y="3298"/>
                </a:lnTo>
                <a:lnTo>
                  <a:pt x="265450" y="12907"/>
                </a:lnTo>
                <a:lnTo>
                  <a:pt x="220830" y="28396"/>
                </a:lnTo>
                <a:lnTo>
                  <a:pt x="179079" y="49333"/>
                </a:lnTo>
                <a:lnTo>
                  <a:pt x="140625" y="75290"/>
                </a:lnTo>
                <a:lnTo>
                  <a:pt x="105901" y="105834"/>
                </a:lnTo>
                <a:lnTo>
                  <a:pt x="75338" y="140536"/>
                </a:lnTo>
                <a:lnTo>
                  <a:pt x="49365" y="178964"/>
                </a:lnTo>
                <a:lnTo>
                  <a:pt x="28414" y="220689"/>
                </a:lnTo>
                <a:lnTo>
                  <a:pt x="12915" y="265279"/>
                </a:lnTo>
                <a:lnTo>
                  <a:pt x="3300" y="312304"/>
                </a:lnTo>
                <a:lnTo>
                  <a:pt x="0" y="361334"/>
                </a:lnTo>
                <a:lnTo>
                  <a:pt x="3300" y="410370"/>
                </a:lnTo>
                <a:lnTo>
                  <a:pt x="12915" y="457402"/>
                </a:lnTo>
                <a:lnTo>
                  <a:pt x="28414" y="501996"/>
                </a:lnTo>
                <a:lnTo>
                  <a:pt x="49365" y="543725"/>
                </a:lnTo>
                <a:lnTo>
                  <a:pt x="75338" y="582156"/>
                </a:lnTo>
                <a:lnTo>
                  <a:pt x="105901" y="616860"/>
                </a:lnTo>
                <a:lnTo>
                  <a:pt x="140625" y="647406"/>
                </a:lnTo>
                <a:lnTo>
                  <a:pt x="179079" y="673363"/>
                </a:lnTo>
                <a:lnTo>
                  <a:pt x="220830" y="694302"/>
                </a:lnTo>
                <a:lnTo>
                  <a:pt x="265450" y="709791"/>
                </a:lnTo>
                <a:lnTo>
                  <a:pt x="312506" y="719400"/>
                </a:lnTo>
                <a:lnTo>
                  <a:pt x="361569" y="722698"/>
                </a:lnTo>
                <a:lnTo>
                  <a:pt x="410629" y="719400"/>
                </a:lnTo>
                <a:lnTo>
                  <a:pt x="457684" y="709791"/>
                </a:lnTo>
                <a:lnTo>
                  <a:pt x="502302" y="694302"/>
                </a:lnTo>
                <a:lnTo>
                  <a:pt x="544053" y="673363"/>
                </a:lnTo>
                <a:lnTo>
                  <a:pt x="582505" y="647406"/>
                </a:lnTo>
                <a:lnTo>
                  <a:pt x="617228" y="616860"/>
                </a:lnTo>
                <a:lnTo>
                  <a:pt x="647792" y="582156"/>
                </a:lnTo>
                <a:lnTo>
                  <a:pt x="673764" y="543725"/>
                </a:lnTo>
                <a:lnTo>
                  <a:pt x="694715" y="501996"/>
                </a:lnTo>
                <a:lnTo>
                  <a:pt x="710213" y="457402"/>
                </a:lnTo>
                <a:lnTo>
                  <a:pt x="719828" y="410370"/>
                </a:lnTo>
                <a:lnTo>
                  <a:pt x="723129" y="361334"/>
                </a:lnTo>
                <a:lnTo>
                  <a:pt x="719828" y="312304"/>
                </a:lnTo>
                <a:lnTo>
                  <a:pt x="710213" y="265279"/>
                </a:lnTo>
                <a:lnTo>
                  <a:pt x="694715" y="220689"/>
                </a:lnTo>
                <a:lnTo>
                  <a:pt x="673764" y="178964"/>
                </a:lnTo>
                <a:lnTo>
                  <a:pt x="647792" y="140536"/>
                </a:lnTo>
                <a:lnTo>
                  <a:pt x="617228" y="105834"/>
                </a:lnTo>
                <a:lnTo>
                  <a:pt x="582505" y="75290"/>
                </a:lnTo>
                <a:lnTo>
                  <a:pt x="544053" y="49333"/>
                </a:lnTo>
                <a:lnTo>
                  <a:pt x="502302" y="28396"/>
                </a:lnTo>
                <a:lnTo>
                  <a:pt x="457684" y="12907"/>
                </a:lnTo>
                <a:lnTo>
                  <a:pt x="410629" y="3298"/>
                </a:lnTo>
                <a:lnTo>
                  <a:pt x="361569" y="0"/>
                </a:lnTo>
                <a:close/>
              </a:path>
            </a:pathLst>
          </a:custGeom>
          <a:solidFill>
            <a:srgbClr val="FFFFFF"/>
          </a:solidFill>
        </p:spPr>
        <p:txBody>
          <a:bodyPr wrap="square" lIns="0" tIns="0" rIns="0" bIns="0" rtlCol="0"/>
          <a:lstStyle/>
          <a:p>
            <a:endParaRPr sz="3600">
              <a:solidFill>
                <a:prstClr val="black"/>
              </a:solidFill>
            </a:endParaRPr>
          </a:p>
        </p:txBody>
      </p:sp>
      <p:sp>
        <p:nvSpPr>
          <p:cNvPr id="20" name="object 11"/>
          <p:cNvSpPr/>
          <p:nvPr/>
        </p:nvSpPr>
        <p:spPr>
          <a:xfrm>
            <a:off x="1114459" y="4047226"/>
            <a:ext cx="1273810" cy="1272540"/>
          </a:xfrm>
          <a:custGeom>
            <a:avLst/>
            <a:gdLst/>
            <a:ahLst/>
            <a:cxnLst/>
            <a:rect l="l" t="t" r="r" b="b"/>
            <a:pathLst>
              <a:path w="636905" h="636269">
                <a:moveTo>
                  <a:pt x="318194" y="0"/>
                </a:moveTo>
                <a:lnTo>
                  <a:pt x="271173" y="3448"/>
                </a:lnTo>
                <a:lnTo>
                  <a:pt x="226295" y="13464"/>
                </a:lnTo>
                <a:lnTo>
                  <a:pt x="184051" y="29555"/>
                </a:lnTo>
                <a:lnTo>
                  <a:pt x="144934" y="51231"/>
                </a:lnTo>
                <a:lnTo>
                  <a:pt x="109435" y="77999"/>
                </a:lnTo>
                <a:lnTo>
                  <a:pt x="78047" y="109366"/>
                </a:lnTo>
                <a:lnTo>
                  <a:pt x="51263" y="144840"/>
                </a:lnTo>
                <a:lnTo>
                  <a:pt x="29573" y="183931"/>
                </a:lnTo>
                <a:lnTo>
                  <a:pt x="13472" y="226144"/>
                </a:lnTo>
                <a:lnTo>
                  <a:pt x="3450" y="270989"/>
                </a:lnTo>
                <a:lnTo>
                  <a:pt x="0" y="317974"/>
                </a:lnTo>
                <a:lnTo>
                  <a:pt x="3450" y="364965"/>
                </a:lnTo>
                <a:lnTo>
                  <a:pt x="13472" y="409817"/>
                </a:lnTo>
                <a:lnTo>
                  <a:pt x="29573" y="452035"/>
                </a:lnTo>
                <a:lnTo>
                  <a:pt x="51263" y="491129"/>
                </a:lnTo>
                <a:lnTo>
                  <a:pt x="78047" y="526607"/>
                </a:lnTo>
                <a:lnTo>
                  <a:pt x="109435" y="557976"/>
                </a:lnTo>
                <a:lnTo>
                  <a:pt x="144934" y="584745"/>
                </a:lnTo>
                <a:lnTo>
                  <a:pt x="184051" y="606422"/>
                </a:lnTo>
                <a:lnTo>
                  <a:pt x="226295" y="622514"/>
                </a:lnTo>
                <a:lnTo>
                  <a:pt x="271173" y="632530"/>
                </a:lnTo>
                <a:lnTo>
                  <a:pt x="318194" y="635978"/>
                </a:lnTo>
                <a:lnTo>
                  <a:pt x="365215" y="632530"/>
                </a:lnTo>
                <a:lnTo>
                  <a:pt x="410094" y="622514"/>
                </a:lnTo>
                <a:lnTo>
                  <a:pt x="452339" y="606422"/>
                </a:lnTo>
                <a:lnTo>
                  <a:pt x="491458" y="584745"/>
                </a:lnTo>
                <a:lnTo>
                  <a:pt x="526958" y="557976"/>
                </a:lnTo>
                <a:lnTo>
                  <a:pt x="558346" y="526607"/>
                </a:lnTo>
                <a:lnTo>
                  <a:pt x="585132" y="491129"/>
                </a:lnTo>
                <a:lnTo>
                  <a:pt x="606822" y="452035"/>
                </a:lnTo>
                <a:lnTo>
                  <a:pt x="622925" y="409817"/>
                </a:lnTo>
                <a:lnTo>
                  <a:pt x="632947" y="364965"/>
                </a:lnTo>
                <a:lnTo>
                  <a:pt x="636397" y="317974"/>
                </a:lnTo>
                <a:lnTo>
                  <a:pt x="632947" y="270989"/>
                </a:lnTo>
                <a:lnTo>
                  <a:pt x="622925" y="226144"/>
                </a:lnTo>
                <a:lnTo>
                  <a:pt x="606822" y="183931"/>
                </a:lnTo>
                <a:lnTo>
                  <a:pt x="585132" y="144840"/>
                </a:lnTo>
                <a:lnTo>
                  <a:pt x="558346" y="109366"/>
                </a:lnTo>
                <a:lnTo>
                  <a:pt x="526958" y="77999"/>
                </a:lnTo>
                <a:lnTo>
                  <a:pt x="491458" y="51231"/>
                </a:lnTo>
                <a:lnTo>
                  <a:pt x="452339" y="29555"/>
                </a:lnTo>
                <a:lnTo>
                  <a:pt x="410094" y="13464"/>
                </a:lnTo>
                <a:lnTo>
                  <a:pt x="365215" y="3448"/>
                </a:lnTo>
                <a:lnTo>
                  <a:pt x="318194" y="0"/>
                </a:lnTo>
                <a:close/>
              </a:path>
            </a:pathLst>
          </a:custGeom>
          <a:solidFill>
            <a:srgbClr val="0D80B8"/>
          </a:solidFill>
        </p:spPr>
        <p:txBody>
          <a:bodyPr wrap="square" lIns="0" tIns="0" rIns="0" bIns="0" rtlCol="0"/>
          <a:lstStyle/>
          <a:p>
            <a:endParaRPr sz="3600">
              <a:solidFill>
                <a:prstClr val="black"/>
              </a:solidFill>
            </a:endParaRPr>
          </a:p>
        </p:txBody>
      </p:sp>
      <p:sp>
        <p:nvSpPr>
          <p:cNvPr id="21" name="object 12"/>
          <p:cNvSpPr/>
          <p:nvPr/>
        </p:nvSpPr>
        <p:spPr>
          <a:xfrm>
            <a:off x="16204507" y="3847611"/>
            <a:ext cx="229870" cy="1637030"/>
          </a:xfrm>
          <a:custGeom>
            <a:avLst/>
            <a:gdLst/>
            <a:ahLst/>
            <a:cxnLst/>
            <a:rect l="l" t="t" r="r" b="b"/>
            <a:pathLst>
              <a:path w="114934" h="818514">
                <a:moveTo>
                  <a:pt x="0" y="0"/>
                </a:moveTo>
                <a:lnTo>
                  <a:pt x="114544" y="0"/>
                </a:lnTo>
                <a:lnTo>
                  <a:pt x="114544" y="818467"/>
                </a:lnTo>
                <a:lnTo>
                  <a:pt x="0" y="818467"/>
                </a:lnTo>
                <a:lnTo>
                  <a:pt x="0" y="0"/>
                </a:lnTo>
                <a:close/>
              </a:path>
            </a:pathLst>
          </a:custGeom>
          <a:solidFill>
            <a:srgbClr val="0D80B8"/>
          </a:solidFill>
        </p:spPr>
        <p:txBody>
          <a:bodyPr wrap="square" lIns="0" tIns="0" rIns="0" bIns="0" rtlCol="0"/>
          <a:lstStyle/>
          <a:p>
            <a:endParaRPr sz="3600">
              <a:solidFill>
                <a:prstClr val="black"/>
              </a:solidFill>
            </a:endParaRPr>
          </a:p>
        </p:txBody>
      </p:sp>
      <p:sp>
        <p:nvSpPr>
          <p:cNvPr id="22" name="object 13"/>
          <p:cNvSpPr/>
          <p:nvPr/>
        </p:nvSpPr>
        <p:spPr>
          <a:xfrm>
            <a:off x="1748658" y="5601875"/>
            <a:ext cx="14592300" cy="1637030"/>
          </a:xfrm>
          <a:custGeom>
            <a:avLst/>
            <a:gdLst/>
            <a:ahLst/>
            <a:cxnLst/>
            <a:rect l="l" t="t" r="r" b="b"/>
            <a:pathLst>
              <a:path w="7296150" h="818514">
                <a:moveTo>
                  <a:pt x="7170195" y="0"/>
                </a:moveTo>
                <a:lnTo>
                  <a:pt x="0" y="0"/>
                </a:lnTo>
                <a:lnTo>
                  <a:pt x="0" y="818467"/>
                </a:lnTo>
                <a:lnTo>
                  <a:pt x="7170195" y="818467"/>
                </a:lnTo>
                <a:lnTo>
                  <a:pt x="7219202" y="813228"/>
                </a:lnTo>
                <a:lnTo>
                  <a:pt x="7259180" y="798943"/>
                </a:lnTo>
                <a:lnTo>
                  <a:pt x="7286112" y="777757"/>
                </a:lnTo>
                <a:lnTo>
                  <a:pt x="7295981" y="751818"/>
                </a:lnTo>
                <a:lnTo>
                  <a:pt x="7295981" y="66649"/>
                </a:lnTo>
                <a:lnTo>
                  <a:pt x="7286112" y="40709"/>
                </a:lnTo>
                <a:lnTo>
                  <a:pt x="7259180" y="19524"/>
                </a:lnTo>
                <a:lnTo>
                  <a:pt x="7219202" y="5238"/>
                </a:lnTo>
                <a:lnTo>
                  <a:pt x="7170195" y="0"/>
                </a:lnTo>
                <a:close/>
              </a:path>
            </a:pathLst>
          </a:custGeom>
          <a:solidFill>
            <a:srgbClr val="EEEEEE"/>
          </a:solidFill>
        </p:spPr>
        <p:txBody>
          <a:bodyPr wrap="square" lIns="0" tIns="0" rIns="0" bIns="0" rtlCol="0"/>
          <a:lstStyle/>
          <a:p>
            <a:endParaRPr sz="3600">
              <a:solidFill>
                <a:prstClr val="black"/>
              </a:solidFill>
            </a:endParaRPr>
          </a:p>
        </p:txBody>
      </p:sp>
      <p:sp>
        <p:nvSpPr>
          <p:cNvPr id="23" name="object 14"/>
          <p:cNvSpPr/>
          <p:nvPr/>
        </p:nvSpPr>
        <p:spPr>
          <a:xfrm>
            <a:off x="932687" y="5620820"/>
            <a:ext cx="1644338" cy="1676468"/>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4" name="object 15"/>
          <p:cNvSpPr/>
          <p:nvPr/>
        </p:nvSpPr>
        <p:spPr>
          <a:xfrm>
            <a:off x="1027709" y="5714769"/>
            <a:ext cx="1446530" cy="1446530"/>
          </a:xfrm>
          <a:custGeom>
            <a:avLst/>
            <a:gdLst/>
            <a:ahLst/>
            <a:cxnLst/>
            <a:rect l="l" t="t" r="r" b="b"/>
            <a:pathLst>
              <a:path w="723265" h="723264">
                <a:moveTo>
                  <a:pt x="361569" y="0"/>
                </a:moveTo>
                <a:lnTo>
                  <a:pt x="312506" y="3298"/>
                </a:lnTo>
                <a:lnTo>
                  <a:pt x="265450" y="12907"/>
                </a:lnTo>
                <a:lnTo>
                  <a:pt x="220830" y="28396"/>
                </a:lnTo>
                <a:lnTo>
                  <a:pt x="179079" y="49333"/>
                </a:lnTo>
                <a:lnTo>
                  <a:pt x="140625" y="75290"/>
                </a:lnTo>
                <a:lnTo>
                  <a:pt x="105901" y="105834"/>
                </a:lnTo>
                <a:lnTo>
                  <a:pt x="75338" y="140536"/>
                </a:lnTo>
                <a:lnTo>
                  <a:pt x="49365" y="178964"/>
                </a:lnTo>
                <a:lnTo>
                  <a:pt x="28414" y="220689"/>
                </a:lnTo>
                <a:lnTo>
                  <a:pt x="12915" y="265279"/>
                </a:lnTo>
                <a:lnTo>
                  <a:pt x="3300" y="312304"/>
                </a:lnTo>
                <a:lnTo>
                  <a:pt x="0" y="361334"/>
                </a:lnTo>
                <a:lnTo>
                  <a:pt x="3300" y="410370"/>
                </a:lnTo>
                <a:lnTo>
                  <a:pt x="12915" y="457402"/>
                </a:lnTo>
                <a:lnTo>
                  <a:pt x="28414" y="501996"/>
                </a:lnTo>
                <a:lnTo>
                  <a:pt x="49365" y="543725"/>
                </a:lnTo>
                <a:lnTo>
                  <a:pt x="75338" y="582156"/>
                </a:lnTo>
                <a:lnTo>
                  <a:pt x="105901" y="616860"/>
                </a:lnTo>
                <a:lnTo>
                  <a:pt x="140625" y="647406"/>
                </a:lnTo>
                <a:lnTo>
                  <a:pt x="179079" y="673363"/>
                </a:lnTo>
                <a:lnTo>
                  <a:pt x="220830" y="694302"/>
                </a:lnTo>
                <a:lnTo>
                  <a:pt x="265450" y="709791"/>
                </a:lnTo>
                <a:lnTo>
                  <a:pt x="312506" y="719400"/>
                </a:lnTo>
                <a:lnTo>
                  <a:pt x="361569" y="722698"/>
                </a:lnTo>
                <a:lnTo>
                  <a:pt x="410629" y="719400"/>
                </a:lnTo>
                <a:lnTo>
                  <a:pt x="457684" y="709791"/>
                </a:lnTo>
                <a:lnTo>
                  <a:pt x="502302" y="694302"/>
                </a:lnTo>
                <a:lnTo>
                  <a:pt x="544053" y="673363"/>
                </a:lnTo>
                <a:lnTo>
                  <a:pt x="582505" y="647406"/>
                </a:lnTo>
                <a:lnTo>
                  <a:pt x="617228" y="616860"/>
                </a:lnTo>
                <a:lnTo>
                  <a:pt x="647792" y="582156"/>
                </a:lnTo>
                <a:lnTo>
                  <a:pt x="673764" y="543725"/>
                </a:lnTo>
                <a:lnTo>
                  <a:pt x="694715" y="501996"/>
                </a:lnTo>
                <a:lnTo>
                  <a:pt x="710213" y="457402"/>
                </a:lnTo>
                <a:lnTo>
                  <a:pt x="719828" y="410370"/>
                </a:lnTo>
                <a:lnTo>
                  <a:pt x="723129" y="361334"/>
                </a:lnTo>
                <a:lnTo>
                  <a:pt x="719828" y="312304"/>
                </a:lnTo>
                <a:lnTo>
                  <a:pt x="710213" y="265279"/>
                </a:lnTo>
                <a:lnTo>
                  <a:pt x="694715" y="220689"/>
                </a:lnTo>
                <a:lnTo>
                  <a:pt x="673764" y="178964"/>
                </a:lnTo>
                <a:lnTo>
                  <a:pt x="647792" y="140536"/>
                </a:lnTo>
                <a:lnTo>
                  <a:pt x="617228" y="105834"/>
                </a:lnTo>
                <a:lnTo>
                  <a:pt x="582505" y="75290"/>
                </a:lnTo>
                <a:lnTo>
                  <a:pt x="544053" y="49333"/>
                </a:lnTo>
                <a:lnTo>
                  <a:pt x="502302" y="28396"/>
                </a:lnTo>
                <a:lnTo>
                  <a:pt x="457684" y="12907"/>
                </a:lnTo>
                <a:lnTo>
                  <a:pt x="410629" y="3298"/>
                </a:lnTo>
                <a:lnTo>
                  <a:pt x="361569" y="0"/>
                </a:lnTo>
                <a:close/>
              </a:path>
            </a:pathLst>
          </a:custGeom>
          <a:solidFill>
            <a:srgbClr val="FFFFFF"/>
          </a:solidFill>
        </p:spPr>
        <p:txBody>
          <a:bodyPr wrap="square" lIns="0" tIns="0" rIns="0" bIns="0" rtlCol="0"/>
          <a:lstStyle/>
          <a:p>
            <a:endParaRPr sz="3600">
              <a:solidFill>
                <a:prstClr val="black"/>
              </a:solidFill>
            </a:endParaRPr>
          </a:p>
        </p:txBody>
      </p:sp>
      <p:sp>
        <p:nvSpPr>
          <p:cNvPr id="25" name="object 16"/>
          <p:cNvSpPr/>
          <p:nvPr/>
        </p:nvSpPr>
        <p:spPr>
          <a:xfrm>
            <a:off x="1114459" y="5801488"/>
            <a:ext cx="1273810" cy="1272540"/>
          </a:xfrm>
          <a:custGeom>
            <a:avLst/>
            <a:gdLst/>
            <a:ahLst/>
            <a:cxnLst/>
            <a:rect l="l" t="t" r="r" b="b"/>
            <a:pathLst>
              <a:path w="636905" h="636270">
                <a:moveTo>
                  <a:pt x="318194" y="0"/>
                </a:moveTo>
                <a:lnTo>
                  <a:pt x="271173" y="3447"/>
                </a:lnTo>
                <a:lnTo>
                  <a:pt x="226295" y="13461"/>
                </a:lnTo>
                <a:lnTo>
                  <a:pt x="184051" y="29550"/>
                </a:lnTo>
                <a:lnTo>
                  <a:pt x="144934" y="51223"/>
                </a:lnTo>
                <a:lnTo>
                  <a:pt x="109435" y="77988"/>
                </a:lnTo>
                <a:lnTo>
                  <a:pt x="78047" y="109353"/>
                </a:lnTo>
                <a:lnTo>
                  <a:pt x="51263" y="144827"/>
                </a:lnTo>
                <a:lnTo>
                  <a:pt x="29573" y="183918"/>
                </a:lnTo>
                <a:lnTo>
                  <a:pt x="13472" y="226133"/>
                </a:lnTo>
                <a:lnTo>
                  <a:pt x="3450" y="270983"/>
                </a:lnTo>
                <a:lnTo>
                  <a:pt x="0" y="317974"/>
                </a:lnTo>
                <a:lnTo>
                  <a:pt x="3450" y="364965"/>
                </a:lnTo>
                <a:lnTo>
                  <a:pt x="13472" y="409817"/>
                </a:lnTo>
                <a:lnTo>
                  <a:pt x="29573" y="452035"/>
                </a:lnTo>
                <a:lnTo>
                  <a:pt x="51263" y="491129"/>
                </a:lnTo>
                <a:lnTo>
                  <a:pt x="78047" y="526607"/>
                </a:lnTo>
                <a:lnTo>
                  <a:pt x="109435" y="557976"/>
                </a:lnTo>
                <a:lnTo>
                  <a:pt x="144934" y="584745"/>
                </a:lnTo>
                <a:lnTo>
                  <a:pt x="184051" y="606422"/>
                </a:lnTo>
                <a:lnTo>
                  <a:pt x="226295" y="622514"/>
                </a:lnTo>
                <a:lnTo>
                  <a:pt x="271173" y="632530"/>
                </a:lnTo>
                <a:lnTo>
                  <a:pt x="318194" y="635978"/>
                </a:lnTo>
                <a:lnTo>
                  <a:pt x="365215" y="632530"/>
                </a:lnTo>
                <a:lnTo>
                  <a:pt x="410094" y="622514"/>
                </a:lnTo>
                <a:lnTo>
                  <a:pt x="452339" y="606422"/>
                </a:lnTo>
                <a:lnTo>
                  <a:pt x="491458" y="584745"/>
                </a:lnTo>
                <a:lnTo>
                  <a:pt x="526958" y="557976"/>
                </a:lnTo>
                <a:lnTo>
                  <a:pt x="558346" y="526607"/>
                </a:lnTo>
                <a:lnTo>
                  <a:pt x="585132" y="491129"/>
                </a:lnTo>
                <a:lnTo>
                  <a:pt x="606822" y="452035"/>
                </a:lnTo>
                <a:lnTo>
                  <a:pt x="622925" y="409817"/>
                </a:lnTo>
                <a:lnTo>
                  <a:pt x="632947" y="364965"/>
                </a:lnTo>
                <a:lnTo>
                  <a:pt x="636397" y="317974"/>
                </a:lnTo>
                <a:lnTo>
                  <a:pt x="632947" y="270983"/>
                </a:lnTo>
                <a:lnTo>
                  <a:pt x="622925" y="226133"/>
                </a:lnTo>
                <a:lnTo>
                  <a:pt x="606822" y="183918"/>
                </a:lnTo>
                <a:lnTo>
                  <a:pt x="585132" y="144827"/>
                </a:lnTo>
                <a:lnTo>
                  <a:pt x="558346" y="109353"/>
                </a:lnTo>
                <a:lnTo>
                  <a:pt x="526958" y="77988"/>
                </a:lnTo>
                <a:lnTo>
                  <a:pt x="491458" y="51223"/>
                </a:lnTo>
                <a:lnTo>
                  <a:pt x="452339" y="29550"/>
                </a:lnTo>
                <a:lnTo>
                  <a:pt x="410094" y="13461"/>
                </a:lnTo>
                <a:lnTo>
                  <a:pt x="365215" y="3447"/>
                </a:lnTo>
                <a:lnTo>
                  <a:pt x="318194" y="0"/>
                </a:lnTo>
                <a:close/>
              </a:path>
            </a:pathLst>
          </a:custGeom>
          <a:solidFill>
            <a:srgbClr val="16A995"/>
          </a:solidFill>
        </p:spPr>
        <p:txBody>
          <a:bodyPr wrap="square" lIns="0" tIns="0" rIns="0" bIns="0" rtlCol="0"/>
          <a:lstStyle/>
          <a:p>
            <a:endParaRPr sz="3600">
              <a:solidFill>
                <a:prstClr val="black"/>
              </a:solidFill>
            </a:endParaRPr>
          </a:p>
        </p:txBody>
      </p:sp>
      <p:sp>
        <p:nvSpPr>
          <p:cNvPr id="26" name="object 17"/>
          <p:cNvSpPr/>
          <p:nvPr/>
        </p:nvSpPr>
        <p:spPr>
          <a:xfrm>
            <a:off x="16204507" y="5601875"/>
            <a:ext cx="229870" cy="1637030"/>
          </a:xfrm>
          <a:custGeom>
            <a:avLst/>
            <a:gdLst/>
            <a:ahLst/>
            <a:cxnLst/>
            <a:rect l="l" t="t" r="r" b="b"/>
            <a:pathLst>
              <a:path w="114934" h="818514">
                <a:moveTo>
                  <a:pt x="0" y="0"/>
                </a:moveTo>
                <a:lnTo>
                  <a:pt x="114544" y="0"/>
                </a:lnTo>
                <a:lnTo>
                  <a:pt x="114544" y="818467"/>
                </a:lnTo>
                <a:lnTo>
                  <a:pt x="0" y="818467"/>
                </a:lnTo>
                <a:lnTo>
                  <a:pt x="0" y="0"/>
                </a:lnTo>
                <a:close/>
              </a:path>
            </a:pathLst>
          </a:custGeom>
          <a:solidFill>
            <a:srgbClr val="16A995"/>
          </a:solidFill>
        </p:spPr>
        <p:txBody>
          <a:bodyPr wrap="square" lIns="0" tIns="0" rIns="0" bIns="0" rtlCol="0"/>
          <a:lstStyle/>
          <a:p>
            <a:endParaRPr sz="3600">
              <a:solidFill>
                <a:prstClr val="black"/>
              </a:solidFill>
            </a:endParaRPr>
          </a:p>
        </p:txBody>
      </p:sp>
      <p:sp>
        <p:nvSpPr>
          <p:cNvPr id="27" name="object 18"/>
          <p:cNvSpPr/>
          <p:nvPr/>
        </p:nvSpPr>
        <p:spPr>
          <a:xfrm>
            <a:off x="1748658" y="7356137"/>
            <a:ext cx="14592300" cy="1637030"/>
          </a:xfrm>
          <a:custGeom>
            <a:avLst/>
            <a:gdLst/>
            <a:ahLst/>
            <a:cxnLst/>
            <a:rect l="l" t="t" r="r" b="b"/>
            <a:pathLst>
              <a:path w="7296150" h="818514">
                <a:moveTo>
                  <a:pt x="7170195" y="0"/>
                </a:moveTo>
                <a:lnTo>
                  <a:pt x="0" y="0"/>
                </a:lnTo>
                <a:lnTo>
                  <a:pt x="0" y="818470"/>
                </a:lnTo>
                <a:lnTo>
                  <a:pt x="7170195" y="818470"/>
                </a:lnTo>
                <a:lnTo>
                  <a:pt x="7219202" y="813228"/>
                </a:lnTo>
                <a:lnTo>
                  <a:pt x="7259180" y="798937"/>
                </a:lnTo>
                <a:lnTo>
                  <a:pt x="7286112" y="777748"/>
                </a:lnTo>
                <a:lnTo>
                  <a:pt x="7295981" y="751812"/>
                </a:lnTo>
                <a:lnTo>
                  <a:pt x="7295981" y="66285"/>
                </a:lnTo>
                <a:lnTo>
                  <a:pt x="7286112" y="40556"/>
                </a:lnTo>
                <a:lnTo>
                  <a:pt x="7259180" y="19478"/>
                </a:lnTo>
                <a:lnTo>
                  <a:pt x="7219202" y="5233"/>
                </a:lnTo>
                <a:lnTo>
                  <a:pt x="7170195" y="0"/>
                </a:lnTo>
                <a:close/>
              </a:path>
            </a:pathLst>
          </a:custGeom>
          <a:solidFill>
            <a:srgbClr val="EEEEEE"/>
          </a:solidFill>
        </p:spPr>
        <p:txBody>
          <a:bodyPr wrap="square" lIns="0" tIns="0" rIns="0" bIns="0" rtlCol="0"/>
          <a:lstStyle/>
          <a:p>
            <a:endParaRPr sz="3600">
              <a:solidFill>
                <a:prstClr val="black"/>
              </a:solidFill>
            </a:endParaRPr>
          </a:p>
        </p:txBody>
      </p:sp>
      <p:sp>
        <p:nvSpPr>
          <p:cNvPr id="28" name="object 19"/>
          <p:cNvSpPr/>
          <p:nvPr/>
        </p:nvSpPr>
        <p:spPr>
          <a:xfrm>
            <a:off x="932687" y="7374355"/>
            <a:ext cx="1644338" cy="1664618"/>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9" name="object 20"/>
          <p:cNvSpPr/>
          <p:nvPr/>
        </p:nvSpPr>
        <p:spPr>
          <a:xfrm>
            <a:off x="1027709" y="7468303"/>
            <a:ext cx="1446258" cy="1445366"/>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30" name="object 21"/>
          <p:cNvSpPr/>
          <p:nvPr/>
        </p:nvSpPr>
        <p:spPr>
          <a:xfrm>
            <a:off x="16204507" y="7356137"/>
            <a:ext cx="229870" cy="1637030"/>
          </a:xfrm>
          <a:custGeom>
            <a:avLst/>
            <a:gdLst/>
            <a:ahLst/>
            <a:cxnLst/>
            <a:rect l="l" t="t" r="r" b="b"/>
            <a:pathLst>
              <a:path w="114934" h="818514">
                <a:moveTo>
                  <a:pt x="0" y="0"/>
                </a:moveTo>
                <a:lnTo>
                  <a:pt x="114544" y="0"/>
                </a:lnTo>
                <a:lnTo>
                  <a:pt x="114544" y="818470"/>
                </a:lnTo>
                <a:lnTo>
                  <a:pt x="0" y="818470"/>
                </a:lnTo>
                <a:lnTo>
                  <a:pt x="0" y="0"/>
                </a:lnTo>
                <a:close/>
              </a:path>
            </a:pathLst>
          </a:custGeom>
          <a:solidFill>
            <a:srgbClr val="F19C13"/>
          </a:solidFill>
        </p:spPr>
        <p:txBody>
          <a:bodyPr wrap="square" lIns="0" tIns="0" rIns="0" bIns="0" rtlCol="0"/>
          <a:lstStyle/>
          <a:p>
            <a:endParaRPr sz="3600">
              <a:solidFill>
                <a:prstClr val="black"/>
              </a:solidFill>
            </a:endParaRPr>
          </a:p>
        </p:txBody>
      </p:sp>
      <p:sp>
        <p:nvSpPr>
          <p:cNvPr id="34" name="object 22"/>
          <p:cNvSpPr txBox="1"/>
          <p:nvPr/>
        </p:nvSpPr>
        <p:spPr>
          <a:xfrm>
            <a:off x="1730019" y="4474716"/>
            <a:ext cx="492758" cy="394980"/>
          </a:xfrm>
          <a:prstGeom prst="rect">
            <a:avLst/>
          </a:prstGeom>
        </p:spPr>
        <p:txBody>
          <a:bodyPr vert="horz" wrap="square" lIns="0" tIns="25400" rIns="0" bIns="0" rtlCol="0">
            <a:spAutoFit/>
          </a:bodyPr>
          <a:lstStyle/>
          <a:p>
            <a:pPr marL="25400">
              <a:spcBef>
                <a:spcPts val="200"/>
              </a:spcBef>
              <a:tabLst>
                <a:tab pos="466090" algn="l"/>
              </a:tabLst>
            </a:pPr>
            <a:r>
              <a:rPr sz="2400" u="heavy" dirty="0">
                <a:solidFill>
                  <a:srgbClr val="5F5F5F"/>
                </a:solidFill>
                <a:uFill>
                  <a:solidFill>
                    <a:srgbClr val="C3C1C8"/>
                  </a:solidFill>
                </a:uFill>
                <a:cs typeface="Calibri"/>
              </a:rPr>
              <a:t> 	</a:t>
            </a:r>
            <a:endParaRPr sz="2400">
              <a:solidFill>
                <a:prstClr val="black"/>
              </a:solidFill>
              <a:cs typeface="Calibri"/>
            </a:endParaRPr>
          </a:p>
        </p:txBody>
      </p:sp>
      <p:sp>
        <p:nvSpPr>
          <p:cNvPr id="35" name="object 23"/>
          <p:cNvSpPr/>
          <p:nvPr/>
        </p:nvSpPr>
        <p:spPr>
          <a:xfrm>
            <a:off x="1271497" y="4371082"/>
            <a:ext cx="938530" cy="576580"/>
          </a:xfrm>
          <a:custGeom>
            <a:avLst/>
            <a:gdLst/>
            <a:ahLst/>
            <a:cxnLst/>
            <a:rect l="l" t="t" r="r" b="b"/>
            <a:pathLst>
              <a:path w="469265" h="288289">
                <a:moveTo>
                  <a:pt x="465396" y="0"/>
                </a:moveTo>
                <a:lnTo>
                  <a:pt x="3402" y="0"/>
                </a:lnTo>
                <a:lnTo>
                  <a:pt x="0" y="3406"/>
                </a:lnTo>
                <a:lnTo>
                  <a:pt x="0" y="284569"/>
                </a:lnTo>
                <a:lnTo>
                  <a:pt x="3402" y="287979"/>
                </a:lnTo>
                <a:lnTo>
                  <a:pt x="465396" y="287979"/>
                </a:lnTo>
                <a:lnTo>
                  <a:pt x="468795" y="284569"/>
                </a:lnTo>
                <a:lnTo>
                  <a:pt x="468795" y="3406"/>
                </a:lnTo>
                <a:lnTo>
                  <a:pt x="465396" y="0"/>
                </a:lnTo>
                <a:close/>
              </a:path>
            </a:pathLst>
          </a:custGeom>
          <a:solidFill>
            <a:srgbClr val="EFEFF0"/>
          </a:solidFill>
        </p:spPr>
        <p:txBody>
          <a:bodyPr wrap="square" lIns="0" tIns="0" rIns="0" bIns="0" rtlCol="0"/>
          <a:lstStyle/>
          <a:p>
            <a:endParaRPr sz="3600">
              <a:solidFill>
                <a:prstClr val="black"/>
              </a:solidFill>
            </a:endParaRPr>
          </a:p>
        </p:txBody>
      </p:sp>
      <p:sp>
        <p:nvSpPr>
          <p:cNvPr id="36" name="object 24"/>
          <p:cNvSpPr/>
          <p:nvPr/>
        </p:nvSpPr>
        <p:spPr>
          <a:xfrm>
            <a:off x="1271497" y="4371082"/>
            <a:ext cx="938530" cy="576580"/>
          </a:xfrm>
          <a:custGeom>
            <a:avLst/>
            <a:gdLst/>
            <a:ahLst/>
            <a:cxnLst/>
            <a:rect l="l" t="t" r="r" b="b"/>
            <a:pathLst>
              <a:path w="469265" h="288289">
                <a:moveTo>
                  <a:pt x="15122" y="0"/>
                </a:moveTo>
                <a:lnTo>
                  <a:pt x="3402" y="0"/>
                </a:lnTo>
                <a:lnTo>
                  <a:pt x="0" y="3406"/>
                </a:lnTo>
                <a:lnTo>
                  <a:pt x="0" y="284569"/>
                </a:lnTo>
                <a:lnTo>
                  <a:pt x="3402" y="287979"/>
                </a:lnTo>
                <a:lnTo>
                  <a:pt x="465396" y="287979"/>
                </a:lnTo>
                <a:lnTo>
                  <a:pt x="468795" y="284569"/>
                </a:lnTo>
                <a:lnTo>
                  <a:pt x="468795" y="272822"/>
                </a:lnTo>
                <a:lnTo>
                  <a:pt x="18525" y="272822"/>
                </a:lnTo>
                <a:lnTo>
                  <a:pt x="15122" y="269412"/>
                </a:lnTo>
                <a:lnTo>
                  <a:pt x="15122" y="0"/>
                </a:lnTo>
                <a:close/>
              </a:path>
            </a:pathLst>
          </a:custGeom>
          <a:solidFill>
            <a:srgbClr val="E0DFE3"/>
          </a:solidFill>
        </p:spPr>
        <p:txBody>
          <a:bodyPr wrap="square" lIns="0" tIns="0" rIns="0" bIns="0" rtlCol="0"/>
          <a:lstStyle/>
          <a:p>
            <a:endParaRPr sz="3600">
              <a:solidFill>
                <a:prstClr val="black"/>
              </a:solidFill>
            </a:endParaRPr>
          </a:p>
        </p:txBody>
      </p:sp>
      <p:sp>
        <p:nvSpPr>
          <p:cNvPr id="37" name="object 25"/>
          <p:cNvSpPr/>
          <p:nvPr/>
        </p:nvSpPr>
        <p:spPr>
          <a:xfrm>
            <a:off x="2027614" y="4674216"/>
            <a:ext cx="106680" cy="30480"/>
          </a:xfrm>
          <a:custGeom>
            <a:avLst/>
            <a:gdLst/>
            <a:ahLst/>
            <a:cxnLst/>
            <a:rect l="l" t="t" r="r" b="b"/>
            <a:pathLst>
              <a:path w="53340" h="15239">
                <a:moveTo>
                  <a:pt x="49532" y="0"/>
                </a:moveTo>
                <a:lnTo>
                  <a:pt x="3406" y="0"/>
                </a:lnTo>
                <a:lnTo>
                  <a:pt x="0" y="3406"/>
                </a:lnTo>
                <a:lnTo>
                  <a:pt x="0" y="11745"/>
                </a:lnTo>
                <a:lnTo>
                  <a:pt x="3406" y="15159"/>
                </a:lnTo>
                <a:lnTo>
                  <a:pt x="49532" y="15159"/>
                </a:lnTo>
                <a:lnTo>
                  <a:pt x="52931" y="11745"/>
                </a:lnTo>
                <a:lnTo>
                  <a:pt x="52931" y="3406"/>
                </a:lnTo>
                <a:lnTo>
                  <a:pt x="49532" y="0"/>
                </a:lnTo>
                <a:close/>
              </a:path>
            </a:pathLst>
          </a:custGeom>
          <a:solidFill>
            <a:srgbClr val="C3C1C8"/>
          </a:solidFill>
        </p:spPr>
        <p:txBody>
          <a:bodyPr wrap="square" lIns="0" tIns="0" rIns="0" bIns="0" rtlCol="0"/>
          <a:lstStyle/>
          <a:p>
            <a:endParaRPr sz="3600">
              <a:solidFill>
                <a:prstClr val="black"/>
              </a:solidFill>
            </a:endParaRPr>
          </a:p>
        </p:txBody>
      </p:sp>
      <p:sp>
        <p:nvSpPr>
          <p:cNvPr id="38" name="object 26"/>
          <p:cNvSpPr/>
          <p:nvPr/>
        </p:nvSpPr>
        <p:spPr>
          <a:xfrm>
            <a:off x="1755419" y="4674216"/>
            <a:ext cx="242570" cy="30480"/>
          </a:xfrm>
          <a:custGeom>
            <a:avLst/>
            <a:gdLst/>
            <a:ahLst/>
            <a:cxnLst/>
            <a:rect l="l" t="t" r="r" b="b"/>
            <a:pathLst>
              <a:path w="121284" h="15239">
                <a:moveTo>
                  <a:pt x="117572" y="0"/>
                </a:moveTo>
                <a:lnTo>
                  <a:pt x="3398" y="0"/>
                </a:lnTo>
                <a:lnTo>
                  <a:pt x="0" y="3406"/>
                </a:lnTo>
                <a:lnTo>
                  <a:pt x="0" y="11745"/>
                </a:lnTo>
                <a:lnTo>
                  <a:pt x="3398" y="15159"/>
                </a:lnTo>
                <a:lnTo>
                  <a:pt x="117572" y="15159"/>
                </a:lnTo>
                <a:lnTo>
                  <a:pt x="120979" y="11745"/>
                </a:lnTo>
                <a:lnTo>
                  <a:pt x="120979" y="3406"/>
                </a:lnTo>
                <a:lnTo>
                  <a:pt x="117572" y="0"/>
                </a:lnTo>
                <a:close/>
              </a:path>
            </a:pathLst>
          </a:custGeom>
          <a:solidFill>
            <a:srgbClr val="C3C1C8"/>
          </a:solidFill>
        </p:spPr>
        <p:txBody>
          <a:bodyPr wrap="square" lIns="0" tIns="0" rIns="0" bIns="0" rtlCol="0"/>
          <a:lstStyle/>
          <a:p>
            <a:endParaRPr sz="3600">
              <a:solidFill>
                <a:prstClr val="black"/>
              </a:solidFill>
            </a:endParaRPr>
          </a:p>
        </p:txBody>
      </p:sp>
      <p:sp>
        <p:nvSpPr>
          <p:cNvPr id="39" name="object 27"/>
          <p:cNvSpPr/>
          <p:nvPr/>
        </p:nvSpPr>
        <p:spPr>
          <a:xfrm>
            <a:off x="1876391" y="4825786"/>
            <a:ext cx="257810" cy="30480"/>
          </a:xfrm>
          <a:custGeom>
            <a:avLst/>
            <a:gdLst/>
            <a:ahLst/>
            <a:cxnLst/>
            <a:rect l="l" t="t" r="r" b="b"/>
            <a:pathLst>
              <a:path w="128905" h="15239">
                <a:moveTo>
                  <a:pt x="125143" y="0"/>
                </a:moveTo>
                <a:lnTo>
                  <a:pt x="3406" y="0"/>
                </a:lnTo>
                <a:lnTo>
                  <a:pt x="0" y="3409"/>
                </a:lnTo>
                <a:lnTo>
                  <a:pt x="0" y="11746"/>
                </a:lnTo>
                <a:lnTo>
                  <a:pt x="3406" y="15156"/>
                </a:lnTo>
                <a:lnTo>
                  <a:pt x="125143" y="15156"/>
                </a:lnTo>
                <a:lnTo>
                  <a:pt x="128542" y="11746"/>
                </a:lnTo>
                <a:lnTo>
                  <a:pt x="128542" y="3409"/>
                </a:lnTo>
                <a:lnTo>
                  <a:pt x="125143" y="0"/>
                </a:lnTo>
                <a:close/>
              </a:path>
            </a:pathLst>
          </a:custGeom>
          <a:solidFill>
            <a:srgbClr val="C3C1C8"/>
          </a:solidFill>
        </p:spPr>
        <p:txBody>
          <a:bodyPr wrap="square" lIns="0" tIns="0" rIns="0" bIns="0" rtlCol="0"/>
          <a:lstStyle/>
          <a:p>
            <a:endParaRPr sz="3600">
              <a:solidFill>
                <a:prstClr val="black"/>
              </a:solidFill>
            </a:endParaRPr>
          </a:p>
        </p:txBody>
      </p:sp>
      <p:sp>
        <p:nvSpPr>
          <p:cNvPr id="40" name="object 28"/>
          <p:cNvSpPr/>
          <p:nvPr/>
        </p:nvSpPr>
        <p:spPr>
          <a:xfrm>
            <a:off x="1755418" y="4825786"/>
            <a:ext cx="91440" cy="30480"/>
          </a:xfrm>
          <a:custGeom>
            <a:avLst/>
            <a:gdLst/>
            <a:ahLst/>
            <a:cxnLst/>
            <a:rect l="l" t="t" r="r" b="b"/>
            <a:pathLst>
              <a:path w="45719" h="15239">
                <a:moveTo>
                  <a:pt x="41961" y="0"/>
                </a:moveTo>
                <a:lnTo>
                  <a:pt x="3398" y="0"/>
                </a:lnTo>
                <a:lnTo>
                  <a:pt x="0" y="3409"/>
                </a:lnTo>
                <a:lnTo>
                  <a:pt x="0" y="11746"/>
                </a:lnTo>
                <a:lnTo>
                  <a:pt x="3398" y="15156"/>
                </a:lnTo>
                <a:lnTo>
                  <a:pt x="41961" y="15156"/>
                </a:lnTo>
                <a:lnTo>
                  <a:pt x="45368" y="11746"/>
                </a:lnTo>
                <a:lnTo>
                  <a:pt x="45368" y="3409"/>
                </a:lnTo>
                <a:lnTo>
                  <a:pt x="41961" y="0"/>
                </a:lnTo>
                <a:close/>
              </a:path>
            </a:pathLst>
          </a:custGeom>
          <a:solidFill>
            <a:srgbClr val="C3C1C8"/>
          </a:solidFill>
        </p:spPr>
        <p:txBody>
          <a:bodyPr wrap="square" lIns="0" tIns="0" rIns="0" bIns="0" rtlCol="0"/>
          <a:lstStyle/>
          <a:p>
            <a:endParaRPr sz="3600">
              <a:solidFill>
                <a:prstClr val="black"/>
              </a:solidFill>
            </a:endParaRPr>
          </a:p>
        </p:txBody>
      </p:sp>
      <p:sp>
        <p:nvSpPr>
          <p:cNvPr id="41" name="object 29"/>
          <p:cNvSpPr/>
          <p:nvPr/>
        </p:nvSpPr>
        <p:spPr>
          <a:xfrm>
            <a:off x="1437848" y="4355922"/>
            <a:ext cx="91440" cy="607060"/>
          </a:xfrm>
          <a:custGeom>
            <a:avLst/>
            <a:gdLst/>
            <a:ahLst/>
            <a:cxnLst/>
            <a:rect l="l" t="t" r="r" b="b"/>
            <a:pathLst>
              <a:path w="45720" h="303530">
                <a:moveTo>
                  <a:pt x="41961" y="0"/>
                </a:moveTo>
                <a:lnTo>
                  <a:pt x="3398" y="0"/>
                </a:lnTo>
                <a:lnTo>
                  <a:pt x="0" y="3406"/>
                </a:lnTo>
                <a:lnTo>
                  <a:pt x="0" y="299727"/>
                </a:lnTo>
                <a:lnTo>
                  <a:pt x="3398" y="303138"/>
                </a:lnTo>
                <a:lnTo>
                  <a:pt x="41961" y="303138"/>
                </a:lnTo>
                <a:lnTo>
                  <a:pt x="45368" y="299727"/>
                </a:lnTo>
                <a:lnTo>
                  <a:pt x="45368" y="3406"/>
                </a:lnTo>
                <a:lnTo>
                  <a:pt x="41961" y="0"/>
                </a:lnTo>
                <a:close/>
              </a:path>
            </a:pathLst>
          </a:custGeom>
          <a:solidFill>
            <a:srgbClr val="68DEC7"/>
          </a:solidFill>
        </p:spPr>
        <p:txBody>
          <a:bodyPr wrap="square" lIns="0" tIns="0" rIns="0" bIns="0" rtlCol="0"/>
          <a:lstStyle/>
          <a:p>
            <a:endParaRPr sz="3600">
              <a:solidFill>
                <a:prstClr val="black"/>
              </a:solidFill>
            </a:endParaRPr>
          </a:p>
        </p:txBody>
      </p:sp>
      <p:sp>
        <p:nvSpPr>
          <p:cNvPr id="42" name="object 30"/>
          <p:cNvSpPr/>
          <p:nvPr/>
        </p:nvSpPr>
        <p:spPr>
          <a:xfrm>
            <a:off x="1256375" y="4568120"/>
            <a:ext cx="969010" cy="0"/>
          </a:xfrm>
          <a:custGeom>
            <a:avLst/>
            <a:gdLst/>
            <a:ahLst/>
            <a:cxnLst/>
            <a:rect l="l" t="t" r="r" b="b"/>
            <a:pathLst>
              <a:path w="484505">
                <a:moveTo>
                  <a:pt x="0" y="0"/>
                </a:moveTo>
                <a:lnTo>
                  <a:pt x="483918" y="0"/>
                </a:lnTo>
              </a:path>
            </a:pathLst>
          </a:custGeom>
          <a:ln w="45471">
            <a:solidFill>
              <a:srgbClr val="38C6C2"/>
            </a:solidFill>
          </a:ln>
        </p:spPr>
        <p:txBody>
          <a:bodyPr wrap="square" lIns="0" tIns="0" rIns="0" bIns="0" rtlCol="0"/>
          <a:lstStyle/>
          <a:p>
            <a:endParaRPr sz="3600">
              <a:solidFill>
                <a:prstClr val="black"/>
              </a:solidFill>
            </a:endParaRPr>
          </a:p>
        </p:txBody>
      </p:sp>
      <p:sp>
        <p:nvSpPr>
          <p:cNvPr id="43" name="object 31"/>
          <p:cNvSpPr/>
          <p:nvPr/>
        </p:nvSpPr>
        <p:spPr>
          <a:xfrm>
            <a:off x="1265108" y="4349334"/>
            <a:ext cx="436240" cy="437568"/>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44" name="object 32"/>
          <p:cNvSpPr/>
          <p:nvPr/>
        </p:nvSpPr>
        <p:spPr>
          <a:xfrm>
            <a:off x="1375159" y="2523710"/>
            <a:ext cx="732790" cy="817880"/>
          </a:xfrm>
          <a:custGeom>
            <a:avLst/>
            <a:gdLst/>
            <a:ahLst/>
            <a:cxnLst/>
            <a:rect l="l" t="t" r="r" b="b"/>
            <a:pathLst>
              <a:path w="366394" h="408939">
                <a:moveTo>
                  <a:pt x="359021" y="0"/>
                </a:moveTo>
                <a:lnTo>
                  <a:pt x="6278" y="0"/>
                </a:lnTo>
                <a:lnTo>
                  <a:pt x="0" y="6285"/>
                </a:lnTo>
                <a:lnTo>
                  <a:pt x="0" y="402260"/>
                </a:lnTo>
                <a:lnTo>
                  <a:pt x="6278" y="408536"/>
                </a:lnTo>
                <a:lnTo>
                  <a:pt x="359021" y="408536"/>
                </a:lnTo>
                <a:lnTo>
                  <a:pt x="365309" y="402260"/>
                </a:lnTo>
                <a:lnTo>
                  <a:pt x="365309" y="14844"/>
                </a:lnTo>
                <a:lnTo>
                  <a:pt x="365868" y="6856"/>
                </a:lnTo>
                <a:lnTo>
                  <a:pt x="359021" y="0"/>
                </a:lnTo>
                <a:close/>
              </a:path>
            </a:pathLst>
          </a:custGeom>
          <a:solidFill>
            <a:srgbClr val="FFFFFF"/>
          </a:solidFill>
        </p:spPr>
        <p:txBody>
          <a:bodyPr wrap="square" lIns="0" tIns="0" rIns="0" bIns="0" rtlCol="0"/>
          <a:lstStyle/>
          <a:p>
            <a:endParaRPr sz="3600">
              <a:solidFill>
                <a:prstClr val="black"/>
              </a:solidFill>
            </a:endParaRPr>
          </a:p>
        </p:txBody>
      </p:sp>
      <p:sp>
        <p:nvSpPr>
          <p:cNvPr id="45" name="object 33"/>
          <p:cNvSpPr/>
          <p:nvPr/>
        </p:nvSpPr>
        <p:spPr>
          <a:xfrm>
            <a:off x="1425389" y="2576204"/>
            <a:ext cx="367030" cy="307340"/>
          </a:xfrm>
          <a:custGeom>
            <a:avLst/>
            <a:gdLst/>
            <a:ahLst/>
            <a:cxnLst/>
            <a:rect l="l" t="t" r="r" b="b"/>
            <a:pathLst>
              <a:path w="183515" h="153669">
                <a:moveTo>
                  <a:pt x="0" y="0"/>
                </a:moveTo>
                <a:lnTo>
                  <a:pt x="183222" y="0"/>
                </a:lnTo>
                <a:lnTo>
                  <a:pt x="183222" y="153485"/>
                </a:lnTo>
                <a:lnTo>
                  <a:pt x="0" y="153485"/>
                </a:lnTo>
                <a:lnTo>
                  <a:pt x="0" y="0"/>
                </a:lnTo>
                <a:close/>
              </a:path>
            </a:pathLst>
          </a:custGeom>
          <a:solidFill>
            <a:srgbClr val="84DBFF"/>
          </a:solidFill>
        </p:spPr>
        <p:txBody>
          <a:bodyPr wrap="square" lIns="0" tIns="0" rIns="0" bIns="0" rtlCol="0"/>
          <a:lstStyle/>
          <a:p>
            <a:endParaRPr sz="3600">
              <a:solidFill>
                <a:prstClr val="black"/>
              </a:solidFill>
            </a:endParaRPr>
          </a:p>
        </p:txBody>
      </p:sp>
      <p:sp>
        <p:nvSpPr>
          <p:cNvPr id="46" name="object 34"/>
          <p:cNvSpPr/>
          <p:nvPr/>
        </p:nvSpPr>
        <p:spPr>
          <a:xfrm>
            <a:off x="1836346" y="2576206"/>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47" name="object 35"/>
          <p:cNvSpPr/>
          <p:nvPr/>
        </p:nvSpPr>
        <p:spPr>
          <a:xfrm>
            <a:off x="1919678" y="2576206"/>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48" name="object 36"/>
          <p:cNvSpPr/>
          <p:nvPr/>
        </p:nvSpPr>
        <p:spPr>
          <a:xfrm>
            <a:off x="2004176" y="2576206"/>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49" name="object 37"/>
          <p:cNvSpPr/>
          <p:nvPr/>
        </p:nvSpPr>
        <p:spPr>
          <a:xfrm>
            <a:off x="1836346" y="2661792"/>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50" name="object 38"/>
          <p:cNvSpPr/>
          <p:nvPr/>
        </p:nvSpPr>
        <p:spPr>
          <a:xfrm>
            <a:off x="1919678" y="2661792"/>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51" name="object 39"/>
          <p:cNvSpPr/>
          <p:nvPr/>
        </p:nvSpPr>
        <p:spPr>
          <a:xfrm>
            <a:off x="2004176" y="2661792"/>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52" name="object 40"/>
          <p:cNvSpPr/>
          <p:nvPr/>
        </p:nvSpPr>
        <p:spPr>
          <a:xfrm>
            <a:off x="1836346" y="2747378"/>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53" name="object 41"/>
          <p:cNvSpPr/>
          <p:nvPr/>
        </p:nvSpPr>
        <p:spPr>
          <a:xfrm>
            <a:off x="1919678" y="2747378"/>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54" name="object 42"/>
          <p:cNvSpPr/>
          <p:nvPr/>
        </p:nvSpPr>
        <p:spPr>
          <a:xfrm>
            <a:off x="2004176" y="2747380"/>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55" name="object 43"/>
          <p:cNvSpPr/>
          <p:nvPr/>
        </p:nvSpPr>
        <p:spPr>
          <a:xfrm>
            <a:off x="1836346" y="2832966"/>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56" name="object 44"/>
          <p:cNvSpPr/>
          <p:nvPr/>
        </p:nvSpPr>
        <p:spPr>
          <a:xfrm>
            <a:off x="1919678" y="2832966"/>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57" name="object 45"/>
          <p:cNvSpPr/>
          <p:nvPr/>
        </p:nvSpPr>
        <p:spPr>
          <a:xfrm>
            <a:off x="2004176" y="2832966"/>
            <a:ext cx="52068" cy="52068"/>
          </a:xfrm>
          <a:custGeom>
            <a:avLst/>
            <a:gdLst/>
            <a:ahLst/>
            <a:cxnLst/>
            <a:rect l="l" t="t" r="r" b="b"/>
            <a:pathLst>
              <a:path w="26034" h="26034">
                <a:moveTo>
                  <a:pt x="0" y="25676"/>
                </a:moveTo>
                <a:lnTo>
                  <a:pt x="25685" y="25676"/>
                </a:lnTo>
                <a:lnTo>
                  <a:pt x="25685" y="0"/>
                </a:lnTo>
                <a:lnTo>
                  <a:pt x="0" y="0"/>
                </a:lnTo>
                <a:lnTo>
                  <a:pt x="0" y="25676"/>
                </a:lnTo>
                <a:close/>
              </a:path>
            </a:pathLst>
          </a:custGeom>
          <a:solidFill>
            <a:srgbClr val="ACB3B9"/>
          </a:solidFill>
        </p:spPr>
        <p:txBody>
          <a:bodyPr wrap="square" lIns="0" tIns="0" rIns="0" bIns="0" rtlCol="0"/>
          <a:lstStyle/>
          <a:p>
            <a:endParaRPr sz="3600">
              <a:solidFill>
                <a:prstClr val="black"/>
              </a:solidFill>
            </a:endParaRPr>
          </a:p>
        </p:txBody>
      </p:sp>
      <p:sp>
        <p:nvSpPr>
          <p:cNvPr id="58" name="object 46"/>
          <p:cNvSpPr/>
          <p:nvPr/>
        </p:nvSpPr>
        <p:spPr>
          <a:xfrm>
            <a:off x="1570368" y="2956216"/>
            <a:ext cx="76200" cy="76200"/>
          </a:xfrm>
          <a:custGeom>
            <a:avLst/>
            <a:gdLst/>
            <a:ahLst/>
            <a:cxnLst/>
            <a:rect l="l" t="t" r="r" b="b"/>
            <a:pathLst>
              <a:path w="38100" h="38100">
                <a:moveTo>
                  <a:pt x="18836" y="0"/>
                </a:moveTo>
                <a:lnTo>
                  <a:pt x="11504" y="1479"/>
                </a:lnTo>
                <a:lnTo>
                  <a:pt x="5516" y="5514"/>
                </a:lnTo>
                <a:lnTo>
                  <a:pt x="1480" y="11499"/>
                </a:lnTo>
                <a:lnTo>
                  <a:pt x="0" y="18831"/>
                </a:lnTo>
                <a:lnTo>
                  <a:pt x="1480" y="26157"/>
                </a:lnTo>
                <a:lnTo>
                  <a:pt x="5516" y="32144"/>
                </a:lnTo>
                <a:lnTo>
                  <a:pt x="11504" y="36181"/>
                </a:lnTo>
                <a:lnTo>
                  <a:pt x="18836" y="37663"/>
                </a:lnTo>
                <a:lnTo>
                  <a:pt x="26166" y="36181"/>
                </a:lnTo>
                <a:lnTo>
                  <a:pt x="32155" y="32144"/>
                </a:lnTo>
                <a:lnTo>
                  <a:pt x="36195" y="26158"/>
                </a:lnTo>
                <a:lnTo>
                  <a:pt x="37676" y="18831"/>
                </a:lnTo>
                <a:lnTo>
                  <a:pt x="36195" y="11500"/>
                </a:lnTo>
                <a:lnTo>
                  <a:pt x="32155" y="5514"/>
                </a:lnTo>
                <a:lnTo>
                  <a:pt x="26166" y="1479"/>
                </a:lnTo>
                <a:lnTo>
                  <a:pt x="18836" y="0"/>
                </a:lnTo>
                <a:close/>
              </a:path>
            </a:pathLst>
          </a:custGeom>
          <a:solidFill>
            <a:srgbClr val="2B3A4E"/>
          </a:solidFill>
        </p:spPr>
        <p:txBody>
          <a:bodyPr wrap="square" lIns="0" tIns="0" rIns="0" bIns="0" rtlCol="0"/>
          <a:lstStyle/>
          <a:p>
            <a:endParaRPr sz="3600">
              <a:solidFill>
                <a:prstClr val="black"/>
              </a:solidFill>
            </a:endParaRPr>
          </a:p>
        </p:txBody>
      </p:sp>
      <p:sp>
        <p:nvSpPr>
          <p:cNvPr id="59" name="object 47"/>
          <p:cNvSpPr/>
          <p:nvPr/>
        </p:nvSpPr>
        <p:spPr>
          <a:xfrm>
            <a:off x="1491598" y="2979046"/>
            <a:ext cx="236220" cy="27940"/>
          </a:xfrm>
          <a:custGeom>
            <a:avLst/>
            <a:gdLst/>
            <a:ahLst/>
            <a:cxnLst/>
            <a:rect l="l" t="t" r="r" b="b"/>
            <a:pathLst>
              <a:path w="118109" h="13969">
                <a:moveTo>
                  <a:pt x="114155" y="0"/>
                </a:moveTo>
                <a:lnTo>
                  <a:pt x="2854" y="0"/>
                </a:lnTo>
                <a:lnTo>
                  <a:pt x="0" y="3416"/>
                </a:lnTo>
                <a:lnTo>
                  <a:pt x="0" y="10832"/>
                </a:lnTo>
                <a:lnTo>
                  <a:pt x="3424" y="13689"/>
                </a:lnTo>
                <a:lnTo>
                  <a:pt x="114155" y="13689"/>
                </a:lnTo>
                <a:lnTo>
                  <a:pt x="117013" y="10832"/>
                </a:lnTo>
                <a:lnTo>
                  <a:pt x="117584" y="6844"/>
                </a:lnTo>
                <a:lnTo>
                  <a:pt x="117584" y="2845"/>
                </a:lnTo>
                <a:lnTo>
                  <a:pt x="114155" y="0"/>
                </a:lnTo>
                <a:close/>
              </a:path>
            </a:pathLst>
          </a:custGeom>
          <a:solidFill>
            <a:srgbClr val="31495E"/>
          </a:solidFill>
        </p:spPr>
        <p:txBody>
          <a:bodyPr wrap="square" lIns="0" tIns="0" rIns="0" bIns="0" rtlCol="0"/>
          <a:lstStyle/>
          <a:p>
            <a:endParaRPr sz="3600">
              <a:solidFill>
                <a:prstClr val="black"/>
              </a:solidFill>
            </a:endParaRPr>
          </a:p>
        </p:txBody>
      </p:sp>
      <p:sp>
        <p:nvSpPr>
          <p:cNvPr id="60" name="object 48"/>
          <p:cNvSpPr/>
          <p:nvPr/>
        </p:nvSpPr>
        <p:spPr>
          <a:xfrm>
            <a:off x="1426528" y="3077180"/>
            <a:ext cx="627380" cy="205740"/>
          </a:xfrm>
          <a:custGeom>
            <a:avLst/>
            <a:gdLst/>
            <a:ahLst/>
            <a:cxnLst/>
            <a:rect l="l" t="t" r="r" b="b"/>
            <a:pathLst>
              <a:path w="313690" h="102869">
                <a:moveTo>
                  <a:pt x="0" y="0"/>
                </a:moveTo>
                <a:lnTo>
                  <a:pt x="313366" y="0"/>
                </a:lnTo>
                <a:lnTo>
                  <a:pt x="313366" y="102702"/>
                </a:lnTo>
                <a:lnTo>
                  <a:pt x="0" y="102701"/>
                </a:lnTo>
                <a:lnTo>
                  <a:pt x="0" y="0"/>
                </a:lnTo>
                <a:close/>
              </a:path>
            </a:pathLst>
          </a:custGeom>
          <a:solidFill>
            <a:srgbClr val="4BDBC4"/>
          </a:solidFill>
        </p:spPr>
        <p:txBody>
          <a:bodyPr wrap="square" lIns="0" tIns="0" rIns="0" bIns="0" rtlCol="0"/>
          <a:lstStyle/>
          <a:p>
            <a:endParaRPr sz="3600">
              <a:solidFill>
                <a:prstClr val="black"/>
              </a:solidFill>
            </a:endParaRPr>
          </a:p>
        </p:txBody>
      </p:sp>
      <p:sp>
        <p:nvSpPr>
          <p:cNvPr id="61" name="object 49"/>
          <p:cNvSpPr/>
          <p:nvPr/>
        </p:nvSpPr>
        <p:spPr>
          <a:xfrm>
            <a:off x="1560094" y="3133095"/>
            <a:ext cx="93980" cy="95250"/>
          </a:xfrm>
          <a:custGeom>
            <a:avLst/>
            <a:gdLst/>
            <a:ahLst/>
            <a:cxnLst/>
            <a:rect l="l" t="t" r="r" b="b"/>
            <a:pathLst>
              <a:path w="46990" h="47625">
                <a:moveTo>
                  <a:pt x="29679" y="0"/>
                </a:moveTo>
                <a:lnTo>
                  <a:pt x="17123" y="0"/>
                </a:lnTo>
                <a:lnTo>
                  <a:pt x="0" y="47357"/>
                </a:lnTo>
                <a:lnTo>
                  <a:pt x="11416" y="47357"/>
                </a:lnTo>
                <a:lnTo>
                  <a:pt x="14839" y="36516"/>
                </a:lnTo>
                <a:lnTo>
                  <a:pt x="42883" y="36516"/>
                </a:lnTo>
                <a:lnTo>
                  <a:pt x="39994" y="28528"/>
                </a:lnTo>
                <a:lnTo>
                  <a:pt x="17694" y="28528"/>
                </a:lnTo>
                <a:lnTo>
                  <a:pt x="22831" y="12552"/>
                </a:lnTo>
                <a:lnTo>
                  <a:pt x="22831" y="11410"/>
                </a:lnTo>
                <a:lnTo>
                  <a:pt x="23401" y="9699"/>
                </a:lnTo>
                <a:lnTo>
                  <a:pt x="23401" y="8558"/>
                </a:lnTo>
                <a:lnTo>
                  <a:pt x="32774" y="8558"/>
                </a:lnTo>
                <a:lnTo>
                  <a:pt x="29679" y="0"/>
                </a:lnTo>
                <a:close/>
              </a:path>
              <a:path w="46990" h="47625">
                <a:moveTo>
                  <a:pt x="42883" y="36516"/>
                </a:moveTo>
                <a:lnTo>
                  <a:pt x="31965" y="36516"/>
                </a:lnTo>
                <a:lnTo>
                  <a:pt x="35383" y="47357"/>
                </a:lnTo>
                <a:lnTo>
                  <a:pt x="46803" y="47357"/>
                </a:lnTo>
                <a:lnTo>
                  <a:pt x="42883" y="36516"/>
                </a:lnTo>
                <a:close/>
              </a:path>
              <a:path w="46990" h="47625">
                <a:moveTo>
                  <a:pt x="32774" y="8558"/>
                </a:moveTo>
                <a:lnTo>
                  <a:pt x="23401" y="8558"/>
                </a:lnTo>
                <a:lnTo>
                  <a:pt x="23401" y="11410"/>
                </a:lnTo>
                <a:lnTo>
                  <a:pt x="23973" y="12552"/>
                </a:lnTo>
                <a:lnTo>
                  <a:pt x="29107" y="28528"/>
                </a:lnTo>
                <a:lnTo>
                  <a:pt x="39994" y="28528"/>
                </a:lnTo>
                <a:lnTo>
                  <a:pt x="32774" y="8558"/>
                </a:lnTo>
                <a:close/>
              </a:path>
            </a:pathLst>
          </a:custGeom>
          <a:solidFill>
            <a:srgbClr val="31495E"/>
          </a:solidFill>
        </p:spPr>
        <p:txBody>
          <a:bodyPr wrap="square" lIns="0" tIns="0" rIns="0" bIns="0" rtlCol="0"/>
          <a:lstStyle/>
          <a:p>
            <a:endParaRPr sz="3600">
              <a:solidFill>
                <a:prstClr val="black"/>
              </a:solidFill>
            </a:endParaRPr>
          </a:p>
        </p:txBody>
      </p:sp>
      <p:sp>
        <p:nvSpPr>
          <p:cNvPr id="62" name="object 50"/>
          <p:cNvSpPr/>
          <p:nvPr/>
        </p:nvSpPr>
        <p:spPr>
          <a:xfrm>
            <a:off x="1690234" y="3133095"/>
            <a:ext cx="76200" cy="95250"/>
          </a:xfrm>
          <a:custGeom>
            <a:avLst/>
            <a:gdLst/>
            <a:ahLst/>
            <a:cxnLst/>
            <a:rect l="l" t="t" r="r" b="b"/>
            <a:pathLst>
              <a:path w="38100" h="47625">
                <a:moveTo>
                  <a:pt x="23970" y="8558"/>
                </a:moveTo>
                <a:lnTo>
                  <a:pt x="13694" y="8558"/>
                </a:lnTo>
                <a:lnTo>
                  <a:pt x="13694" y="47357"/>
                </a:lnTo>
                <a:lnTo>
                  <a:pt x="23970" y="47357"/>
                </a:lnTo>
                <a:lnTo>
                  <a:pt x="23970" y="8558"/>
                </a:lnTo>
                <a:close/>
              </a:path>
              <a:path w="38100" h="47625">
                <a:moveTo>
                  <a:pt x="37676" y="0"/>
                </a:moveTo>
                <a:lnTo>
                  <a:pt x="0" y="0"/>
                </a:lnTo>
                <a:lnTo>
                  <a:pt x="0" y="8558"/>
                </a:lnTo>
                <a:lnTo>
                  <a:pt x="37676" y="8558"/>
                </a:lnTo>
                <a:lnTo>
                  <a:pt x="37676" y="0"/>
                </a:lnTo>
                <a:close/>
              </a:path>
            </a:pathLst>
          </a:custGeom>
          <a:solidFill>
            <a:srgbClr val="31495E"/>
          </a:solidFill>
        </p:spPr>
        <p:txBody>
          <a:bodyPr wrap="square" lIns="0" tIns="0" rIns="0" bIns="0" rtlCol="0"/>
          <a:lstStyle/>
          <a:p>
            <a:endParaRPr sz="3600">
              <a:solidFill>
                <a:prstClr val="black"/>
              </a:solidFill>
            </a:endParaRPr>
          </a:p>
        </p:txBody>
      </p:sp>
      <p:sp>
        <p:nvSpPr>
          <p:cNvPr id="63" name="object 51"/>
          <p:cNvSpPr/>
          <p:nvPr/>
        </p:nvSpPr>
        <p:spPr>
          <a:xfrm>
            <a:off x="1813531" y="3133095"/>
            <a:ext cx="107950" cy="95250"/>
          </a:xfrm>
          <a:custGeom>
            <a:avLst/>
            <a:gdLst/>
            <a:ahLst/>
            <a:cxnLst/>
            <a:rect l="l" t="t" r="r" b="b"/>
            <a:pathLst>
              <a:path w="53975" h="47625">
                <a:moveTo>
                  <a:pt x="15408" y="0"/>
                </a:moveTo>
                <a:lnTo>
                  <a:pt x="0" y="0"/>
                </a:lnTo>
                <a:lnTo>
                  <a:pt x="0" y="47357"/>
                </a:lnTo>
                <a:lnTo>
                  <a:pt x="9705" y="47357"/>
                </a:lnTo>
                <a:lnTo>
                  <a:pt x="9633" y="12552"/>
                </a:lnTo>
                <a:lnTo>
                  <a:pt x="9133" y="8558"/>
                </a:lnTo>
                <a:lnTo>
                  <a:pt x="18379" y="8558"/>
                </a:lnTo>
                <a:lnTo>
                  <a:pt x="15408" y="0"/>
                </a:lnTo>
                <a:close/>
              </a:path>
              <a:path w="53975" h="47625">
                <a:moveTo>
                  <a:pt x="18379" y="8558"/>
                </a:moveTo>
                <a:lnTo>
                  <a:pt x="9133" y="8558"/>
                </a:lnTo>
                <a:lnTo>
                  <a:pt x="9705" y="11982"/>
                </a:lnTo>
                <a:lnTo>
                  <a:pt x="10276" y="14264"/>
                </a:lnTo>
                <a:lnTo>
                  <a:pt x="10836" y="15405"/>
                </a:lnTo>
                <a:lnTo>
                  <a:pt x="22256" y="47357"/>
                </a:lnTo>
                <a:lnTo>
                  <a:pt x="30817" y="47357"/>
                </a:lnTo>
                <a:lnTo>
                  <a:pt x="35225" y="34805"/>
                </a:lnTo>
                <a:lnTo>
                  <a:pt x="26828" y="34804"/>
                </a:lnTo>
                <a:lnTo>
                  <a:pt x="25114" y="27958"/>
                </a:lnTo>
                <a:lnTo>
                  <a:pt x="18379" y="8558"/>
                </a:lnTo>
                <a:close/>
              </a:path>
              <a:path w="53975" h="47625">
                <a:moveTo>
                  <a:pt x="53645" y="8558"/>
                </a:moveTo>
                <a:lnTo>
                  <a:pt x="43952" y="8558"/>
                </a:lnTo>
                <a:lnTo>
                  <a:pt x="43462" y="11982"/>
                </a:lnTo>
                <a:lnTo>
                  <a:pt x="43380" y="47357"/>
                </a:lnTo>
                <a:lnTo>
                  <a:pt x="53645" y="47357"/>
                </a:lnTo>
                <a:lnTo>
                  <a:pt x="53645" y="8558"/>
                </a:lnTo>
                <a:close/>
              </a:path>
              <a:path w="53975" h="47625">
                <a:moveTo>
                  <a:pt x="53645" y="0"/>
                </a:moveTo>
                <a:lnTo>
                  <a:pt x="27960" y="29669"/>
                </a:lnTo>
                <a:lnTo>
                  <a:pt x="26828" y="34804"/>
                </a:lnTo>
                <a:lnTo>
                  <a:pt x="35225" y="34805"/>
                </a:lnTo>
                <a:lnTo>
                  <a:pt x="42237" y="14834"/>
                </a:lnTo>
                <a:lnTo>
                  <a:pt x="42809" y="13693"/>
                </a:lnTo>
                <a:lnTo>
                  <a:pt x="43380" y="11410"/>
                </a:lnTo>
                <a:lnTo>
                  <a:pt x="43952" y="8558"/>
                </a:lnTo>
                <a:lnTo>
                  <a:pt x="53645" y="8558"/>
                </a:lnTo>
                <a:lnTo>
                  <a:pt x="53645" y="0"/>
                </a:lnTo>
                <a:close/>
              </a:path>
            </a:pathLst>
          </a:custGeom>
          <a:solidFill>
            <a:srgbClr val="31495E"/>
          </a:solidFill>
        </p:spPr>
        <p:txBody>
          <a:bodyPr wrap="square" lIns="0" tIns="0" rIns="0" bIns="0" rtlCol="0"/>
          <a:lstStyle/>
          <a:p>
            <a:endParaRPr sz="3600">
              <a:solidFill>
                <a:prstClr val="black"/>
              </a:solidFill>
            </a:endParaRPr>
          </a:p>
        </p:txBody>
      </p:sp>
      <p:sp>
        <p:nvSpPr>
          <p:cNvPr id="64" name="object 52"/>
          <p:cNvSpPr/>
          <p:nvPr/>
        </p:nvSpPr>
        <p:spPr>
          <a:xfrm>
            <a:off x="1480548" y="6609497"/>
            <a:ext cx="238760" cy="135890"/>
          </a:xfrm>
          <a:custGeom>
            <a:avLst/>
            <a:gdLst/>
            <a:ahLst/>
            <a:cxnLst/>
            <a:rect l="l" t="t" r="r" b="b"/>
            <a:pathLst>
              <a:path w="119380" h="67945">
                <a:moveTo>
                  <a:pt x="104107" y="0"/>
                </a:moveTo>
                <a:lnTo>
                  <a:pt x="14880" y="0"/>
                </a:lnTo>
                <a:lnTo>
                  <a:pt x="0" y="67731"/>
                </a:lnTo>
                <a:lnTo>
                  <a:pt x="118893" y="67731"/>
                </a:lnTo>
                <a:lnTo>
                  <a:pt x="104107" y="0"/>
                </a:lnTo>
                <a:close/>
              </a:path>
            </a:pathLst>
          </a:custGeom>
          <a:solidFill>
            <a:srgbClr val="D7D9DD"/>
          </a:solidFill>
        </p:spPr>
        <p:txBody>
          <a:bodyPr wrap="square" lIns="0" tIns="0" rIns="0" bIns="0" rtlCol="0"/>
          <a:lstStyle/>
          <a:p>
            <a:endParaRPr sz="3600">
              <a:solidFill>
                <a:prstClr val="black"/>
              </a:solidFill>
            </a:endParaRPr>
          </a:p>
        </p:txBody>
      </p:sp>
      <p:sp>
        <p:nvSpPr>
          <p:cNvPr id="65" name="object 53"/>
          <p:cNvSpPr/>
          <p:nvPr/>
        </p:nvSpPr>
        <p:spPr>
          <a:xfrm>
            <a:off x="1450771" y="6743444"/>
            <a:ext cx="298450" cy="0"/>
          </a:xfrm>
          <a:custGeom>
            <a:avLst/>
            <a:gdLst/>
            <a:ahLst/>
            <a:cxnLst/>
            <a:rect l="l" t="t" r="r" b="b"/>
            <a:pathLst>
              <a:path w="149225">
                <a:moveTo>
                  <a:pt x="0" y="0"/>
                </a:moveTo>
                <a:lnTo>
                  <a:pt x="148670" y="0"/>
                </a:lnTo>
              </a:path>
            </a:pathLst>
          </a:custGeom>
          <a:ln w="13811">
            <a:solidFill>
              <a:srgbClr val="D7D9DD"/>
            </a:solidFill>
          </a:ln>
        </p:spPr>
        <p:txBody>
          <a:bodyPr wrap="square" lIns="0" tIns="0" rIns="0" bIns="0" rtlCol="0"/>
          <a:lstStyle/>
          <a:p>
            <a:endParaRPr sz="3600">
              <a:solidFill>
                <a:prstClr val="black"/>
              </a:solidFill>
            </a:endParaRPr>
          </a:p>
        </p:txBody>
      </p:sp>
      <p:sp>
        <p:nvSpPr>
          <p:cNvPr id="66" name="object 54"/>
          <p:cNvSpPr/>
          <p:nvPr/>
        </p:nvSpPr>
        <p:spPr>
          <a:xfrm>
            <a:off x="1252726" y="6160344"/>
            <a:ext cx="693420" cy="449580"/>
          </a:xfrm>
          <a:custGeom>
            <a:avLst/>
            <a:gdLst/>
            <a:ahLst/>
            <a:cxnLst/>
            <a:rect l="l" t="t" r="r" b="b"/>
            <a:pathLst>
              <a:path w="346709" h="224789">
                <a:moveTo>
                  <a:pt x="339462" y="0"/>
                </a:moveTo>
                <a:lnTo>
                  <a:pt x="7254" y="0"/>
                </a:lnTo>
                <a:lnTo>
                  <a:pt x="0" y="7289"/>
                </a:lnTo>
                <a:lnTo>
                  <a:pt x="0" y="217387"/>
                </a:lnTo>
                <a:lnTo>
                  <a:pt x="7254" y="224670"/>
                </a:lnTo>
                <a:lnTo>
                  <a:pt x="339462" y="224670"/>
                </a:lnTo>
                <a:lnTo>
                  <a:pt x="346713" y="217387"/>
                </a:lnTo>
                <a:lnTo>
                  <a:pt x="346713" y="209255"/>
                </a:lnTo>
                <a:lnTo>
                  <a:pt x="15357" y="209254"/>
                </a:lnTo>
                <a:lnTo>
                  <a:pt x="15451" y="15421"/>
                </a:lnTo>
                <a:lnTo>
                  <a:pt x="346713" y="15421"/>
                </a:lnTo>
                <a:lnTo>
                  <a:pt x="346713" y="7289"/>
                </a:lnTo>
                <a:lnTo>
                  <a:pt x="339462" y="0"/>
                </a:lnTo>
                <a:close/>
              </a:path>
              <a:path w="346709" h="224789">
                <a:moveTo>
                  <a:pt x="346713" y="15421"/>
                </a:moveTo>
                <a:lnTo>
                  <a:pt x="331260" y="15421"/>
                </a:lnTo>
                <a:lnTo>
                  <a:pt x="331448" y="15515"/>
                </a:lnTo>
                <a:lnTo>
                  <a:pt x="331448" y="209255"/>
                </a:lnTo>
                <a:lnTo>
                  <a:pt x="346713" y="209255"/>
                </a:lnTo>
                <a:lnTo>
                  <a:pt x="346713" y="15421"/>
                </a:lnTo>
                <a:close/>
              </a:path>
            </a:pathLst>
          </a:custGeom>
          <a:solidFill>
            <a:srgbClr val="58585A"/>
          </a:solidFill>
        </p:spPr>
        <p:txBody>
          <a:bodyPr wrap="square" lIns="0" tIns="0" rIns="0" bIns="0" rtlCol="0"/>
          <a:lstStyle/>
          <a:p>
            <a:endParaRPr sz="3600">
              <a:solidFill>
                <a:prstClr val="black"/>
              </a:solidFill>
            </a:endParaRPr>
          </a:p>
        </p:txBody>
      </p:sp>
      <p:sp>
        <p:nvSpPr>
          <p:cNvPr id="67" name="object 55"/>
          <p:cNvSpPr/>
          <p:nvPr/>
        </p:nvSpPr>
        <p:spPr>
          <a:xfrm>
            <a:off x="1283442" y="6191186"/>
            <a:ext cx="632460" cy="388620"/>
          </a:xfrm>
          <a:custGeom>
            <a:avLst/>
            <a:gdLst/>
            <a:ahLst/>
            <a:cxnLst/>
            <a:rect l="l" t="t" r="r" b="b"/>
            <a:pathLst>
              <a:path w="316230" h="194310">
                <a:moveTo>
                  <a:pt x="315903" y="0"/>
                </a:moveTo>
                <a:lnTo>
                  <a:pt x="94" y="0"/>
                </a:lnTo>
                <a:lnTo>
                  <a:pt x="0" y="193833"/>
                </a:lnTo>
                <a:lnTo>
                  <a:pt x="316091" y="193833"/>
                </a:lnTo>
                <a:lnTo>
                  <a:pt x="316091" y="94"/>
                </a:lnTo>
                <a:lnTo>
                  <a:pt x="315903" y="0"/>
                </a:lnTo>
                <a:close/>
              </a:path>
            </a:pathLst>
          </a:custGeom>
          <a:solidFill>
            <a:srgbClr val="90C5FF"/>
          </a:solidFill>
        </p:spPr>
        <p:txBody>
          <a:bodyPr wrap="square" lIns="0" tIns="0" rIns="0" bIns="0" rtlCol="0"/>
          <a:lstStyle/>
          <a:p>
            <a:endParaRPr sz="3600">
              <a:solidFill>
                <a:prstClr val="black"/>
              </a:solidFill>
            </a:endParaRPr>
          </a:p>
        </p:txBody>
      </p:sp>
      <p:sp>
        <p:nvSpPr>
          <p:cNvPr id="68" name="object 56"/>
          <p:cNvSpPr/>
          <p:nvPr/>
        </p:nvSpPr>
        <p:spPr>
          <a:xfrm>
            <a:off x="1867012" y="6399488"/>
            <a:ext cx="367064" cy="357956"/>
          </a:xfrm>
          <a:prstGeom prst="rect">
            <a:avLst/>
          </a:prstGeom>
          <a:blipFill>
            <a:blip r:embed="rId11" cstate="print"/>
            <a:stretch>
              <a:fillRect/>
            </a:stretch>
          </a:blipFill>
        </p:spPr>
        <p:txBody>
          <a:bodyPr wrap="square" lIns="0" tIns="0" rIns="0" bIns="0" rtlCol="0"/>
          <a:lstStyle/>
          <a:p>
            <a:endParaRPr sz="3600">
              <a:solidFill>
                <a:prstClr val="black"/>
              </a:solidFill>
            </a:endParaRPr>
          </a:p>
        </p:txBody>
      </p:sp>
      <p:sp>
        <p:nvSpPr>
          <p:cNvPr id="69" name="object 57"/>
          <p:cNvSpPr txBox="1"/>
          <p:nvPr/>
        </p:nvSpPr>
        <p:spPr>
          <a:xfrm>
            <a:off x="2773933" y="1966722"/>
            <a:ext cx="11789410" cy="1550424"/>
          </a:xfrm>
          <a:prstGeom prst="rect">
            <a:avLst/>
          </a:prstGeom>
        </p:spPr>
        <p:txBody>
          <a:bodyPr vert="horz" wrap="square" lIns="0" tIns="212090" rIns="0" bIns="0" rtlCol="0">
            <a:spAutoFit/>
          </a:bodyPr>
          <a:lstStyle/>
          <a:p>
            <a:pPr marL="62230">
              <a:spcBef>
                <a:spcPts val="1670"/>
              </a:spcBef>
            </a:pPr>
            <a:r>
              <a:rPr sz="2800" b="1" spc="-80" dirty="0">
                <a:solidFill>
                  <a:srgbClr val="5F5F5F"/>
                </a:solidFill>
                <a:cs typeface="Calibri"/>
              </a:rPr>
              <a:t>ATM</a:t>
            </a:r>
            <a:endParaRPr sz="2800">
              <a:solidFill>
                <a:prstClr val="black"/>
              </a:solidFill>
              <a:cs typeface="Calibri"/>
            </a:endParaRPr>
          </a:p>
          <a:p>
            <a:pPr marL="25400" marR="10160">
              <a:spcBef>
                <a:spcPts val="1260"/>
              </a:spcBef>
            </a:pPr>
            <a:r>
              <a:rPr sz="2400" spc="-10" dirty="0">
                <a:solidFill>
                  <a:srgbClr val="5F5F5F"/>
                </a:solidFill>
                <a:cs typeface="Calibri"/>
              </a:rPr>
              <a:t>Private </a:t>
            </a:r>
            <a:r>
              <a:rPr sz="2400" dirty="0">
                <a:solidFill>
                  <a:srgbClr val="5F5F5F"/>
                </a:solidFill>
                <a:cs typeface="Calibri"/>
              </a:rPr>
              <a:t>and </a:t>
            </a:r>
            <a:r>
              <a:rPr sz="2400" spc="-10" dirty="0">
                <a:solidFill>
                  <a:srgbClr val="5F5F5F"/>
                </a:solidFill>
                <a:cs typeface="Calibri"/>
              </a:rPr>
              <a:t>easiest </a:t>
            </a:r>
            <a:r>
              <a:rPr sz="2400" spc="-30" dirty="0">
                <a:solidFill>
                  <a:srgbClr val="5F5F5F"/>
                </a:solidFill>
                <a:cs typeface="Calibri"/>
              </a:rPr>
              <a:t>way </a:t>
            </a:r>
            <a:r>
              <a:rPr sz="2400" spc="-10" dirty="0">
                <a:solidFill>
                  <a:srgbClr val="5F5F5F"/>
                </a:solidFill>
                <a:cs typeface="Calibri"/>
              </a:rPr>
              <a:t>to acquire Bitcoins </a:t>
            </a:r>
            <a:r>
              <a:rPr sz="2400" dirty="0">
                <a:solidFill>
                  <a:srgbClr val="5F5F5F"/>
                </a:solidFill>
                <a:cs typeface="Calibri"/>
              </a:rPr>
              <a:t>Companies </a:t>
            </a:r>
            <a:r>
              <a:rPr sz="2400" spc="-20" dirty="0">
                <a:solidFill>
                  <a:srgbClr val="5F5F5F"/>
                </a:solidFill>
                <a:cs typeface="Calibri"/>
              </a:rPr>
              <a:t>like </a:t>
            </a:r>
            <a:r>
              <a:rPr sz="2400" spc="-10" dirty="0">
                <a:solidFill>
                  <a:srgbClr val="5F5F5F"/>
                </a:solidFill>
                <a:cs typeface="Calibri"/>
              </a:rPr>
              <a:t>Lamassu produce </a:t>
            </a:r>
            <a:r>
              <a:rPr sz="2400" spc="-30" dirty="0">
                <a:solidFill>
                  <a:srgbClr val="5F5F5F"/>
                </a:solidFill>
                <a:cs typeface="Calibri"/>
              </a:rPr>
              <a:t>ATM-machines </a:t>
            </a:r>
            <a:r>
              <a:rPr sz="2400" spc="-20" dirty="0">
                <a:solidFill>
                  <a:srgbClr val="5F5F5F"/>
                </a:solidFill>
                <a:cs typeface="Calibri"/>
              </a:rPr>
              <a:t>for  </a:t>
            </a:r>
            <a:r>
              <a:rPr sz="2400" spc="-10" dirty="0">
                <a:solidFill>
                  <a:srgbClr val="5F5F5F"/>
                </a:solidFill>
                <a:cs typeface="Calibri"/>
              </a:rPr>
              <a:t>bitcoins, where you can </a:t>
            </a:r>
            <a:r>
              <a:rPr sz="2400" dirty="0">
                <a:solidFill>
                  <a:srgbClr val="5F5F5F"/>
                </a:solidFill>
                <a:cs typeface="Calibri"/>
              </a:rPr>
              <a:t>buy </a:t>
            </a:r>
            <a:r>
              <a:rPr sz="2400" spc="-10" dirty="0">
                <a:solidFill>
                  <a:srgbClr val="5F5F5F"/>
                </a:solidFill>
                <a:cs typeface="Calibri"/>
              </a:rPr>
              <a:t>bitcoin </a:t>
            </a:r>
            <a:r>
              <a:rPr sz="2400" dirty="0">
                <a:solidFill>
                  <a:srgbClr val="5F5F5F"/>
                </a:solidFill>
                <a:cs typeface="Calibri"/>
              </a:rPr>
              <a:t>with</a:t>
            </a:r>
            <a:r>
              <a:rPr sz="2400" spc="-80" dirty="0">
                <a:solidFill>
                  <a:srgbClr val="5F5F5F"/>
                </a:solidFill>
                <a:cs typeface="Calibri"/>
              </a:rPr>
              <a:t> </a:t>
            </a:r>
            <a:r>
              <a:rPr sz="2400" spc="-10" dirty="0">
                <a:solidFill>
                  <a:srgbClr val="5F5F5F"/>
                </a:solidFill>
                <a:cs typeface="Calibri"/>
              </a:rPr>
              <a:t>cash</a:t>
            </a:r>
            <a:endParaRPr sz="2400">
              <a:solidFill>
                <a:prstClr val="black"/>
              </a:solidFill>
              <a:cs typeface="Calibri"/>
            </a:endParaRPr>
          </a:p>
        </p:txBody>
      </p:sp>
      <p:sp>
        <p:nvSpPr>
          <p:cNvPr id="70" name="object 58"/>
          <p:cNvSpPr txBox="1"/>
          <p:nvPr/>
        </p:nvSpPr>
        <p:spPr>
          <a:xfrm>
            <a:off x="2773932" y="3796432"/>
            <a:ext cx="12285980" cy="1447832"/>
          </a:xfrm>
          <a:prstGeom prst="rect">
            <a:avLst/>
          </a:prstGeom>
        </p:spPr>
        <p:txBody>
          <a:bodyPr vert="horz" wrap="square" lIns="0" tIns="161290" rIns="0" bIns="0" rtlCol="0">
            <a:spAutoFit/>
          </a:bodyPr>
          <a:lstStyle/>
          <a:p>
            <a:pPr marL="55880">
              <a:spcBef>
                <a:spcPts val="1270"/>
              </a:spcBef>
            </a:pPr>
            <a:r>
              <a:rPr sz="2800" b="1" dirty="0">
                <a:solidFill>
                  <a:srgbClr val="5F5F5F"/>
                </a:solidFill>
                <a:cs typeface="Calibri"/>
              </a:rPr>
              <a:t>Gift</a:t>
            </a:r>
            <a:r>
              <a:rPr sz="2800" b="1" spc="-220" dirty="0">
                <a:solidFill>
                  <a:srgbClr val="5F5F5F"/>
                </a:solidFill>
                <a:cs typeface="Calibri"/>
              </a:rPr>
              <a:t> </a:t>
            </a:r>
            <a:r>
              <a:rPr sz="2800" b="1" spc="-10" dirty="0">
                <a:solidFill>
                  <a:srgbClr val="5F5F5F"/>
                </a:solidFill>
                <a:cs typeface="Calibri"/>
              </a:rPr>
              <a:t>Cards</a:t>
            </a:r>
            <a:endParaRPr sz="2800">
              <a:solidFill>
                <a:prstClr val="black"/>
              </a:solidFill>
              <a:cs typeface="Calibri"/>
            </a:endParaRPr>
          </a:p>
          <a:p>
            <a:pPr marL="25400" marR="10160">
              <a:spcBef>
                <a:spcPts val="910"/>
              </a:spcBef>
            </a:pPr>
            <a:r>
              <a:rPr sz="2400" spc="-60" dirty="0">
                <a:solidFill>
                  <a:srgbClr val="5F5F5F"/>
                </a:solidFill>
                <a:cs typeface="Calibri"/>
              </a:rPr>
              <a:t>You </a:t>
            </a:r>
            <a:r>
              <a:rPr sz="2400" spc="-10" dirty="0">
                <a:solidFill>
                  <a:srgbClr val="5F5F5F"/>
                </a:solidFill>
                <a:cs typeface="Calibri"/>
              </a:rPr>
              <a:t>can </a:t>
            </a:r>
            <a:r>
              <a:rPr sz="2400" dirty="0">
                <a:solidFill>
                  <a:srgbClr val="5F5F5F"/>
                </a:solidFill>
                <a:cs typeface="Calibri"/>
              </a:rPr>
              <a:t>buy a gift </a:t>
            </a:r>
            <a:r>
              <a:rPr sz="2400" spc="-20" dirty="0">
                <a:solidFill>
                  <a:srgbClr val="5F5F5F"/>
                </a:solidFill>
                <a:cs typeface="Calibri"/>
              </a:rPr>
              <a:t>card </a:t>
            </a:r>
            <a:r>
              <a:rPr sz="2400" dirty="0">
                <a:solidFill>
                  <a:srgbClr val="5F5F5F"/>
                </a:solidFill>
                <a:cs typeface="Calibri"/>
              </a:rPr>
              <a:t>or a </a:t>
            </a:r>
            <a:r>
              <a:rPr sz="2400" spc="-30" dirty="0">
                <a:solidFill>
                  <a:srgbClr val="5F5F5F"/>
                </a:solidFill>
                <a:cs typeface="Calibri"/>
              </a:rPr>
              <a:t>voucher, </a:t>
            </a:r>
            <a:r>
              <a:rPr sz="2400" dirty="0">
                <a:solidFill>
                  <a:srgbClr val="5F5F5F"/>
                </a:solidFill>
                <a:cs typeface="Calibri"/>
              </a:rPr>
              <a:t>visit a </a:t>
            </a:r>
            <a:r>
              <a:rPr sz="2400" spc="-10" dirty="0">
                <a:solidFill>
                  <a:srgbClr val="5F5F5F"/>
                </a:solidFill>
                <a:cs typeface="Calibri"/>
              </a:rPr>
              <a:t>website, where you can </a:t>
            </a:r>
            <a:r>
              <a:rPr sz="2400" dirty="0">
                <a:solidFill>
                  <a:srgbClr val="5F5F5F"/>
                </a:solidFill>
                <a:cs typeface="Calibri"/>
              </a:rPr>
              <a:t>use the </a:t>
            </a:r>
            <a:r>
              <a:rPr sz="2400" spc="-10" dirty="0">
                <a:solidFill>
                  <a:srgbClr val="5F5F5F"/>
                </a:solidFill>
                <a:cs typeface="Calibri"/>
              </a:rPr>
              <a:t>code </a:t>
            </a:r>
            <a:r>
              <a:rPr sz="2400" dirty="0">
                <a:solidFill>
                  <a:srgbClr val="5F5F5F"/>
                </a:solidFill>
                <a:cs typeface="Calibri"/>
              </a:rPr>
              <a:t>on the </a:t>
            </a:r>
            <a:r>
              <a:rPr sz="2400" spc="-20" dirty="0">
                <a:solidFill>
                  <a:srgbClr val="5F5F5F"/>
                </a:solidFill>
                <a:cs typeface="Calibri"/>
              </a:rPr>
              <a:t>card </a:t>
            </a:r>
            <a:r>
              <a:rPr sz="2400" spc="-10" dirty="0">
                <a:solidFill>
                  <a:srgbClr val="5F5F5F"/>
                </a:solidFill>
                <a:cs typeface="Calibri"/>
              </a:rPr>
              <a:t>to </a:t>
            </a:r>
            <a:r>
              <a:rPr sz="2400" spc="-20" dirty="0">
                <a:solidFill>
                  <a:srgbClr val="5F5F5F"/>
                </a:solidFill>
                <a:cs typeface="Calibri"/>
              </a:rPr>
              <a:t>get  </a:t>
            </a:r>
            <a:r>
              <a:rPr sz="2400" spc="-10" dirty="0">
                <a:solidFill>
                  <a:srgbClr val="5F5F5F"/>
                </a:solidFill>
                <a:cs typeface="Calibri"/>
              </a:rPr>
              <a:t>your</a:t>
            </a:r>
            <a:r>
              <a:rPr sz="2400" spc="-50" dirty="0">
                <a:solidFill>
                  <a:srgbClr val="5F5F5F"/>
                </a:solidFill>
                <a:cs typeface="Calibri"/>
              </a:rPr>
              <a:t> </a:t>
            </a:r>
            <a:r>
              <a:rPr sz="2400" spc="-10" dirty="0">
                <a:solidFill>
                  <a:srgbClr val="5F5F5F"/>
                </a:solidFill>
                <a:cs typeface="Calibri"/>
              </a:rPr>
              <a:t>Bitcoin</a:t>
            </a:r>
            <a:endParaRPr sz="2400">
              <a:solidFill>
                <a:prstClr val="black"/>
              </a:solidFill>
              <a:cs typeface="Calibri"/>
            </a:endParaRPr>
          </a:p>
        </p:txBody>
      </p:sp>
      <p:sp>
        <p:nvSpPr>
          <p:cNvPr id="71" name="object 59"/>
          <p:cNvSpPr txBox="1"/>
          <p:nvPr/>
        </p:nvSpPr>
        <p:spPr>
          <a:xfrm>
            <a:off x="2773933" y="5588524"/>
            <a:ext cx="12467590" cy="3188050"/>
          </a:xfrm>
          <a:prstGeom prst="rect">
            <a:avLst/>
          </a:prstGeom>
        </p:spPr>
        <p:txBody>
          <a:bodyPr vert="horz" wrap="square" lIns="0" tIns="58418" rIns="0" bIns="0" rtlCol="0">
            <a:spAutoFit/>
          </a:bodyPr>
          <a:lstStyle/>
          <a:p>
            <a:pPr marL="69850">
              <a:spcBef>
                <a:spcPts val="458"/>
              </a:spcBef>
            </a:pPr>
            <a:r>
              <a:rPr sz="2800" b="1" spc="-20" dirty="0">
                <a:solidFill>
                  <a:srgbClr val="5F5F5F"/>
                </a:solidFill>
                <a:cs typeface="Calibri"/>
              </a:rPr>
              <a:t>Exchanges</a:t>
            </a:r>
            <a:endParaRPr sz="2800">
              <a:solidFill>
                <a:prstClr val="black"/>
              </a:solidFill>
              <a:cs typeface="Calibri"/>
            </a:endParaRPr>
          </a:p>
          <a:p>
            <a:pPr marL="25400" marR="95250">
              <a:spcBef>
                <a:spcPts val="220"/>
              </a:spcBef>
            </a:pPr>
            <a:r>
              <a:rPr sz="2400" spc="-10" dirty="0">
                <a:solidFill>
                  <a:srgbClr val="5F5F5F"/>
                </a:solidFill>
                <a:cs typeface="Calibri"/>
              </a:rPr>
              <a:t>There are specialized </a:t>
            </a:r>
            <a:r>
              <a:rPr sz="2400" dirty="0">
                <a:solidFill>
                  <a:srgbClr val="5F5F5F"/>
                </a:solidFill>
                <a:cs typeface="Calibri"/>
              </a:rPr>
              <a:t>currency </a:t>
            </a:r>
            <a:r>
              <a:rPr sz="2400" spc="-10" dirty="0">
                <a:solidFill>
                  <a:srgbClr val="5F5F5F"/>
                </a:solidFill>
                <a:cs typeface="Calibri"/>
              </a:rPr>
              <a:t>exchanges where you can </a:t>
            </a:r>
            <a:r>
              <a:rPr sz="2400" dirty="0">
                <a:solidFill>
                  <a:srgbClr val="5F5F5F"/>
                </a:solidFill>
                <a:cs typeface="Calibri"/>
              </a:rPr>
              <a:t>buy and </a:t>
            </a:r>
            <a:r>
              <a:rPr sz="2400" spc="-10" dirty="0">
                <a:solidFill>
                  <a:srgbClr val="5F5F5F"/>
                </a:solidFill>
                <a:cs typeface="Calibri"/>
              </a:rPr>
              <a:t>sell bitcoin </a:t>
            </a:r>
            <a:r>
              <a:rPr sz="2400" dirty="0">
                <a:solidFill>
                  <a:srgbClr val="5F5F5F"/>
                </a:solidFill>
                <a:cs typeface="Calibri"/>
              </a:rPr>
              <a:t>in </a:t>
            </a:r>
            <a:r>
              <a:rPr sz="2400" spc="-10" dirty="0">
                <a:solidFill>
                  <a:srgbClr val="5F5F5F"/>
                </a:solidFill>
                <a:cs typeface="Calibri"/>
              </a:rPr>
              <a:t>exchange </a:t>
            </a:r>
            <a:r>
              <a:rPr sz="2400" spc="-20" dirty="0">
                <a:solidFill>
                  <a:srgbClr val="5F5F5F"/>
                </a:solidFill>
                <a:cs typeface="Calibri"/>
              </a:rPr>
              <a:t>for </a:t>
            </a:r>
            <a:r>
              <a:rPr sz="2400" dirty="0">
                <a:solidFill>
                  <a:srgbClr val="5F5F5F"/>
                </a:solidFill>
                <a:cs typeface="Calibri"/>
              </a:rPr>
              <a:t>a </a:t>
            </a:r>
            <a:r>
              <a:rPr sz="2400" spc="-10" dirty="0">
                <a:solidFill>
                  <a:srgbClr val="5F5F5F"/>
                </a:solidFill>
                <a:cs typeface="Calibri"/>
              </a:rPr>
              <a:t>local  </a:t>
            </a:r>
            <a:r>
              <a:rPr sz="2400" spc="-20" dirty="0">
                <a:solidFill>
                  <a:srgbClr val="5F5F5F"/>
                </a:solidFill>
                <a:cs typeface="Calibri"/>
              </a:rPr>
              <a:t>currency. </a:t>
            </a:r>
            <a:r>
              <a:rPr sz="2400" dirty="0">
                <a:solidFill>
                  <a:srgbClr val="5F5F5F"/>
                </a:solidFill>
                <a:cs typeface="Calibri"/>
              </a:rPr>
              <a:t>These </a:t>
            </a:r>
            <a:r>
              <a:rPr sz="2400" spc="-20" dirty="0">
                <a:solidFill>
                  <a:srgbClr val="5F5F5F"/>
                </a:solidFill>
                <a:cs typeface="Calibri"/>
              </a:rPr>
              <a:t>operate </a:t>
            </a:r>
            <a:r>
              <a:rPr sz="2400" dirty="0">
                <a:solidFill>
                  <a:srgbClr val="5F5F5F"/>
                </a:solidFill>
                <a:cs typeface="Calibri"/>
              </a:rPr>
              <a:t>as </a:t>
            </a:r>
            <a:r>
              <a:rPr sz="2400" spc="-10" dirty="0">
                <a:solidFill>
                  <a:srgbClr val="5F5F5F"/>
                </a:solidFill>
                <a:cs typeface="Calibri"/>
              </a:rPr>
              <a:t>web-based currency </a:t>
            </a:r>
            <a:r>
              <a:rPr sz="2400" spc="-20" dirty="0">
                <a:solidFill>
                  <a:srgbClr val="5F5F5F"/>
                </a:solidFill>
                <a:cs typeface="Calibri"/>
              </a:rPr>
              <a:t>markets. </a:t>
            </a:r>
            <a:r>
              <a:rPr sz="2400" spc="-10" dirty="0">
                <a:solidFill>
                  <a:srgbClr val="5F5F5F"/>
                </a:solidFill>
                <a:cs typeface="Calibri"/>
              </a:rPr>
              <a:t>Example- Bitstamp </a:t>
            </a:r>
            <a:r>
              <a:rPr sz="2400" dirty="0">
                <a:solidFill>
                  <a:srgbClr val="5F5F5F"/>
                </a:solidFill>
                <a:cs typeface="Calibri"/>
              </a:rPr>
              <a:t>&amp;</a:t>
            </a:r>
            <a:r>
              <a:rPr sz="2400" spc="-70" dirty="0">
                <a:solidFill>
                  <a:srgbClr val="5F5F5F"/>
                </a:solidFill>
                <a:cs typeface="Calibri"/>
              </a:rPr>
              <a:t> </a:t>
            </a:r>
            <a:r>
              <a:rPr sz="2400" spc="-10" dirty="0">
                <a:solidFill>
                  <a:srgbClr val="5F5F5F"/>
                </a:solidFill>
                <a:cs typeface="Calibri"/>
              </a:rPr>
              <a:t>Coinbase</a:t>
            </a:r>
            <a:endParaRPr sz="2400">
              <a:solidFill>
                <a:prstClr val="black"/>
              </a:solidFill>
              <a:cs typeface="Calibri"/>
            </a:endParaRPr>
          </a:p>
          <a:p>
            <a:endParaRPr sz="2400">
              <a:solidFill>
                <a:prstClr val="black"/>
              </a:solidFill>
              <a:latin typeface="Times New Roman"/>
              <a:cs typeface="Times New Roman"/>
            </a:endParaRPr>
          </a:p>
          <a:p>
            <a:pPr>
              <a:spcBef>
                <a:spcPts val="70"/>
              </a:spcBef>
            </a:pPr>
            <a:endParaRPr sz="1900">
              <a:solidFill>
                <a:prstClr val="black"/>
              </a:solidFill>
              <a:latin typeface="Times New Roman"/>
              <a:cs typeface="Times New Roman"/>
            </a:endParaRPr>
          </a:p>
          <a:p>
            <a:pPr marL="55880">
              <a:spcBef>
                <a:spcPts val="10"/>
              </a:spcBef>
            </a:pPr>
            <a:r>
              <a:rPr sz="2800" b="1" spc="-10" dirty="0">
                <a:solidFill>
                  <a:srgbClr val="5F5F5F"/>
                </a:solidFill>
                <a:cs typeface="Calibri"/>
              </a:rPr>
              <a:t>P2P-</a:t>
            </a:r>
            <a:r>
              <a:rPr sz="2800" b="1" dirty="0">
                <a:solidFill>
                  <a:srgbClr val="5F5F5F"/>
                </a:solidFill>
                <a:cs typeface="Calibri"/>
              </a:rPr>
              <a:t> </a:t>
            </a:r>
            <a:r>
              <a:rPr sz="2800" b="1" spc="-20" dirty="0">
                <a:solidFill>
                  <a:srgbClr val="5F5F5F"/>
                </a:solidFill>
                <a:cs typeface="Calibri"/>
              </a:rPr>
              <a:t>Markets</a:t>
            </a:r>
            <a:endParaRPr sz="2800">
              <a:solidFill>
                <a:prstClr val="black"/>
              </a:solidFill>
              <a:cs typeface="Calibri"/>
            </a:endParaRPr>
          </a:p>
          <a:p>
            <a:pPr marL="25400">
              <a:spcBef>
                <a:spcPts val="680"/>
              </a:spcBef>
            </a:pPr>
            <a:r>
              <a:rPr sz="2400" spc="-20" dirty="0">
                <a:solidFill>
                  <a:srgbClr val="5F5F5F"/>
                </a:solidFill>
                <a:cs typeface="Calibri"/>
              </a:rPr>
              <a:t>Buyers </a:t>
            </a:r>
            <a:r>
              <a:rPr sz="2400" dirty="0">
                <a:solidFill>
                  <a:srgbClr val="5F5F5F"/>
                </a:solidFill>
                <a:cs typeface="Calibri"/>
              </a:rPr>
              <a:t>and </a:t>
            </a:r>
            <a:r>
              <a:rPr sz="2400" spc="-10" dirty="0">
                <a:solidFill>
                  <a:srgbClr val="5F5F5F"/>
                </a:solidFill>
                <a:cs typeface="Calibri"/>
              </a:rPr>
              <a:t>sellers </a:t>
            </a:r>
            <a:r>
              <a:rPr sz="2400" dirty="0">
                <a:solidFill>
                  <a:srgbClr val="5F5F5F"/>
                </a:solidFill>
                <a:cs typeface="Calibri"/>
              </a:rPr>
              <a:t>of </a:t>
            </a:r>
            <a:r>
              <a:rPr sz="2400" spc="-10" dirty="0">
                <a:solidFill>
                  <a:srgbClr val="5F5F5F"/>
                </a:solidFill>
                <a:cs typeface="Calibri"/>
              </a:rPr>
              <a:t>Bitcoin meet </a:t>
            </a:r>
            <a:r>
              <a:rPr sz="2400" dirty="0">
                <a:solidFill>
                  <a:srgbClr val="5F5F5F"/>
                </a:solidFill>
                <a:cs typeface="Calibri"/>
              </a:rPr>
              <a:t>and </a:t>
            </a:r>
            <a:r>
              <a:rPr sz="2400" spc="-10" dirty="0">
                <a:solidFill>
                  <a:srgbClr val="5F5F5F"/>
                </a:solidFill>
                <a:cs typeface="Calibri"/>
              </a:rPr>
              <a:t>trade </a:t>
            </a:r>
            <a:r>
              <a:rPr sz="2400" dirty="0">
                <a:solidFill>
                  <a:srgbClr val="5F5F5F"/>
                </a:solidFill>
                <a:cs typeface="Calibri"/>
              </a:rPr>
              <a:t>with each </a:t>
            </a:r>
            <a:r>
              <a:rPr sz="2400" spc="-40" dirty="0">
                <a:solidFill>
                  <a:srgbClr val="5F5F5F"/>
                </a:solidFill>
                <a:cs typeface="Calibri"/>
              </a:rPr>
              <a:t>other. </a:t>
            </a:r>
            <a:r>
              <a:rPr sz="2400" spc="-10" dirty="0">
                <a:solidFill>
                  <a:srgbClr val="5F5F5F"/>
                </a:solidFill>
                <a:cs typeface="Calibri"/>
              </a:rPr>
              <a:t>Bitsquare </a:t>
            </a:r>
            <a:r>
              <a:rPr sz="2400" dirty="0">
                <a:solidFill>
                  <a:srgbClr val="5F5F5F"/>
                </a:solidFill>
                <a:cs typeface="Calibri"/>
              </a:rPr>
              <a:t>is a </a:t>
            </a:r>
            <a:r>
              <a:rPr sz="2400" spc="-10" dirty="0">
                <a:solidFill>
                  <a:srgbClr val="5F5F5F"/>
                </a:solidFill>
                <a:cs typeface="Calibri"/>
              </a:rPr>
              <a:t>completely</a:t>
            </a:r>
            <a:r>
              <a:rPr sz="2400" spc="-120" dirty="0">
                <a:solidFill>
                  <a:srgbClr val="5F5F5F"/>
                </a:solidFill>
                <a:cs typeface="Calibri"/>
              </a:rPr>
              <a:t> </a:t>
            </a:r>
            <a:r>
              <a:rPr sz="2400" spc="-10" dirty="0">
                <a:solidFill>
                  <a:srgbClr val="5F5F5F"/>
                </a:solidFill>
                <a:cs typeface="Calibri"/>
              </a:rPr>
              <a:t>decentralized</a:t>
            </a:r>
            <a:endParaRPr sz="2400">
              <a:solidFill>
                <a:prstClr val="black"/>
              </a:solidFill>
              <a:cs typeface="Calibri"/>
            </a:endParaRPr>
          </a:p>
          <a:p>
            <a:pPr marL="25400"/>
            <a:r>
              <a:rPr sz="2400" spc="-20" dirty="0">
                <a:solidFill>
                  <a:srgbClr val="5F5F5F"/>
                </a:solidFill>
                <a:cs typeface="Calibri"/>
              </a:rPr>
              <a:t>market</a:t>
            </a:r>
            <a:endParaRPr sz="2400">
              <a:solidFill>
                <a:prstClr val="black"/>
              </a:solidFill>
              <a:cs typeface="Calibri"/>
            </a:endParaRPr>
          </a:p>
        </p:txBody>
      </p:sp>
    </p:spTree>
    <p:extLst>
      <p:ext uri="{BB962C8B-B14F-4D97-AF65-F5344CB8AC3E}">
        <p14:creationId xmlns:p14="http://schemas.microsoft.com/office/powerpoint/2010/main" val="4388306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796925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How to Secure your</a:t>
            </a:r>
            <a:r>
              <a:rPr sz="5600" spc="-20" dirty="0">
                <a:solidFill>
                  <a:srgbClr val="095A82"/>
                </a:solidFill>
              </a:rPr>
              <a:t> Wallet</a:t>
            </a:r>
            <a:endParaRPr sz="5600"/>
          </a:p>
        </p:txBody>
      </p:sp>
      <p:sp>
        <p:nvSpPr>
          <p:cNvPr id="12" name="object 3"/>
          <p:cNvSpPr txBox="1"/>
          <p:nvPr/>
        </p:nvSpPr>
        <p:spPr>
          <a:xfrm>
            <a:off x="942035" y="1896110"/>
            <a:ext cx="9566910" cy="457818"/>
          </a:xfrm>
          <a:prstGeom prst="rect">
            <a:avLst/>
          </a:prstGeom>
        </p:spPr>
        <p:txBody>
          <a:bodyPr vert="horz" wrap="square" lIns="0" tIns="26670" rIns="0" bIns="0" rtlCol="0">
            <a:spAutoFit/>
          </a:bodyPr>
          <a:lstStyle/>
          <a:p>
            <a:pPr marL="25400">
              <a:spcBef>
                <a:spcPts val="210"/>
              </a:spcBef>
            </a:pPr>
            <a:r>
              <a:rPr sz="2800" b="1" spc="-10" dirty="0">
                <a:solidFill>
                  <a:srgbClr val="5F5F5F"/>
                </a:solidFill>
                <a:cs typeface="Calibri"/>
              </a:rPr>
              <a:t>There </a:t>
            </a:r>
            <a:r>
              <a:rPr sz="2800" b="1" dirty="0">
                <a:solidFill>
                  <a:srgbClr val="5F5F5F"/>
                </a:solidFill>
                <a:cs typeface="Calibri"/>
              </a:rPr>
              <a:t>are </a:t>
            </a:r>
            <a:r>
              <a:rPr sz="2800" b="1" spc="-10" dirty="0">
                <a:solidFill>
                  <a:srgbClr val="5F5F5F"/>
                </a:solidFill>
                <a:cs typeface="Calibri"/>
              </a:rPr>
              <a:t>several ways </a:t>
            </a:r>
            <a:r>
              <a:rPr sz="2800" b="1" dirty="0">
                <a:solidFill>
                  <a:srgbClr val="5F5F5F"/>
                </a:solidFill>
                <a:cs typeface="Calibri"/>
              </a:rPr>
              <a:t>to </a:t>
            </a:r>
            <a:r>
              <a:rPr sz="2800" b="1" spc="-10" dirty="0">
                <a:solidFill>
                  <a:srgbClr val="5F5F5F"/>
                </a:solidFill>
                <a:cs typeface="Calibri"/>
              </a:rPr>
              <a:t>make your </a:t>
            </a:r>
            <a:r>
              <a:rPr sz="2800" b="1" dirty="0">
                <a:solidFill>
                  <a:srgbClr val="5F5F5F"/>
                </a:solidFill>
                <a:cs typeface="Calibri"/>
              </a:rPr>
              <a:t>bitcoin </a:t>
            </a:r>
            <a:r>
              <a:rPr sz="2800" b="1" spc="-10" dirty="0">
                <a:solidFill>
                  <a:srgbClr val="5F5F5F"/>
                </a:solidFill>
                <a:cs typeface="Calibri"/>
              </a:rPr>
              <a:t>wallet more</a:t>
            </a:r>
            <a:r>
              <a:rPr sz="2800" b="1" spc="-240" dirty="0">
                <a:solidFill>
                  <a:srgbClr val="5F5F5F"/>
                </a:solidFill>
                <a:cs typeface="Calibri"/>
              </a:rPr>
              <a:t> </a:t>
            </a:r>
            <a:r>
              <a:rPr sz="2800" b="1" spc="-10" dirty="0">
                <a:solidFill>
                  <a:srgbClr val="5F5F5F"/>
                </a:solidFill>
                <a:cs typeface="Calibri"/>
              </a:rPr>
              <a:t>secure:</a:t>
            </a:r>
            <a:endParaRPr sz="2800">
              <a:solidFill>
                <a:prstClr val="black"/>
              </a:solidFill>
              <a:cs typeface="Calibri"/>
            </a:endParaRPr>
          </a:p>
        </p:txBody>
      </p:sp>
      <p:sp>
        <p:nvSpPr>
          <p:cNvPr id="13" name="object 4"/>
          <p:cNvSpPr/>
          <p:nvPr/>
        </p:nvSpPr>
        <p:spPr>
          <a:xfrm>
            <a:off x="1027182" y="5751777"/>
            <a:ext cx="7290740" cy="323981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4" name="object 5"/>
          <p:cNvSpPr/>
          <p:nvPr/>
        </p:nvSpPr>
        <p:spPr>
          <a:xfrm>
            <a:off x="9991414" y="5751777"/>
            <a:ext cx="7290740" cy="323981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5" name="object 6"/>
          <p:cNvSpPr txBox="1"/>
          <p:nvPr/>
        </p:nvSpPr>
        <p:spPr>
          <a:xfrm>
            <a:off x="1566673" y="2683814"/>
            <a:ext cx="5962650" cy="2243243"/>
          </a:xfrm>
          <a:prstGeom prst="rect">
            <a:avLst/>
          </a:prstGeom>
        </p:spPr>
        <p:txBody>
          <a:bodyPr vert="horz" wrap="square" lIns="0" tIns="0" rIns="0" bIns="0" rtlCol="0">
            <a:spAutoFit/>
          </a:bodyPr>
          <a:lstStyle/>
          <a:p>
            <a:pPr marL="39370" algn="ctr">
              <a:lnSpc>
                <a:spcPts val="3310"/>
              </a:lnSpc>
            </a:pPr>
            <a:r>
              <a:rPr sz="3600" b="1" dirty="0">
                <a:solidFill>
                  <a:srgbClr val="5F5F5F"/>
                </a:solidFill>
                <a:cs typeface="Calibri"/>
              </a:rPr>
              <a:t>Encrypt</a:t>
            </a:r>
            <a:endParaRPr sz="3600">
              <a:solidFill>
                <a:prstClr val="black"/>
              </a:solidFill>
              <a:cs typeface="Calibri"/>
            </a:endParaRPr>
          </a:p>
          <a:p>
            <a:pPr>
              <a:lnSpc>
                <a:spcPct val="95500"/>
              </a:lnSpc>
              <a:spcBef>
                <a:spcPts val="80"/>
              </a:spcBef>
            </a:pPr>
            <a:r>
              <a:rPr sz="2800" spc="-120" dirty="0">
                <a:solidFill>
                  <a:srgbClr val="353536"/>
                </a:solidFill>
                <a:cs typeface="Calibri"/>
              </a:rPr>
              <a:t>To </a:t>
            </a:r>
            <a:r>
              <a:rPr sz="2800" spc="-20" dirty="0">
                <a:solidFill>
                  <a:srgbClr val="353536"/>
                </a:solidFill>
                <a:cs typeface="Calibri"/>
              </a:rPr>
              <a:t>protect </a:t>
            </a:r>
            <a:r>
              <a:rPr sz="2800" spc="-10" dirty="0">
                <a:solidFill>
                  <a:srgbClr val="353536"/>
                </a:solidFill>
                <a:cs typeface="Calibri"/>
              </a:rPr>
              <a:t>your </a:t>
            </a:r>
            <a:r>
              <a:rPr sz="5400" b="1" spc="-240" baseline="-3086" dirty="0">
                <a:solidFill>
                  <a:srgbClr val="5F5F5F"/>
                </a:solidFill>
                <a:cs typeface="Calibri"/>
              </a:rPr>
              <a:t>it</a:t>
            </a:r>
            <a:r>
              <a:rPr sz="2800" spc="-160" dirty="0">
                <a:solidFill>
                  <a:srgbClr val="353536"/>
                </a:solidFill>
                <a:cs typeface="Calibri"/>
              </a:rPr>
              <a:t>wallet </a:t>
            </a:r>
            <a:r>
              <a:rPr sz="2800" spc="-20" dirty="0">
                <a:solidFill>
                  <a:srgbClr val="353536"/>
                </a:solidFill>
                <a:cs typeface="Calibri"/>
              </a:rPr>
              <a:t>from </a:t>
            </a:r>
            <a:r>
              <a:rPr sz="2800" dirty="0">
                <a:solidFill>
                  <a:srgbClr val="353536"/>
                </a:solidFill>
                <a:cs typeface="Calibri"/>
              </a:rPr>
              <a:t>prying </a:t>
            </a:r>
            <a:r>
              <a:rPr sz="2800" spc="-20" dirty="0">
                <a:solidFill>
                  <a:srgbClr val="353536"/>
                </a:solidFill>
                <a:cs typeface="Calibri"/>
              </a:rPr>
              <a:t>eyes </a:t>
            </a:r>
            <a:r>
              <a:rPr sz="2800" spc="-400" dirty="0">
                <a:solidFill>
                  <a:srgbClr val="353536"/>
                </a:solidFill>
                <a:cs typeface="Calibri"/>
              </a:rPr>
              <a:t>is  </a:t>
            </a:r>
            <a:r>
              <a:rPr sz="2800" spc="-20" dirty="0">
                <a:solidFill>
                  <a:srgbClr val="353536"/>
                </a:solidFill>
                <a:cs typeface="Calibri"/>
              </a:rPr>
              <a:t>to </a:t>
            </a:r>
            <a:r>
              <a:rPr sz="2800" spc="-10" dirty="0">
                <a:solidFill>
                  <a:srgbClr val="353536"/>
                </a:solidFill>
                <a:cs typeface="Calibri"/>
              </a:rPr>
              <a:t>encrypt </a:t>
            </a:r>
            <a:r>
              <a:rPr sz="2800" dirty="0">
                <a:solidFill>
                  <a:srgbClr val="353536"/>
                </a:solidFill>
                <a:cs typeface="Calibri"/>
              </a:rPr>
              <a:t>it with a </a:t>
            </a:r>
            <a:r>
              <a:rPr sz="2800" spc="-20" dirty="0">
                <a:solidFill>
                  <a:srgbClr val="353536"/>
                </a:solidFill>
                <a:cs typeface="Calibri"/>
              </a:rPr>
              <a:t>strong password.</a:t>
            </a:r>
            <a:r>
              <a:rPr sz="2800" dirty="0">
                <a:solidFill>
                  <a:srgbClr val="353536"/>
                </a:solidFill>
                <a:cs typeface="Calibri"/>
              </a:rPr>
              <a:t> </a:t>
            </a:r>
            <a:r>
              <a:rPr sz="2800" spc="-10" dirty="0">
                <a:solidFill>
                  <a:srgbClr val="353536"/>
                </a:solidFill>
                <a:cs typeface="Calibri"/>
              </a:rPr>
              <a:t>This</a:t>
            </a:r>
            <a:endParaRPr sz="2800">
              <a:solidFill>
                <a:prstClr val="black"/>
              </a:solidFill>
              <a:cs typeface="Calibri"/>
            </a:endParaRPr>
          </a:p>
          <a:p>
            <a:r>
              <a:rPr sz="2800" spc="-30" dirty="0">
                <a:solidFill>
                  <a:srgbClr val="353536"/>
                </a:solidFill>
                <a:cs typeface="Calibri"/>
              </a:rPr>
              <a:t>makes </a:t>
            </a:r>
            <a:r>
              <a:rPr sz="2800" dirty="0">
                <a:solidFill>
                  <a:srgbClr val="353536"/>
                </a:solidFill>
                <a:cs typeface="Calibri"/>
              </a:rPr>
              <a:t>it </a:t>
            </a:r>
            <a:r>
              <a:rPr sz="2800" spc="-10" dirty="0">
                <a:solidFill>
                  <a:srgbClr val="353536"/>
                </a:solidFill>
                <a:cs typeface="Calibri"/>
              </a:rPr>
              <a:t>difficult </a:t>
            </a:r>
            <a:r>
              <a:rPr sz="2800" spc="-20" dirty="0">
                <a:solidFill>
                  <a:srgbClr val="353536"/>
                </a:solidFill>
                <a:cs typeface="Calibri"/>
              </a:rPr>
              <a:t>to </a:t>
            </a:r>
            <a:r>
              <a:rPr sz="2800" spc="-10" dirty="0">
                <a:solidFill>
                  <a:srgbClr val="353536"/>
                </a:solidFill>
                <a:cs typeface="Calibri"/>
              </a:rPr>
              <a:t>access your</a:t>
            </a:r>
            <a:r>
              <a:rPr sz="2800" spc="10" dirty="0">
                <a:solidFill>
                  <a:srgbClr val="353536"/>
                </a:solidFill>
                <a:cs typeface="Calibri"/>
              </a:rPr>
              <a:t> </a:t>
            </a:r>
            <a:r>
              <a:rPr sz="2800" spc="-10" dirty="0">
                <a:solidFill>
                  <a:srgbClr val="353536"/>
                </a:solidFill>
                <a:cs typeface="Calibri"/>
              </a:rPr>
              <a:t>wallet,</a:t>
            </a:r>
            <a:endParaRPr sz="2800">
              <a:solidFill>
                <a:prstClr val="black"/>
              </a:solidFill>
              <a:cs typeface="Calibri"/>
            </a:endParaRPr>
          </a:p>
          <a:p>
            <a:r>
              <a:rPr sz="2800" spc="-10" dirty="0">
                <a:solidFill>
                  <a:srgbClr val="353536"/>
                </a:solidFill>
                <a:cs typeface="Calibri"/>
              </a:rPr>
              <a:t>but not</a:t>
            </a:r>
            <a:r>
              <a:rPr sz="2800" spc="10" dirty="0">
                <a:solidFill>
                  <a:srgbClr val="353536"/>
                </a:solidFill>
                <a:cs typeface="Calibri"/>
              </a:rPr>
              <a:t> </a:t>
            </a:r>
            <a:r>
              <a:rPr sz="2800" spc="-10" dirty="0">
                <a:solidFill>
                  <a:srgbClr val="353536"/>
                </a:solidFill>
                <a:cs typeface="Calibri"/>
              </a:rPr>
              <a:t>impossible</a:t>
            </a:r>
            <a:endParaRPr sz="2800">
              <a:solidFill>
                <a:prstClr val="black"/>
              </a:solidFill>
              <a:cs typeface="Calibri"/>
            </a:endParaRPr>
          </a:p>
        </p:txBody>
      </p:sp>
      <p:sp>
        <p:nvSpPr>
          <p:cNvPr id="16" name="object 7"/>
          <p:cNvSpPr txBox="1"/>
          <p:nvPr/>
        </p:nvSpPr>
        <p:spPr>
          <a:xfrm>
            <a:off x="10532108" y="6101078"/>
            <a:ext cx="5659120" cy="1964640"/>
          </a:xfrm>
          <a:prstGeom prst="rect">
            <a:avLst/>
          </a:prstGeom>
        </p:spPr>
        <p:txBody>
          <a:bodyPr vert="horz" wrap="square" lIns="0" tIns="0" rIns="0" bIns="0" rtlCol="0">
            <a:spAutoFit/>
          </a:bodyPr>
          <a:lstStyle/>
          <a:p>
            <a:pPr marL="1982470">
              <a:lnSpc>
                <a:spcPts val="3420"/>
              </a:lnSpc>
            </a:pPr>
            <a:r>
              <a:rPr sz="3600" b="1" spc="-100" dirty="0">
                <a:solidFill>
                  <a:srgbClr val="5F5F5F"/>
                </a:solidFill>
                <a:cs typeface="Calibri"/>
              </a:rPr>
              <a:t>Take </a:t>
            </a:r>
            <a:r>
              <a:rPr sz="3600" b="1" dirty="0">
                <a:solidFill>
                  <a:srgbClr val="5F5F5F"/>
                </a:solidFill>
                <a:cs typeface="Calibri"/>
              </a:rPr>
              <a:t>it</a:t>
            </a:r>
            <a:r>
              <a:rPr sz="3600" b="1" spc="-50" dirty="0">
                <a:solidFill>
                  <a:srgbClr val="5F5F5F"/>
                </a:solidFill>
                <a:cs typeface="Calibri"/>
              </a:rPr>
              <a:t> </a:t>
            </a:r>
            <a:r>
              <a:rPr sz="3600" b="1" spc="-10" dirty="0">
                <a:solidFill>
                  <a:srgbClr val="5F5F5F"/>
                </a:solidFill>
                <a:cs typeface="Calibri"/>
              </a:rPr>
              <a:t>offline</a:t>
            </a:r>
            <a:endParaRPr sz="3600">
              <a:solidFill>
                <a:prstClr val="black"/>
              </a:solidFill>
              <a:cs typeface="Calibri"/>
            </a:endParaRPr>
          </a:p>
          <a:p>
            <a:pPr>
              <a:spcBef>
                <a:spcPts val="2180"/>
              </a:spcBef>
            </a:pPr>
            <a:r>
              <a:rPr sz="2700" spc="-10" dirty="0">
                <a:solidFill>
                  <a:srgbClr val="353536"/>
                </a:solidFill>
                <a:cs typeface="Calibri"/>
              </a:rPr>
              <a:t>Cold </a:t>
            </a:r>
            <a:r>
              <a:rPr sz="2700" spc="-20" dirty="0">
                <a:solidFill>
                  <a:srgbClr val="353536"/>
                </a:solidFill>
                <a:cs typeface="Calibri"/>
              </a:rPr>
              <a:t>storage </a:t>
            </a:r>
            <a:r>
              <a:rPr sz="2700" spc="-10" dirty="0">
                <a:solidFill>
                  <a:srgbClr val="353536"/>
                </a:solidFill>
                <a:cs typeface="Calibri"/>
              </a:rPr>
              <a:t>wallets </a:t>
            </a:r>
            <a:r>
              <a:rPr sz="2700" spc="-20" dirty="0">
                <a:solidFill>
                  <a:srgbClr val="353536"/>
                </a:solidFill>
                <a:cs typeface="Calibri"/>
              </a:rPr>
              <a:t>store private </a:t>
            </a:r>
            <a:r>
              <a:rPr sz="2700" spc="-10" dirty="0">
                <a:solidFill>
                  <a:srgbClr val="353536"/>
                </a:solidFill>
                <a:cs typeface="Calibri"/>
              </a:rPr>
              <a:t>bitcoin  </a:t>
            </a:r>
            <a:r>
              <a:rPr sz="2700" spc="-40" dirty="0">
                <a:solidFill>
                  <a:srgbClr val="353536"/>
                </a:solidFill>
                <a:cs typeface="Calibri"/>
              </a:rPr>
              <a:t>keys </a:t>
            </a:r>
            <a:r>
              <a:rPr sz="2700" spc="-10" dirty="0">
                <a:solidFill>
                  <a:srgbClr val="353536"/>
                </a:solidFill>
                <a:cs typeface="Calibri"/>
              </a:rPr>
              <a:t>offline, </a:t>
            </a:r>
            <a:r>
              <a:rPr sz="2700" dirty="0">
                <a:solidFill>
                  <a:srgbClr val="353536"/>
                </a:solidFill>
                <a:cs typeface="Calibri"/>
              </a:rPr>
              <a:t>so </a:t>
            </a:r>
            <a:r>
              <a:rPr sz="2700" spc="-10" dirty="0">
                <a:solidFill>
                  <a:srgbClr val="353536"/>
                </a:solidFill>
                <a:cs typeface="Calibri"/>
              </a:rPr>
              <a:t>that they can’t be stolen  </a:t>
            </a:r>
            <a:r>
              <a:rPr sz="2700" spc="-20" dirty="0">
                <a:solidFill>
                  <a:srgbClr val="353536"/>
                </a:solidFill>
                <a:cs typeface="Calibri"/>
              </a:rPr>
              <a:t>by </a:t>
            </a:r>
            <a:r>
              <a:rPr sz="2700" dirty="0">
                <a:solidFill>
                  <a:srgbClr val="353536"/>
                </a:solidFill>
                <a:cs typeface="Calibri"/>
              </a:rPr>
              <a:t>someone else on the</a:t>
            </a:r>
            <a:r>
              <a:rPr sz="2700" spc="-130" dirty="0">
                <a:solidFill>
                  <a:srgbClr val="353536"/>
                </a:solidFill>
                <a:cs typeface="Calibri"/>
              </a:rPr>
              <a:t> </a:t>
            </a:r>
            <a:r>
              <a:rPr sz="2700" spc="-20" dirty="0">
                <a:solidFill>
                  <a:srgbClr val="353536"/>
                </a:solidFill>
                <a:cs typeface="Calibri"/>
              </a:rPr>
              <a:t>Internet.</a:t>
            </a:r>
            <a:endParaRPr sz="2700">
              <a:solidFill>
                <a:prstClr val="black"/>
              </a:solidFill>
              <a:cs typeface="Calibri"/>
            </a:endParaRPr>
          </a:p>
        </p:txBody>
      </p:sp>
      <p:sp>
        <p:nvSpPr>
          <p:cNvPr id="17" name="object 8"/>
          <p:cNvSpPr txBox="1"/>
          <p:nvPr/>
        </p:nvSpPr>
        <p:spPr>
          <a:xfrm>
            <a:off x="1801366" y="6128003"/>
            <a:ext cx="5524500" cy="1844095"/>
          </a:xfrm>
          <a:prstGeom prst="rect">
            <a:avLst/>
          </a:prstGeom>
        </p:spPr>
        <p:txBody>
          <a:bodyPr vert="horz" wrap="square" lIns="0" tIns="0" rIns="0" bIns="0" rtlCol="0">
            <a:spAutoFit/>
          </a:bodyPr>
          <a:lstStyle/>
          <a:p>
            <a:pPr marL="2040888">
              <a:lnSpc>
                <a:spcPts val="3420"/>
              </a:lnSpc>
            </a:pPr>
            <a:r>
              <a:rPr sz="3600" b="1" dirty="0">
                <a:solidFill>
                  <a:srgbClr val="5F5F5F"/>
                </a:solidFill>
                <a:cs typeface="Calibri"/>
              </a:rPr>
              <a:t>Back it</a:t>
            </a:r>
            <a:r>
              <a:rPr sz="3600" b="1" spc="-30" dirty="0">
                <a:solidFill>
                  <a:srgbClr val="5F5F5F"/>
                </a:solidFill>
                <a:cs typeface="Calibri"/>
              </a:rPr>
              <a:t> </a:t>
            </a:r>
            <a:r>
              <a:rPr sz="3600" b="1" dirty="0">
                <a:solidFill>
                  <a:srgbClr val="5F5F5F"/>
                </a:solidFill>
                <a:cs typeface="Calibri"/>
              </a:rPr>
              <a:t>up</a:t>
            </a:r>
            <a:endParaRPr sz="3600">
              <a:solidFill>
                <a:prstClr val="black"/>
              </a:solidFill>
              <a:cs typeface="Calibri"/>
            </a:endParaRPr>
          </a:p>
          <a:p>
            <a:pPr>
              <a:spcBef>
                <a:spcPts val="868"/>
              </a:spcBef>
            </a:pPr>
            <a:r>
              <a:rPr sz="2800" spc="-10" dirty="0">
                <a:solidFill>
                  <a:srgbClr val="353536"/>
                </a:solidFill>
                <a:cs typeface="Calibri"/>
              </a:rPr>
              <a:t>Backing up your wallet </a:t>
            </a:r>
            <a:r>
              <a:rPr sz="2800" spc="-30" dirty="0">
                <a:solidFill>
                  <a:srgbClr val="353536"/>
                </a:solidFill>
                <a:cs typeface="Calibri"/>
              </a:rPr>
              <a:t>makes </a:t>
            </a:r>
            <a:r>
              <a:rPr sz="2800" dirty="0">
                <a:solidFill>
                  <a:srgbClr val="353536"/>
                </a:solidFill>
                <a:cs typeface="Calibri"/>
              </a:rPr>
              <a:t>a </a:t>
            </a:r>
            <a:r>
              <a:rPr sz="2800" spc="-20" dirty="0">
                <a:solidFill>
                  <a:srgbClr val="353536"/>
                </a:solidFill>
                <a:cs typeface="Calibri"/>
              </a:rPr>
              <a:t>copy  </a:t>
            </a:r>
            <a:r>
              <a:rPr sz="2800" spc="-10" dirty="0">
                <a:solidFill>
                  <a:srgbClr val="353536"/>
                </a:solidFill>
                <a:cs typeface="Calibri"/>
              </a:rPr>
              <a:t>of your </a:t>
            </a:r>
            <a:r>
              <a:rPr sz="2800" spc="-20" dirty="0">
                <a:solidFill>
                  <a:srgbClr val="353536"/>
                </a:solidFill>
                <a:cs typeface="Calibri"/>
              </a:rPr>
              <a:t>private </a:t>
            </a:r>
            <a:r>
              <a:rPr sz="2800" spc="-40" dirty="0">
                <a:solidFill>
                  <a:srgbClr val="353536"/>
                </a:solidFill>
                <a:cs typeface="Calibri"/>
              </a:rPr>
              <a:t>keys, </a:t>
            </a:r>
            <a:r>
              <a:rPr sz="2800" spc="-10" dirty="0">
                <a:solidFill>
                  <a:srgbClr val="353536"/>
                </a:solidFill>
                <a:cs typeface="Calibri"/>
              </a:rPr>
              <a:t>but </a:t>
            </a:r>
            <a:r>
              <a:rPr sz="2800" dirty="0">
                <a:solidFill>
                  <a:srgbClr val="353536"/>
                </a:solidFill>
                <a:cs typeface="Calibri"/>
              </a:rPr>
              <a:t>it's </a:t>
            </a:r>
            <a:r>
              <a:rPr sz="2800" spc="-10" dirty="0">
                <a:solidFill>
                  <a:srgbClr val="353536"/>
                </a:solidFill>
                <a:cs typeface="Calibri"/>
              </a:rPr>
              <a:t>important  </a:t>
            </a:r>
            <a:r>
              <a:rPr sz="2800" spc="-20" dirty="0">
                <a:solidFill>
                  <a:srgbClr val="353536"/>
                </a:solidFill>
                <a:cs typeface="Calibri"/>
              </a:rPr>
              <a:t>to </a:t>
            </a:r>
            <a:r>
              <a:rPr sz="2800" spc="-10" dirty="0">
                <a:solidFill>
                  <a:srgbClr val="353536"/>
                </a:solidFill>
                <a:cs typeface="Calibri"/>
              </a:rPr>
              <a:t>back up your </a:t>
            </a:r>
            <a:r>
              <a:rPr sz="2800" i="1" dirty="0">
                <a:solidFill>
                  <a:srgbClr val="353536"/>
                </a:solidFill>
                <a:cs typeface="Calibri"/>
              </a:rPr>
              <a:t>whole</a:t>
            </a:r>
            <a:r>
              <a:rPr sz="2800" i="1" spc="-60" dirty="0">
                <a:solidFill>
                  <a:srgbClr val="353536"/>
                </a:solidFill>
                <a:cs typeface="Calibri"/>
              </a:rPr>
              <a:t> </a:t>
            </a:r>
            <a:r>
              <a:rPr sz="2800" spc="-10" dirty="0">
                <a:solidFill>
                  <a:srgbClr val="353536"/>
                </a:solidFill>
                <a:cs typeface="Calibri"/>
              </a:rPr>
              <a:t>wallet</a:t>
            </a:r>
            <a:r>
              <a:rPr sz="2700" spc="-10" dirty="0">
                <a:solidFill>
                  <a:srgbClr val="353536"/>
                </a:solidFill>
                <a:cs typeface="Calibri"/>
              </a:rPr>
              <a:t>.</a:t>
            </a:r>
            <a:endParaRPr sz="2700">
              <a:solidFill>
                <a:prstClr val="black"/>
              </a:solidFill>
              <a:cs typeface="Calibri"/>
            </a:endParaRPr>
          </a:p>
        </p:txBody>
      </p:sp>
      <p:sp>
        <p:nvSpPr>
          <p:cNvPr id="18" name="object 9"/>
          <p:cNvSpPr txBox="1"/>
          <p:nvPr/>
        </p:nvSpPr>
        <p:spPr>
          <a:xfrm>
            <a:off x="10532109" y="2683814"/>
            <a:ext cx="6015990" cy="2174954"/>
          </a:xfrm>
          <a:prstGeom prst="rect">
            <a:avLst/>
          </a:prstGeom>
        </p:spPr>
        <p:txBody>
          <a:bodyPr vert="horz" wrap="square" lIns="0" tIns="0" rIns="0" bIns="0" rtlCol="0">
            <a:spAutoFit/>
          </a:bodyPr>
          <a:lstStyle/>
          <a:p>
            <a:pPr marL="2030730">
              <a:lnSpc>
                <a:spcPts val="3420"/>
              </a:lnSpc>
            </a:pPr>
            <a:r>
              <a:rPr sz="3600" b="1" dirty="0">
                <a:solidFill>
                  <a:srgbClr val="5F5F5F"/>
                </a:solidFill>
                <a:cs typeface="Calibri"/>
              </a:rPr>
              <a:t>Use</a:t>
            </a:r>
            <a:r>
              <a:rPr sz="3600" b="1" spc="-30" dirty="0">
                <a:solidFill>
                  <a:srgbClr val="5F5F5F"/>
                </a:solidFill>
                <a:cs typeface="Calibri"/>
              </a:rPr>
              <a:t> </a:t>
            </a:r>
            <a:r>
              <a:rPr sz="3600" b="1" dirty="0">
                <a:solidFill>
                  <a:srgbClr val="5F5F5F"/>
                </a:solidFill>
                <a:cs typeface="Calibri"/>
              </a:rPr>
              <a:t>Multi-sig</a:t>
            </a:r>
            <a:endParaRPr sz="3600">
              <a:solidFill>
                <a:prstClr val="black"/>
              </a:solidFill>
              <a:cs typeface="Calibri"/>
            </a:endParaRPr>
          </a:p>
          <a:p>
            <a:pPr marR="236220">
              <a:spcBef>
                <a:spcPts val="640"/>
              </a:spcBef>
            </a:pPr>
            <a:r>
              <a:rPr sz="2700" dirty="0">
                <a:solidFill>
                  <a:srgbClr val="353536"/>
                </a:solidFill>
                <a:cs typeface="Calibri"/>
              </a:rPr>
              <a:t>allow multiple </a:t>
            </a:r>
            <a:r>
              <a:rPr sz="2700" spc="-10" dirty="0">
                <a:solidFill>
                  <a:srgbClr val="353536"/>
                </a:solidFill>
                <a:cs typeface="Calibri"/>
              </a:rPr>
              <a:t>parties to </a:t>
            </a:r>
            <a:r>
              <a:rPr sz="2700" dirty="0">
                <a:solidFill>
                  <a:srgbClr val="353536"/>
                </a:solidFill>
                <a:cs typeface="Calibri"/>
              </a:rPr>
              <a:t>partially </a:t>
            </a:r>
            <a:r>
              <a:rPr sz="2700" spc="-10" dirty="0">
                <a:solidFill>
                  <a:srgbClr val="353536"/>
                </a:solidFill>
                <a:cs typeface="Calibri"/>
              </a:rPr>
              <a:t>seed</a:t>
            </a:r>
            <a:r>
              <a:rPr sz="2700" spc="-150" dirty="0">
                <a:solidFill>
                  <a:srgbClr val="353536"/>
                </a:solidFill>
                <a:cs typeface="Calibri"/>
              </a:rPr>
              <a:t> </a:t>
            </a:r>
            <a:r>
              <a:rPr sz="2700" dirty="0">
                <a:solidFill>
                  <a:srgbClr val="353536"/>
                </a:solidFill>
                <a:cs typeface="Calibri"/>
              </a:rPr>
              <a:t>an  </a:t>
            </a:r>
            <a:r>
              <a:rPr sz="2700" spc="-10" dirty="0">
                <a:solidFill>
                  <a:srgbClr val="353536"/>
                </a:solidFill>
                <a:cs typeface="Calibri"/>
              </a:rPr>
              <a:t>address </a:t>
            </a:r>
            <a:r>
              <a:rPr sz="2700" dirty="0">
                <a:solidFill>
                  <a:srgbClr val="353536"/>
                </a:solidFill>
                <a:cs typeface="Calibri"/>
              </a:rPr>
              <a:t>with a </a:t>
            </a:r>
            <a:r>
              <a:rPr sz="2700" spc="-10" dirty="0">
                <a:solidFill>
                  <a:srgbClr val="353536"/>
                </a:solidFill>
                <a:cs typeface="Calibri"/>
              </a:rPr>
              <a:t>public </a:t>
            </a:r>
            <a:r>
              <a:rPr sz="2700" spc="-80" dirty="0">
                <a:solidFill>
                  <a:srgbClr val="353536"/>
                </a:solidFill>
                <a:cs typeface="Calibri"/>
              </a:rPr>
              <a:t>key.</a:t>
            </a:r>
            <a:r>
              <a:rPr sz="2700" spc="-50" dirty="0">
                <a:solidFill>
                  <a:srgbClr val="353536"/>
                </a:solidFill>
                <a:cs typeface="Calibri"/>
              </a:rPr>
              <a:t> </a:t>
            </a:r>
            <a:r>
              <a:rPr sz="2700" spc="-10" dirty="0">
                <a:solidFill>
                  <a:srgbClr val="5F5F5F"/>
                </a:solidFill>
                <a:cs typeface="Calibri"/>
              </a:rPr>
              <a:t>The</a:t>
            </a:r>
            <a:endParaRPr sz="2700">
              <a:solidFill>
                <a:prstClr val="black"/>
              </a:solidFill>
              <a:cs typeface="Calibri"/>
            </a:endParaRPr>
          </a:p>
          <a:p>
            <a:r>
              <a:rPr sz="2700" spc="-20" dirty="0">
                <a:solidFill>
                  <a:srgbClr val="5F5F5F"/>
                </a:solidFill>
                <a:cs typeface="Calibri"/>
              </a:rPr>
              <a:t>required </a:t>
            </a:r>
            <a:r>
              <a:rPr sz="2700" spc="-10" dirty="0">
                <a:solidFill>
                  <a:srgbClr val="5F5F5F"/>
                </a:solidFill>
                <a:cs typeface="Calibri"/>
              </a:rPr>
              <a:t>number </a:t>
            </a:r>
            <a:r>
              <a:rPr sz="2700" dirty="0">
                <a:solidFill>
                  <a:srgbClr val="5F5F5F"/>
                </a:solidFill>
                <a:cs typeface="Calibri"/>
              </a:rPr>
              <a:t>of </a:t>
            </a:r>
            <a:r>
              <a:rPr sz="2700" spc="-10" dirty="0">
                <a:solidFill>
                  <a:srgbClr val="5F5F5F"/>
                </a:solidFill>
                <a:cs typeface="Calibri"/>
              </a:rPr>
              <a:t>signatures </a:t>
            </a:r>
            <a:r>
              <a:rPr sz="2700" dirty="0">
                <a:solidFill>
                  <a:srgbClr val="5F5F5F"/>
                </a:solidFill>
                <a:cs typeface="Calibri"/>
              </a:rPr>
              <a:t>is </a:t>
            </a:r>
            <a:r>
              <a:rPr sz="2700" spc="-10" dirty="0">
                <a:solidFill>
                  <a:srgbClr val="5F5F5F"/>
                </a:solidFill>
                <a:cs typeface="Calibri"/>
              </a:rPr>
              <a:t>agreed </a:t>
            </a:r>
            <a:r>
              <a:rPr sz="2700" spc="-20" dirty="0">
                <a:solidFill>
                  <a:srgbClr val="5F5F5F"/>
                </a:solidFill>
                <a:cs typeface="Calibri"/>
              </a:rPr>
              <a:t>at</a:t>
            </a:r>
            <a:endParaRPr sz="2700">
              <a:solidFill>
                <a:prstClr val="black"/>
              </a:solidFill>
              <a:cs typeface="Calibri"/>
            </a:endParaRPr>
          </a:p>
          <a:p>
            <a:r>
              <a:rPr sz="2700" dirty="0">
                <a:solidFill>
                  <a:srgbClr val="5F5F5F"/>
                </a:solidFill>
                <a:cs typeface="Calibri"/>
              </a:rPr>
              <a:t>the </a:t>
            </a:r>
            <a:r>
              <a:rPr sz="2700" spc="-20" dirty="0">
                <a:solidFill>
                  <a:srgbClr val="5F5F5F"/>
                </a:solidFill>
                <a:cs typeface="Calibri"/>
              </a:rPr>
              <a:t>start </a:t>
            </a:r>
            <a:r>
              <a:rPr sz="2700" dirty="0">
                <a:solidFill>
                  <a:srgbClr val="5F5F5F"/>
                </a:solidFill>
                <a:cs typeface="Calibri"/>
              </a:rPr>
              <a:t>when </a:t>
            </a:r>
            <a:r>
              <a:rPr sz="2700" spc="-10" dirty="0">
                <a:solidFill>
                  <a:srgbClr val="5F5F5F"/>
                </a:solidFill>
                <a:cs typeface="Calibri"/>
              </a:rPr>
              <a:t>people </a:t>
            </a:r>
            <a:r>
              <a:rPr sz="2700" spc="-20" dirty="0">
                <a:solidFill>
                  <a:srgbClr val="5F5F5F"/>
                </a:solidFill>
                <a:cs typeface="Calibri"/>
              </a:rPr>
              <a:t>create </a:t>
            </a:r>
            <a:r>
              <a:rPr sz="2700" dirty="0">
                <a:solidFill>
                  <a:srgbClr val="5F5F5F"/>
                </a:solidFill>
                <a:cs typeface="Calibri"/>
              </a:rPr>
              <a:t>the</a:t>
            </a:r>
            <a:r>
              <a:rPr sz="2700" spc="-80" dirty="0">
                <a:solidFill>
                  <a:srgbClr val="5F5F5F"/>
                </a:solidFill>
                <a:cs typeface="Calibri"/>
              </a:rPr>
              <a:t> </a:t>
            </a:r>
            <a:r>
              <a:rPr sz="2700" spc="-10" dirty="0">
                <a:solidFill>
                  <a:srgbClr val="5F5F5F"/>
                </a:solidFill>
                <a:cs typeface="Calibri"/>
              </a:rPr>
              <a:t>address.</a:t>
            </a:r>
            <a:endParaRPr sz="2700">
              <a:solidFill>
                <a:prstClr val="black"/>
              </a:solidFill>
              <a:cs typeface="Calibri"/>
            </a:endParaRPr>
          </a:p>
        </p:txBody>
      </p:sp>
      <p:sp>
        <p:nvSpPr>
          <p:cNvPr id="19" name="object 10"/>
          <p:cNvSpPr/>
          <p:nvPr/>
        </p:nvSpPr>
        <p:spPr>
          <a:xfrm>
            <a:off x="1008889" y="2578606"/>
            <a:ext cx="7473694" cy="3480816"/>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0" name="object 11"/>
          <p:cNvSpPr/>
          <p:nvPr/>
        </p:nvSpPr>
        <p:spPr>
          <a:xfrm>
            <a:off x="9817609" y="2578606"/>
            <a:ext cx="7473694" cy="3480816"/>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1" name="object 12"/>
          <p:cNvSpPr/>
          <p:nvPr/>
        </p:nvSpPr>
        <p:spPr>
          <a:xfrm>
            <a:off x="893062" y="5800344"/>
            <a:ext cx="7473696" cy="3480816"/>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2" name="object 13"/>
          <p:cNvSpPr/>
          <p:nvPr/>
        </p:nvSpPr>
        <p:spPr>
          <a:xfrm>
            <a:off x="9817606" y="5800344"/>
            <a:ext cx="7473696" cy="3480816"/>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23" name="object 14"/>
          <p:cNvSpPr/>
          <p:nvPr/>
        </p:nvSpPr>
        <p:spPr>
          <a:xfrm>
            <a:off x="8407084" y="4707071"/>
            <a:ext cx="1633220" cy="2172970"/>
          </a:xfrm>
          <a:custGeom>
            <a:avLst/>
            <a:gdLst/>
            <a:ahLst/>
            <a:cxnLst/>
            <a:rect l="l" t="t" r="r" b="b"/>
            <a:pathLst>
              <a:path w="816610" h="1086485">
                <a:moveTo>
                  <a:pt x="408008" y="0"/>
                </a:moveTo>
                <a:lnTo>
                  <a:pt x="362782" y="3387"/>
                </a:lnTo>
                <a:lnTo>
                  <a:pt x="319618" y="13228"/>
                </a:lnTo>
                <a:lnTo>
                  <a:pt x="278991" y="29040"/>
                </a:lnTo>
                <a:lnTo>
                  <a:pt x="241371" y="50339"/>
                </a:lnTo>
                <a:lnTo>
                  <a:pt x="207233" y="76642"/>
                </a:lnTo>
                <a:lnTo>
                  <a:pt x="177050" y="107467"/>
                </a:lnTo>
                <a:lnTo>
                  <a:pt x="151294" y="142331"/>
                </a:lnTo>
                <a:lnTo>
                  <a:pt x="130438" y="180750"/>
                </a:lnTo>
                <a:lnTo>
                  <a:pt x="114955" y="222241"/>
                </a:lnTo>
                <a:lnTo>
                  <a:pt x="105319" y="266321"/>
                </a:lnTo>
                <a:lnTo>
                  <a:pt x="102002" y="312508"/>
                </a:lnTo>
                <a:lnTo>
                  <a:pt x="102002" y="483644"/>
                </a:lnTo>
                <a:lnTo>
                  <a:pt x="0" y="491085"/>
                </a:lnTo>
                <a:lnTo>
                  <a:pt x="0" y="1056577"/>
                </a:lnTo>
                <a:lnTo>
                  <a:pt x="408008" y="1086340"/>
                </a:lnTo>
                <a:lnTo>
                  <a:pt x="816017" y="1056578"/>
                </a:lnTo>
                <a:lnTo>
                  <a:pt x="816017" y="937526"/>
                </a:lnTo>
                <a:lnTo>
                  <a:pt x="378865" y="937526"/>
                </a:lnTo>
                <a:lnTo>
                  <a:pt x="378865" y="858655"/>
                </a:lnTo>
                <a:lnTo>
                  <a:pt x="355618" y="846029"/>
                </a:lnTo>
                <a:lnTo>
                  <a:pt x="337153" y="826846"/>
                </a:lnTo>
                <a:lnTo>
                  <a:pt x="324972" y="802362"/>
                </a:lnTo>
                <a:lnTo>
                  <a:pt x="320578" y="773831"/>
                </a:lnTo>
                <a:lnTo>
                  <a:pt x="327476" y="739162"/>
                </a:lnTo>
                <a:lnTo>
                  <a:pt x="346260" y="710771"/>
                </a:lnTo>
                <a:lnTo>
                  <a:pt x="374060" y="691588"/>
                </a:lnTo>
                <a:lnTo>
                  <a:pt x="408008" y="684543"/>
                </a:lnTo>
                <a:lnTo>
                  <a:pt x="816017" y="684543"/>
                </a:lnTo>
                <a:lnTo>
                  <a:pt x="816016" y="491085"/>
                </a:lnTo>
                <a:lnTo>
                  <a:pt x="714014" y="483644"/>
                </a:lnTo>
                <a:lnTo>
                  <a:pt x="714014" y="477692"/>
                </a:lnTo>
                <a:lnTo>
                  <a:pt x="189432" y="477692"/>
                </a:lnTo>
                <a:lnTo>
                  <a:pt x="189432" y="312508"/>
                </a:lnTo>
                <a:lnTo>
                  <a:pt x="193863" y="267454"/>
                </a:lnTo>
                <a:lnTo>
                  <a:pt x="206576" y="225522"/>
                </a:lnTo>
                <a:lnTo>
                  <a:pt x="226701" y="187601"/>
                </a:lnTo>
                <a:lnTo>
                  <a:pt x="253365" y="154580"/>
                </a:lnTo>
                <a:lnTo>
                  <a:pt x="285699" y="127349"/>
                </a:lnTo>
                <a:lnTo>
                  <a:pt x="322832" y="106797"/>
                </a:lnTo>
                <a:lnTo>
                  <a:pt x="363891" y="93813"/>
                </a:lnTo>
                <a:lnTo>
                  <a:pt x="408008" y="89288"/>
                </a:lnTo>
                <a:lnTo>
                  <a:pt x="621165" y="89288"/>
                </a:lnTo>
                <a:lnTo>
                  <a:pt x="608782" y="76643"/>
                </a:lnTo>
                <a:lnTo>
                  <a:pt x="574645" y="50339"/>
                </a:lnTo>
                <a:lnTo>
                  <a:pt x="537025" y="29040"/>
                </a:lnTo>
                <a:lnTo>
                  <a:pt x="496397" y="13228"/>
                </a:lnTo>
                <a:lnTo>
                  <a:pt x="453234" y="3387"/>
                </a:lnTo>
                <a:lnTo>
                  <a:pt x="408008" y="0"/>
                </a:lnTo>
                <a:close/>
              </a:path>
              <a:path w="816610" h="1086485">
                <a:moveTo>
                  <a:pt x="816017" y="684543"/>
                </a:moveTo>
                <a:lnTo>
                  <a:pt x="408008" y="684543"/>
                </a:lnTo>
                <a:lnTo>
                  <a:pt x="441956" y="691588"/>
                </a:lnTo>
                <a:lnTo>
                  <a:pt x="469756" y="710771"/>
                </a:lnTo>
                <a:lnTo>
                  <a:pt x="488540" y="739162"/>
                </a:lnTo>
                <a:lnTo>
                  <a:pt x="495438" y="773831"/>
                </a:lnTo>
                <a:lnTo>
                  <a:pt x="491044" y="801525"/>
                </a:lnTo>
                <a:lnTo>
                  <a:pt x="478863" y="825730"/>
                </a:lnTo>
                <a:lnTo>
                  <a:pt x="460398" y="845192"/>
                </a:lnTo>
                <a:lnTo>
                  <a:pt x="437152" y="858655"/>
                </a:lnTo>
                <a:lnTo>
                  <a:pt x="437152" y="937526"/>
                </a:lnTo>
                <a:lnTo>
                  <a:pt x="816017" y="937526"/>
                </a:lnTo>
                <a:lnTo>
                  <a:pt x="816017" y="684543"/>
                </a:lnTo>
                <a:close/>
              </a:path>
              <a:path w="816610" h="1086485">
                <a:moveTo>
                  <a:pt x="408008" y="461322"/>
                </a:moveTo>
                <a:lnTo>
                  <a:pt x="189432" y="477692"/>
                </a:lnTo>
                <a:lnTo>
                  <a:pt x="626584" y="477692"/>
                </a:lnTo>
                <a:lnTo>
                  <a:pt x="408008" y="461322"/>
                </a:lnTo>
                <a:close/>
              </a:path>
              <a:path w="816610" h="1086485">
                <a:moveTo>
                  <a:pt x="621165" y="89288"/>
                </a:moveTo>
                <a:lnTo>
                  <a:pt x="408008" y="89288"/>
                </a:lnTo>
                <a:lnTo>
                  <a:pt x="452124" y="93813"/>
                </a:lnTo>
                <a:lnTo>
                  <a:pt x="493184" y="106797"/>
                </a:lnTo>
                <a:lnTo>
                  <a:pt x="530317" y="127349"/>
                </a:lnTo>
                <a:lnTo>
                  <a:pt x="562650" y="154580"/>
                </a:lnTo>
                <a:lnTo>
                  <a:pt x="589315" y="187601"/>
                </a:lnTo>
                <a:lnTo>
                  <a:pt x="609439" y="225522"/>
                </a:lnTo>
                <a:lnTo>
                  <a:pt x="622153" y="267455"/>
                </a:lnTo>
                <a:lnTo>
                  <a:pt x="626584" y="312508"/>
                </a:lnTo>
                <a:lnTo>
                  <a:pt x="626584" y="477692"/>
                </a:lnTo>
                <a:lnTo>
                  <a:pt x="714014" y="477692"/>
                </a:lnTo>
                <a:lnTo>
                  <a:pt x="714014" y="312509"/>
                </a:lnTo>
                <a:lnTo>
                  <a:pt x="710697" y="266321"/>
                </a:lnTo>
                <a:lnTo>
                  <a:pt x="701061" y="222241"/>
                </a:lnTo>
                <a:lnTo>
                  <a:pt x="685578" y="180750"/>
                </a:lnTo>
                <a:lnTo>
                  <a:pt x="664722" y="142331"/>
                </a:lnTo>
                <a:lnTo>
                  <a:pt x="638966" y="107467"/>
                </a:lnTo>
                <a:lnTo>
                  <a:pt x="621165" y="89288"/>
                </a:lnTo>
                <a:close/>
              </a:path>
            </a:pathLst>
          </a:custGeom>
          <a:solidFill>
            <a:srgbClr val="095A82"/>
          </a:solidFill>
        </p:spPr>
        <p:txBody>
          <a:bodyPr wrap="square" lIns="0" tIns="0" rIns="0" bIns="0" rtlCol="0"/>
          <a:lstStyle/>
          <a:p>
            <a:endParaRPr sz="3600">
              <a:solidFill>
                <a:prstClr val="black"/>
              </a:solidFill>
            </a:endParaRPr>
          </a:p>
        </p:txBody>
      </p:sp>
      <p:sp>
        <p:nvSpPr>
          <p:cNvPr id="24" name="object 15"/>
          <p:cNvSpPr txBox="1"/>
          <p:nvPr/>
        </p:nvSpPr>
        <p:spPr>
          <a:xfrm>
            <a:off x="1541273" y="2574263"/>
            <a:ext cx="6013450" cy="2627642"/>
          </a:xfrm>
          <a:prstGeom prst="rect">
            <a:avLst/>
          </a:prstGeom>
        </p:spPr>
        <p:txBody>
          <a:bodyPr vert="horz" wrap="square" lIns="0" tIns="207010" rIns="0" bIns="0" rtlCol="0">
            <a:spAutoFit/>
          </a:bodyPr>
          <a:lstStyle/>
          <a:p>
            <a:pPr marL="1780538">
              <a:spcBef>
                <a:spcPts val="1630"/>
              </a:spcBef>
            </a:pPr>
            <a:r>
              <a:rPr sz="3600" b="1" dirty="0">
                <a:solidFill>
                  <a:srgbClr val="5F5F5F"/>
                </a:solidFill>
                <a:cs typeface="Calibri"/>
              </a:rPr>
              <a:t>Encrypt</a:t>
            </a:r>
            <a:r>
              <a:rPr sz="3600" b="1" spc="-60" dirty="0">
                <a:solidFill>
                  <a:srgbClr val="5F5F5F"/>
                </a:solidFill>
                <a:cs typeface="Calibri"/>
              </a:rPr>
              <a:t> </a:t>
            </a:r>
            <a:r>
              <a:rPr sz="3600" b="1" dirty="0">
                <a:solidFill>
                  <a:srgbClr val="5F5F5F"/>
                </a:solidFill>
                <a:cs typeface="Calibri"/>
              </a:rPr>
              <a:t>it</a:t>
            </a:r>
            <a:endParaRPr sz="3600">
              <a:solidFill>
                <a:prstClr val="black"/>
              </a:solidFill>
              <a:cs typeface="Calibri"/>
            </a:endParaRPr>
          </a:p>
          <a:p>
            <a:pPr marL="25400" marR="10160">
              <a:spcBef>
                <a:spcPts val="1120"/>
              </a:spcBef>
            </a:pPr>
            <a:r>
              <a:rPr sz="2800" spc="-120" dirty="0">
                <a:solidFill>
                  <a:srgbClr val="5F5F5F"/>
                </a:solidFill>
                <a:cs typeface="Calibri"/>
              </a:rPr>
              <a:t>To </a:t>
            </a:r>
            <a:r>
              <a:rPr sz="2800" spc="-20" dirty="0">
                <a:solidFill>
                  <a:srgbClr val="5F5F5F"/>
                </a:solidFill>
                <a:cs typeface="Calibri"/>
              </a:rPr>
              <a:t>protect </a:t>
            </a:r>
            <a:r>
              <a:rPr sz="2800" spc="-10" dirty="0">
                <a:solidFill>
                  <a:srgbClr val="5F5F5F"/>
                </a:solidFill>
                <a:cs typeface="Calibri"/>
              </a:rPr>
              <a:t>your wallet </a:t>
            </a:r>
            <a:r>
              <a:rPr sz="2800" spc="-20" dirty="0">
                <a:solidFill>
                  <a:srgbClr val="5F5F5F"/>
                </a:solidFill>
                <a:cs typeface="Calibri"/>
              </a:rPr>
              <a:t>from </a:t>
            </a:r>
            <a:r>
              <a:rPr sz="2800" dirty="0">
                <a:solidFill>
                  <a:srgbClr val="5F5F5F"/>
                </a:solidFill>
                <a:cs typeface="Calibri"/>
              </a:rPr>
              <a:t>prying </a:t>
            </a:r>
            <a:r>
              <a:rPr sz="2800" spc="-20" dirty="0">
                <a:solidFill>
                  <a:srgbClr val="5F5F5F"/>
                </a:solidFill>
                <a:cs typeface="Calibri"/>
              </a:rPr>
              <a:t>eyes </a:t>
            </a:r>
            <a:r>
              <a:rPr sz="2800" dirty="0">
                <a:solidFill>
                  <a:srgbClr val="5F5F5F"/>
                </a:solidFill>
                <a:cs typeface="Calibri"/>
              </a:rPr>
              <a:t>is  </a:t>
            </a:r>
            <a:r>
              <a:rPr sz="2800" spc="-20" dirty="0">
                <a:solidFill>
                  <a:srgbClr val="5F5F5F"/>
                </a:solidFill>
                <a:cs typeface="Calibri"/>
              </a:rPr>
              <a:t>to </a:t>
            </a:r>
            <a:r>
              <a:rPr sz="2800" spc="-10" dirty="0">
                <a:solidFill>
                  <a:srgbClr val="5F5F5F"/>
                </a:solidFill>
                <a:cs typeface="Calibri"/>
              </a:rPr>
              <a:t>encrypt </a:t>
            </a:r>
            <a:r>
              <a:rPr sz="2800" dirty="0">
                <a:solidFill>
                  <a:srgbClr val="5F5F5F"/>
                </a:solidFill>
                <a:cs typeface="Calibri"/>
              </a:rPr>
              <a:t>it with a </a:t>
            </a:r>
            <a:r>
              <a:rPr sz="2800" spc="-20" dirty="0">
                <a:solidFill>
                  <a:srgbClr val="5F5F5F"/>
                </a:solidFill>
                <a:cs typeface="Calibri"/>
              </a:rPr>
              <a:t>strong password. </a:t>
            </a:r>
            <a:r>
              <a:rPr sz="2800" spc="-10" dirty="0">
                <a:solidFill>
                  <a:srgbClr val="5F5F5F"/>
                </a:solidFill>
                <a:cs typeface="Calibri"/>
              </a:rPr>
              <a:t>This  </a:t>
            </a:r>
            <a:r>
              <a:rPr sz="2800" spc="-30" dirty="0">
                <a:solidFill>
                  <a:srgbClr val="5F5F5F"/>
                </a:solidFill>
                <a:cs typeface="Calibri"/>
              </a:rPr>
              <a:t>makes </a:t>
            </a:r>
            <a:r>
              <a:rPr sz="2800" dirty="0">
                <a:solidFill>
                  <a:srgbClr val="5F5F5F"/>
                </a:solidFill>
                <a:cs typeface="Calibri"/>
              </a:rPr>
              <a:t>it </a:t>
            </a:r>
            <a:r>
              <a:rPr sz="2800" spc="-10" dirty="0">
                <a:solidFill>
                  <a:srgbClr val="5F5F5F"/>
                </a:solidFill>
                <a:cs typeface="Calibri"/>
              </a:rPr>
              <a:t>difficult to access your wallet,  but not</a:t>
            </a:r>
            <a:r>
              <a:rPr sz="2800" spc="20" dirty="0">
                <a:solidFill>
                  <a:srgbClr val="5F5F5F"/>
                </a:solidFill>
                <a:cs typeface="Calibri"/>
              </a:rPr>
              <a:t> </a:t>
            </a:r>
            <a:r>
              <a:rPr sz="2800" spc="-10" dirty="0">
                <a:solidFill>
                  <a:srgbClr val="5F5F5F"/>
                </a:solidFill>
                <a:cs typeface="Calibri"/>
              </a:rPr>
              <a:t>impossible</a:t>
            </a:r>
            <a:endParaRPr sz="2800">
              <a:solidFill>
                <a:prstClr val="black"/>
              </a:solidFill>
              <a:cs typeface="Calibri"/>
            </a:endParaRPr>
          </a:p>
        </p:txBody>
      </p:sp>
      <p:sp>
        <p:nvSpPr>
          <p:cNvPr id="25" name="object 16"/>
          <p:cNvSpPr txBox="1"/>
          <p:nvPr/>
        </p:nvSpPr>
        <p:spPr>
          <a:xfrm>
            <a:off x="10506708" y="6240678"/>
            <a:ext cx="5709920" cy="2108269"/>
          </a:xfrm>
          <a:prstGeom prst="rect">
            <a:avLst/>
          </a:prstGeom>
        </p:spPr>
        <p:txBody>
          <a:bodyPr vert="horz" wrap="square" lIns="0" tIns="25400" rIns="0" bIns="0" rtlCol="0">
            <a:spAutoFit/>
          </a:bodyPr>
          <a:lstStyle/>
          <a:p>
            <a:pPr marL="2007870">
              <a:spcBef>
                <a:spcPts val="200"/>
              </a:spcBef>
            </a:pPr>
            <a:r>
              <a:rPr sz="3600" b="1" spc="-100" dirty="0">
                <a:solidFill>
                  <a:srgbClr val="5F5F5F"/>
                </a:solidFill>
                <a:cs typeface="Calibri"/>
              </a:rPr>
              <a:t>Take </a:t>
            </a:r>
            <a:r>
              <a:rPr sz="3600" b="1" dirty="0">
                <a:solidFill>
                  <a:srgbClr val="5F5F5F"/>
                </a:solidFill>
                <a:cs typeface="Calibri"/>
              </a:rPr>
              <a:t>it</a:t>
            </a:r>
            <a:r>
              <a:rPr sz="3600" b="1" spc="-40" dirty="0">
                <a:solidFill>
                  <a:srgbClr val="5F5F5F"/>
                </a:solidFill>
                <a:cs typeface="Calibri"/>
              </a:rPr>
              <a:t> </a:t>
            </a:r>
            <a:r>
              <a:rPr sz="3600" b="1" spc="-10" dirty="0">
                <a:solidFill>
                  <a:srgbClr val="5F5F5F"/>
                </a:solidFill>
                <a:cs typeface="Calibri"/>
              </a:rPr>
              <a:t>offline</a:t>
            </a:r>
            <a:endParaRPr sz="3600">
              <a:solidFill>
                <a:prstClr val="black"/>
              </a:solidFill>
              <a:cs typeface="Calibri"/>
            </a:endParaRPr>
          </a:p>
          <a:p>
            <a:pPr marL="25400" marR="10160">
              <a:spcBef>
                <a:spcPts val="2180"/>
              </a:spcBef>
            </a:pPr>
            <a:r>
              <a:rPr sz="2700" spc="-10" dirty="0">
                <a:solidFill>
                  <a:srgbClr val="5F5F5F"/>
                </a:solidFill>
                <a:cs typeface="Calibri"/>
              </a:rPr>
              <a:t>Cold </a:t>
            </a:r>
            <a:r>
              <a:rPr sz="2700" spc="-20" dirty="0">
                <a:solidFill>
                  <a:srgbClr val="5F5F5F"/>
                </a:solidFill>
                <a:cs typeface="Calibri"/>
              </a:rPr>
              <a:t>storage </a:t>
            </a:r>
            <a:r>
              <a:rPr sz="2700" spc="-10" dirty="0">
                <a:solidFill>
                  <a:srgbClr val="5F5F5F"/>
                </a:solidFill>
                <a:cs typeface="Calibri"/>
              </a:rPr>
              <a:t>wallets </a:t>
            </a:r>
            <a:r>
              <a:rPr sz="2700" spc="-20" dirty="0">
                <a:solidFill>
                  <a:srgbClr val="5F5F5F"/>
                </a:solidFill>
                <a:cs typeface="Calibri"/>
              </a:rPr>
              <a:t>store private </a:t>
            </a:r>
            <a:r>
              <a:rPr sz="2700" spc="-10" dirty="0">
                <a:solidFill>
                  <a:srgbClr val="5F5F5F"/>
                </a:solidFill>
                <a:cs typeface="Calibri"/>
              </a:rPr>
              <a:t>bitcoin  </a:t>
            </a:r>
            <a:r>
              <a:rPr sz="2700" spc="-40" dirty="0">
                <a:solidFill>
                  <a:srgbClr val="5F5F5F"/>
                </a:solidFill>
                <a:cs typeface="Calibri"/>
              </a:rPr>
              <a:t>keys </a:t>
            </a:r>
            <a:r>
              <a:rPr sz="2700" spc="-10" dirty="0">
                <a:solidFill>
                  <a:srgbClr val="5F5F5F"/>
                </a:solidFill>
                <a:cs typeface="Calibri"/>
              </a:rPr>
              <a:t>offline, </a:t>
            </a:r>
            <a:r>
              <a:rPr sz="2700" dirty="0">
                <a:solidFill>
                  <a:srgbClr val="5F5F5F"/>
                </a:solidFill>
                <a:cs typeface="Calibri"/>
              </a:rPr>
              <a:t>so </a:t>
            </a:r>
            <a:r>
              <a:rPr sz="2700" spc="-10" dirty="0">
                <a:solidFill>
                  <a:srgbClr val="5F5F5F"/>
                </a:solidFill>
                <a:cs typeface="Calibri"/>
              </a:rPr>
              <a:t>that they can’t be stolen  </a:t>
            </a:r>
            <a:r>
              <a:rPr sz="2700" spc="-20" dirty="0">
                <a:solidFill>
                  <a:srgbClr val="5F5F5F"/>
                </a:solidFill>
                <a:cs typeface="Calibri"/>
              </a:rPr>
              <a:t>by </a:t>
            </a:r>
            <a:r>
              <a:rPr sz="2700" dirty="0">
                <a:solidFill>
                  <a:srgbClr val="5F5F5F"/>
                </a:solidFill>
                <a:cs typeface="Calibri"/>
              </a:rPr>
              <a:t>someone else on the</a:t>
            </a:r>
            <a:r>
              <a:rPr sz="2700" spc="-140" dirty="0">
                <a:solidFill>
                  <a:srgbClr val="5F5F5F"/>
                </a:solidFill>
                <a:cs typeface="Calibri"/>
              </a:rPr>
              <a:t> </a:t>
            </a:r>
            <a:r>
              <a:rPr sz="2700" spc="-20" dirty="0">
                <a:solidFill>
                  <a:srgbClr val="5F5F5F"/>
                </a:solidFill>
                <a:cs typeface="Calibri"/>
              </a:rPr>
              <a:t>Internet</a:t>
            </a:r>
            <a:endParaRPr sz="2700">
              <a:solidFill>
                <a:prstClr val="black"/>
              </a:solidFill>
              <a:cs typeface="Calibri"/>
            </a:endParaRPr>
          </a:p>
        </p:txBody>
      </p:sp>
      <p:sp>
        <p:nvSpPr>
          <p:cNvPr id="26" name="object 17"/>
          <p:cNvSpPr txBox="1"/>
          <p:nvPr/>
        </p:nvSpPr>
        <p:spPr>
          <a:xfrm>
            <a:off x="1775966" y="6065406"/>
            <a:ext cx="5575300" cy="2190343"/>
          </a:xfrm>
          <a:prstGeom prst="rect">
            <a:avLst/>
          </a:prstGeom>
        </p:spPr>
        <p:txBody>
          <a:bodyPr vert="horz" wrap="square" lIns="0" tIns="200660" rIns="0" bIns="0" rtlCol="0">
            <a:spAutoFit/>
          </a:bodyPr>
          <a:lstStyle/>
          <a:p>
            <a:pPr marL="1545590">
              <a:spcBef>
                <a:spcPts val="1580"/>
              </a:spcBef>
            </a:pPr>
            <a:r>
              <a:rPr sz="3600" b="1" spc="-10" dirty="0">
                <a:solidFill>
                  <a:srgbClr val="5F5F5F"/>
                </a:solidFill>
                <a:cs typeface="Calibri"/>
              </a:rPr>
              <a:t>Back </a:t>
            </a:r>
            <a:r>
              <a:rPr sz="3600" b="1" dirty="0">
                <a:solidFill>
                  <a:srgbClr val="5F5F5F"/>
                </a:solidFill>
                <a:cs typeface="Calibri"/>
              </a:rPr>
              <a:t>it</a:t>
            </a:r>
            <a:r>
              <a:rPr sz="3600" b="1" spc="-20" dirty="0">
                <a:solidFill>
                  <a:srgbClr val="5F5F5F"/>
                </a:solidFill>
                <a:cs typeface="Calibri"/>
              </a:rPr>
              <a:t> </a:t>
            </a:r>
            <a:r>
              <a:rPr sz="3600" b="1" dirty="0">
                <a:solidFill>
                  <a:srgbClr val="5F5F5F"/>
                </a:solidFill>
                <a:cs typeface="Calibri"/>
              </a:rPr>
              <a:t>up</a:t>
            </a:r>
            <a:endParaRPr sz="3600">
              <a:solidFill>
                <a:prstClr val="black"/>
              </a:solidFill>
              <a:cs typeface="Calibri"/>
            </a:endParaRPr>
          </a:p>
          <a:p>
            <a:pPr marL="25400" marR="10160">
              <a:spcBef>
                <a:spcPts val="1090"/>
              </a:spcBef>
            </a:pPr>
            <a:r>
              <a:rPr sz="2800" spc="-10" dirty="0">
                <a:solidFill>
                  <a:srgbClr val="5F5F5F"/>
                </a:solidFill>
                <a:cs typeface="Calibri"/>
              </a:rPr>
              <a:t>Backing up your wallet </a:t>
            </a:r>
            <a:r>
              <a:rPr sz="2800" spc="-30" dirty="0">
                <a:solidFill>
                  <a:srgbClr val="5F5F5F"/>
                </a:solidFill>
                <a:cs typeface="Calibri"/>
              </a:rPr>
              <a:t>makes </a:t>
            </a:r>
            <a:r>
              <a:rPr sz="2800" dirty="0">
                <a:solidFill>
                  <a:srgbClr val="5F5F5F"/>
                </a:solidFill>
                <a:cs typeface="Calibri"/>
              </a:rPr>
              <a:t>a </a:t>
            </a:r>
            <a:r>
              <a:rPr sz="2800" spc="-20" dirty="0">
                <a:solidFill>
                  <a:srgbClr val="5F5F5F"/>
                </a:solidFill>
                <a:cs typeface="Calibri"/>
              </a:rPr>
              <a:t>copy  </a:t>
            </a:r>
            <a:r>
              <a:rPr sz="2800" spc="-10" dirty="0">
                <a:solidFill>
                  <a:srgbClr val="5F5F5F"/>
                </a:solidFill>
                <a:cs typeface="Calibri"/>
              </a:rPr>
              <a:t>of your </a:t>
            </a:r>
            <a:r>
              <a:rPr sz="2800" spc="-20" dirty="0">
                <a:solidFill>
                  <a:srgbClr val="5F5F5F"/>
                </a:solidFill>
                <a:cs typeface="Calibri"/>
              </a:rPr>
              <a:t>private </a:t>
            </a:r>
            <a:r>
              <a:rPr sz="2800" spc="-40" dirty="0">
                <a:solidFill>
                  <a:srgbClr val="5F5F5F"/>
                </a:solidFill>
                <a:cs typeface="Calibri"/>
              </a:rPr>
              <a:t>keys, </a:t>
            </a:r>
            <a:r>
              <a:rPr sz="2800" spc="-10" dirty="0">
                <a:solidFill>
                  <a:srgbClr val="5F5F5F"/>
                </a:solidFill>
                <a:cs typeface="Calibri"/>
              </a:rPr>
              <a:t>but </a:t>
            </a:r>
            <a:r>
              <a:rPr sz="2800" dirty="0">
                <a:solidFill>
                  <a:srgbClr val="5F5F5F"/>
                </a:solidFill>
                <a:cs typeface="Calibri"/>
              </a:rPr>
              <a:t>it's </a:t>
            </a:r>
            <a:r>
              <a:rPr sz="2800" spc="-10" dirty="0">
                <a:solidFill>
                  <a:srgbClr val="5F5F5F"/>
                </a:solidFill>
                <a:cs typeface="Calibri"/>
              </a:rPr>
              <a:t>important  </a:t>
            </a:r>
            <a:r>
              <a:rPr sz="2800" spc="-20" dirty="0">
                <a:solidFill>
                  <a:srgbClr val="5F5F5F"/>
                </a:solidFill>
                <a:cs typeface="Calibri"/>
              </a:rPr>
              <a:t>to </a:t>
            </a:r>
            <a:r>
              <a:rPr sz="2800" spc="-10" dirty="0">
                <a:solidFill>
                  <a:srgbClr val="5F5F5F"/>
                </a:solidFill>
                <a:cs typeface="Calibri"/>
              </a:rPr>
              <a:t>back </a:t>
            </a:r>
            <a:r>
              <a:rPr sz="2800" dirty="0">
                <a:solidFill>
                  <a:srgbClr val="5F5F5F"/>
                </a:solidFill>
                <a:cs typeface="Calibri"/>
              </a:rPr>
              <a:t>up </a:t>
            </a:r>
            <a:r>
              <a:rPr sz="2800" spc="-10" dirty="0">
                <a:solidFill>
                  <a:srgbClr val="5F5F5F"/>
                </a:solidFill>
                <a:cs typeface="Calibri"/>
              </a:rPr>
              <a:t>your </a:t>
            </a:r>
            <a:r>
              <a:rPr sz="2800" i="1" dirty="0">
                <a:solidFill>
                  <a:srgbClr val="5F5F5F"/>
                </a:solidFill>
                <a:cs typeface="Calibri"/>
              </a:rPr>
              <a:t>whole</a:t>
            </a:r>
            <a:r>
              <a:rPr sz="2800" i="1" spc="-70" dirty="0">
                <a:solidFill>
                  <a:srgbClr val="5F5F5F"/>
                </a:solidFill>
                <a:cs typeface="Calibri"/>
              </a:rPr>
              <a:t> </a:t>
            </a:r>
            <a:r>
              <a:rPr sz="2800" spc="-10" dirty="0">
                <a:solidFill>
                  <a:srgbClr val="5F5F5F"/>
                </a:solidFill>
                <a:cs typeface="Calibri"/>
              </a:rPr>
              <a:t>wallet</a:t>
            </a:r>
            <a:endParaRPr sz="2800">
              <a:solidFill>
                <a:prstClr val="black"/>
              </a:solidFill>
              <a:cs typeface="Calibri"/>
            </a:endParaRPr>
          </a:p>
        </p:txBody>
      </p:sp>
      <p:sp>
        <p:nvSpPr>
          <p:cNvPr id="27" name="object 18"/>
          <p:cNvSpPr txBox="1"/>
          <p:nvPr/>
        </p:nvSpPr>
        <p:spPr>
          <a:xfrm>
            <a:off x="10506709" y="2718781"/>
            <a:ext cx="6066790" cy="2437847"/>
          </a:xfrm>
          <a:prstGeom prst="rect">
            <a:avLst/>
          </a:prstGeom>
        </p:spPr>
        <p:txBody>
          <a:bodyPr vert="horz" wrap="square" lIns="0" tIns="130810" rIns="0" bIns="0" rtlCol="0">
            <a:spAutoFit/>
          </a:bodyPr>
          <a:lstStyle/>
          <a:p>
            <a:pPr marL="2056130">
              <a:spcBef>
                <a:spcPts val="1030"/>
              </a:spcBef>
            </a:pPr>
            <a:r>
              <a:rPr sz="3600" b="1" dirty="0">
                <a:solidFill>
                  <a:srgbClr val="5F5F5F"/>
                </a:solidFill>
                <a:cs typeface="Calibri"/>
              </a:rPr>
              <a:t>Use</a:t>
            </a:r>
            <a:r>
              <a:rPr sz="3600" b="1" spc="-30" dirty="0">
                <a:solidFill>
                  <a:srgbClr val="5F5F5F"/>
                </a:solidFill>
                <a:cs typeface="Calibri"/>
              </a:rPr>
              <a:t> </a:t>
            </a:r>
            <a:r>
              <a:rPr sz="3600" b="1" dirty="0">
                <a:solidFill>
                  <a:srgbClr val="5F5F5F"/>
                </a:solidFill>
                <a:cs typeface="Calibri"/>
              </a:rPr>
              <a:t>Multi-sig</a:t>
            </a:r>
            <a:endParaRPr sz="3600">
              <a:solidFill>
                <a:prstClr val="black"/>
              </a:solidFill>
              <a:cs typeface="Calibri"/>
            </a:endParaRPr>
          </a:p>
          <a:p>
            <a:pPr marL="25400" marR="231140">
              <a:spcBef>
                <a:spcPts val="650"/>
              </a:spcBef>
            </a:pPr>
            <a:r>
              <a:rPr sz="2700" dirty="0">
                <a:solidFill>
                  <a:srgbClr val="5F5F5F"/>
                </a:solidFill>
                <a:cs typeface="Calibri"/>
              </a:rPr>
              <a:t>Allow multiple </a:t>
            </a:r>
            <a:r>
              <a:rPr sz="2700" spc="-10" dirty="0">
                <a:solidFill>
                  <a:srgbClr val="5F5F5F"/>
                </a:solidFill>
                <a:cs typeface="Calibri"/>
              </a:rPr>
              <a:t>parties to </a:t>
            </a:r>
            <a:r>
              <a:rPr sz="2700" dirty="0">
                <a:solidFill>
                  <a:srgbClr val="5F5F5F"/>
                </a:solidFill>
                <a:cs typeface="Calibri"/>
              </a:rPr>
              <a:t>partially </a:t>
            </a:r>
            <a:r>
              <a:rPr sz="2700" spc="-10" dirty="0">
                <a:solidFill>
                  <a:srgbClr val="5F5F5F"/>
                </a:solidFill>
                <a:cs typeface="Calibri"/>
              </a:rPr>
              <a:t>seed</a:t>
            </a:r>
            <a:r>
              <a:rPr sz="2700" spc="-180" dirty="0">
                <a:solidFill>
                  <a:srgbClr val="5F5F5F"/>
                </a:solidFill>
                <a:cs typeface="Calibri"/>
              </a:rPr>
              <a:t> </a:t>
            </a:r>
            <a:r>
              <a:rPr sz="2700" dirty="0">
                <a:solidFill>
                  <a:srgbClr val="5F5F5F"/>
                </a:solidFill>
                <a:cs typeface="Calibri"/>
              </a:rPr>
              <a:t>an  </a:t>
            </a:r>
            <a:r>
              <a:rPr sz="2700" spc="-10" dirty="0">
                <a:solidFill>
                  <a:srgbClr val="5F5F5F"/>
                </a:solidFill>
                <a:cs typeface="Calibri"/>
              </a:rPr>
              <a:t>address </a:t>
            </a:r>
            <a:r>
              <a:rPr sz="2700" dirty="0">
                <a:solidFill>
                  <a:srgbClr val="5F5F5F"/>
                </a:solidFill>
                <a:cs typeface="Calibri"/>
              </a:rPr>
              <a:t>with a </a:t>
            </a:r>
            <a:r>
              <a:rPr sz="2700" spc="-10" dirty="0">
                <a:solidFill>
                  <a:srgbClr val="5F5F5F"/>
                </a:solidFill>
                <a:cs typeface="Calibri"/>
              </a:rPr>
              <a:t>public </a:t>
            </a:r>
            <a:r>
              <a:rPr sz="2700" spc="-80" dirty="0">
                <a:solidFill>
                  <a:srgbClr val="5F5F5F"/>
                </a:solidFill>
                <a:cs typeface="Calibri"/>
              </a:rPr>
              <a:t>key.</a:t>
            </a:r>
            <a:r>
              <a:rPr sz="2700" spc="-50" dirty="0">
                <a:solidFill>
                  <a:srgbClr val="5F5F5F"/>
                </a:solidFill>
                <a:cs typeface="Calibri"/>
              </a:rPr>
              <a:t> </a:t>
            </a:r>
            <a:r>
              <a:rPr sz="2700" spc="-10" dirty="0">
                <a:solidFill>
                  <a:srgbClr val="5F5F5F"/>
                </a:solidFill>
                <a:cs typeface="Calibri"/>
              </a:rPr>
              <a:t>The</a:t>
            </a:r>
            <a:endParaRPr sz="2700">
              <a:solidFill>
                <a:prstClr val="black"/>
              </a:solidFill>
              <a:cs typeface="Calibri"/>
            </a:endParaRPr>
          </a:p>
          <a:p>
            <a:pPr marL="25400" marR="10160"/>
            <a:r>
              <a:rPr sz="2700" spc="-20" dirty="0">
                <a:solidFill>
                  <a:srgbClr val="5F5F5F"/>
                </a:solidFill>
                <a:cs typeface="Calibri"/>
              </a:rPr>
              <a:t>required </a:t>
            </a:r>
            <a:r>
              <a:rPr sz="2700" spc="-10" dirty="0">
                <a:solidFill>
                  <a:srgbClr val="5F5F5F"/>
                </a:solidFill>
                <a:cs typeface="Calibri"/>
              </a:rPr>
              <a:t>number </a:t>
            </a:r>
            <a:r>
              <a:rPr sz="2700" dirty="0">
                <a:solidFill>
                  <a:srgbClr val="5F5F5F"/>
                </a:solidFill>
                <a:cs typeface="Calibri"/>
              </a:rPr>
              <a:t>of </a:t>
            </a:r>
            <a:r>
              <a:rPr sz="2700" spc="-10" dirty="0">
                <a:solidFill>
                  <a:srgbClr val="5F5F5F"/>
                </a:solidFill>
                <a:cs typeface="Calibri"/>
              </a:rPr>
              <a:t>signatures </a:t>
            </a:r>
            <a:r>
              <a:rPr sz="2700" dirty="0">
                <a:solidFill>
                  <a:srgbClr val="5F5F5F"/>
                </a:solidFill>
                <a:cs typeface="Calibri"/>
              </a:rPr>
              <a:t>is </a:t>
            </a:r>
            <a:r>
              <a:rPr sz="2700" spc="-10" dirty="0">
                <a:solidFill>
                  <a:srgbClr val="5F5F5F"/>
                </a:solidFill>
                <a:cs typeface="Calibri"/>
              </a:rPr>
              <a:t>agreed </a:t>
            </a:r>
            <a:r>
              <a:rPr sz="2700" spc="-20" dirty="0">
                <a:solidFill>
                  <a:srgbClr val="5F5F5F"/>
                </a:solidFill>
                <a:cs typeface="Calibri"/>
              </a:rPr>
              <a:t>at  </a:t>
            </a:r>
            <a:r>
              <a:rPr sz="2700" dirty="0">
                <a:solidFill>
                  <a:srgbClr val="5F5F5F"/>
                </a:solidFill>
                <a:cs typeface="Calibri"/>
              </a:rPr>
              <a:t>the </a:t>
            </a:r>
            <a:r>
              <a:rPr sz="2700" spc="-20" dirty="0">
                <a:solidFill>
                  <a:srgbClr val="5F5F5F"/>
                </a:solidFill>
                <a:cs typeface="Calibri"/>
              </a:rPr>
              <a:t>start </a:t>
            </a:r>
            <a:r>
              <a:rPr sz="2700" dirty="0">
                <a:solidFill>
                  <a:srgbClr val="5F5F5F"/>
                </a:solidFill>
                <a:cs typeface="Calibri"/>
              </a:rPr>
              <a:t>when </a:t>
            </a:r>
            <a:r>
              <a:rPr sz="2700" spc="-10" dirty="0">
                <a:solidFill>
                  <a:srgbClr val="5F5F5F"/>
                </a:solidFill>
                <a:cs typeface="Calibri"/>
              </a:rPr>
              <a:t>people </a:t>
            </a:r>
            <a:r>
              <a:rPr sz="2700" spc="-20" dirty="0">
                <a:solidFill>
                  <a:srgbClr val="5F5F5F"/>
                </a:solidFill>
                <a:cs typeface="Calibri"/>
              </a:rPr>
              <a:t>create </a:t>
            </a:r>
            <a:r>
              <a:rPr sz="2700" dirty="0">
                <a:solidFill>
                  <a:srgbClr val="5F5F5F"/>
                </a:solidFill>
                <a:cs typeface="Calibri"/>
              </a:rPr>
              <a:t>the</a:t>
            </a:r>
            <a:r>
              <a:rPr sz="2700" spc="-100" dirty="0">
                <a:solidFill>
                  <a:srgbClr val="5F5F5F"/>
                </a:solidFill>
                <a:cs typeface="Calibri"/>
              </a:rPr>
              <a:t> </a:t>
            </a:r>
            <a:r>
              <a:rPr sz="2700" spc="-10" dirty="0">
                <a:solidFill>
                  <a:srgbClr val="5F5F5F"/>
                </a:solidFill>
                <a:cs typeface="Calibri"/>
              </a:rPr>
              <a:t>address</a:t>
            </a:r>
            <a:endParaRPr sz="2700">
              <a:solidFill>
                <a:prstClr val="black"/>
              </a:solidFill>
              <a:cs typeface="Calibri"/>
            </a:endParaRPr>
          </a:p>
        </p:txBody>
      </p:sp>
    </p:spTree>
    <p:extLst>
      <p:ext uri="{BB962C8B-B14F-4D97-AF65-F5344CB8AC3E}">
        <p14:creationId xmlns:p14="http://schemas.microsoft.com/office/powerpoint/2010/main" val="31165353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76123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Getting your first</a:t>
            </a:r>
            <a:r>
              <a:rPr sz="5600" spc="10" dirty="0">
                <a:solidFill>
                  <a:srgbClr val="095A82"/>
                </a:solidFill>
              </a:rPr>
              <a:t> </a:t>
            </a:r>
            <a:r>
              <a:rPr sz="5600" spc="-10" dirty="0">
                <a:solidFill>
                  <a:srgbClr val="095A82"/>
                </a:solidFill>
              </a:rPr>
              <a:t>Bitcoins</a:t>
            </a:r>
            <a:endParaRPr sz="5600"/>
          </a:p>
        </p:txBody>
      </p:sp>
      <p:sp>
        <p:nvSpPr>
          <p:cNvPr id="12" name="object 3"/>
          <p:cNvSpPr txBox="1"/>
          <p:nvPr/>
        </p:nvSpPr>
        <p:spPr>
          <a:xfrm>
            <a:off x="942034" y="1683968"/>
            <a:ext cx="15788640" cy="1318310"/>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It </a:t>
            </a:r>
            <a:r>
              <a:rPr sz="2800" dirty="0">
                <a:solidFill>
                  <a:srgbClr val="5F5F5F"/>
                </a:solidFill>
                <a:cs typeface="Calibri"/>
              </a:rPr>
              <a:t>is </a:t>
            </a:r>
            <a:r>
              <a:rPr sz="2800" spc="-10" dirty="0">
                <a:solidFill>
                  <a:srgbClr val="5F5F5F"/>
                </a:solidFill>
                <a:cs typeface="Calibri"/>
              </a:rPr>
              <a:t>still quite difficult </a:t>
            </a:r>
            <a:r>
              <a:rPr sz="2800" dirty="0">
                <a:solidFill>
                  <a:srgbClr val="5F5F5F"/>
                </a:solidFill>
                <a:cs typeface="Calibri"/>
              </a:rPr>
              <a:t>to </a:t>
            </a:r>
            <a:r>
              <a:rPr sz="2800" spc="-10" dirty="0">
                <a:solidFill>
                  <a:srgbClr val="5F5F5F"/>
                </a:solidFill>
                <a:cs typeface="Calibri"/>
              </a:rPr>
              <a:t>acquire bitcoins </a:t>
            </a:r>
            <a:r>
              <a:rPr sz="2800" dirty="0">
                <a:solidFill>
                  <a:srgbClr val="5F5F5F"/>
                </a:solidFill>
                <a:cs typeface="Calibri"/>
              </a:rPr>
              <a:t>in most </a:t>
            </a:r>
            <a:r>
              <a:rPr sz="2800" spc="-10" dirty="0">
                <a:solidFill>
                  <a:srgbClr val="5F5F5F"/>
                </a:solidFill>
                <a:cs typeface="Calibri"/>
              </a:rPr>
              <a:t>countries. Currency exchanges </a:t>
            </a:r>
            <a:r>
              <a:rPr sz="2800" dirty="0">
                <a:solidFill>
                  <a:srgbClr val="5F5F5F"/>
                </a:solidFill>
                <a:cs typeface="Calibri"/>
              </a:rPr>
              <a:t>is </a:t>
            </a:r>
            <a:r>
              <a:rPr sz="2800" spc="-10" dirty="0">
                <a:solidFill>
                  <a:srgbClr val="5F5F5F"/>
                </a:solidFill>
                <a:cs typeface="Calibri"/>
              </a:rPr>
              <a:t>the </a:t>
            </a:r>
            <a:r>
              <a:rPr sz="2800" dirty="0">
                <a:solidFill>
                  <a:srgbClr val="5F5F5F"/>
                </a:solidFill>
                <a:cs typeface="Calibri"/>
              </a:rPr>
              <a:t>easiest way to </a:t>
            </a:r>
            <a:r>
              <a:rPr sz="2800" spc="-10" dirty="0">
                <a:solidFill>
                  <a:srgbClr val="5F5F5F"/>
                </a:solidFill>
                <a:cs typeface="Calibri"/>
              </a:rPr>
              <a:t>buy  bitcoins</a:t>
            </a:r>
            <a:endParaRPr sz="2800">
              <a:solidFill>
                <a:prstClr val="black"/>
              </a:solidFill>
              <a:cs typeface="Calibri"/>
            </a:endParaRPr>
          </a:p>
        </p:txBody>
      </p:sp>
      <p:sp>
        <p:nvSpPr>
          <p:cNvPr id="13" name="object 4"/>
          <p:cNvSpPr txBox="1"/>
          <p:nvPr/>
        </p:nvSpPr>
        <p:spPr>
          <a:xfrm>
            <a:off x="929233" y="5168392"/>
            <a:ext cx="4248150" cy="1379865"/>
          </a:xfrm>
          <a:prstGeom prst="rect">
            <a:avLst/>
          </a:prstGeom>
        </p:spPr>
        <p:txBody>
          <a:bodyPr vert="horz" wrap="square" lIns="0" tIns="25400" rIns="0" bIns="0" rtlCol="0">
            <a:spAutoFit/>
          </a:bodyPr>
          <a:lstStyle/>
          <a:p>
            <a:pPr marL="25400" marR="10160" indent="-2540" algn="ctr">
              <a:spcBef>
                <a:spcPts val="200"/>
              </a:spcBef>
            </a:pPr>
            <a:r>
              <a:rPr sz="2200" dirty="0">
                <a:solidFill>
                  <a:srgbClr val="5F5F5F"/>
                </a:solidFill>
                <a:cs typeface="Calibri"/>
              </a:rPr>
              <a:t>A European currency market that  </a:t>
            </a:r>
            <a:r>
              <a:rPr sz="2200" spc="-10" dirty="0">
                <a:solidFill>
                  <a:srgbClr val="5F5F5F"/>
                </a:solidFill>
                <a:cs typeface="Calibri"/>
              </a:rPr>
              <a:t>supports </a:t>
            </a:r>
            <a:r>
              <a:rPr sz="2200" dirty="0">
                <a:solidFill>
                  <a:srgbClr val="5F5F5F"/>
                </a:solidFill>
                <a:cs typeface="Calibri"/>
              </a:rPr>
              <a:t>several currencies</a:t>
            </a:r>
            <a:r>
              <a:rPr sz="2200" spc="-150" dirty="0">
                <a:solidFill>
                  <a:srgbClr val="5F5F5F"/>
                </a:solidFill>
                <a:cs typeface="Calibri"/>
              </a:rPr>
              <a:t> </a:t>
            </a:r>
            <a:r>
              <a:rPr sz="2200" spc="-10" dirty="0">
                <a:solidFill>
                  <a:srgbClr val="5F5F5F"/>
                </a:solidFill>
                <a:cs typeface="Calibri"/>
              </a:rPr>
              <a:t>including  </a:t>
            </a:r>
            <a:r>
              <a:rPr sz="2200" dirty="0">
                <a:solidFill>
                  <a:srgbClr val="5F5F5F"/>
                </a:solidFill>
                <a:cs typeface="Calibri"/>
              </a:rPr>
              <a:t>euros </a:t>
            </a:r>
            <a:r>
              <a:rPr sz="2200" spc="-10" dirty="0">
                <a:solidFill>
                  <a:srgbClr val="5F5F5F"/>
                </a:solidFill>
                <a:cs typeface="Calibri"/>
              </a:rPr>
              <a:t>(EUR) and </a:t>
            </a:r>
            <a:r>
              <a:rPr sz="2200" dirty="0">
                <a:solidFill>
                  <a:srgbClr val="5F5F5F"/>
                </a:solidFill>
                <a:cs typeface="Calibri"/>
              </a:rPr>
              <a:t>US dollars </a:t>
            </a:r>
            <a:r>
              <a:rPr sz="2200" spc="-10" dirty="0">
                <a:solidFill>
                  <a:srgbClr val="5F5F5F"/>
                </a:solidFill>
                <a:cs typeface="Calibri"/>
              </a:rPr>
              <a:t>(USD) </a:t>
            </a:r>
            <a:r>
              <a:rPr sz="2200" dirty="0">
                <a:solidFill>
                  <a:srgbClr val="5F5F5F"/>
                </a:solidFill>
                <a:cs typeface="Calibri"/>
              </a:rPr>
              <a:t>via  wire</a:t>
            </a:r>
            <a:r>
              <a:rPr sz="2200" spc="-30" dirty="0">
                <a:solidFill>
                  <a:srgbClr val="5F5F5F"/>
                </a:solidFill>
                <a:cs typeface="Calibri"/>
              </a:rPr>
              <a:t> </a:t>
            </a:r>
            <a:r>
              <a:rPr sz="2200" spc="-10" dirty="0">
                <a:solidFill>
                  <a:srgbClr val="5F5F5F"/>
                </a:solidFill>
                <a:cs typeface="Calibri"/>
              </a:rPr>
              <a:t>transfer</a:t>
            </a:r>
            <a:endParaRPr sz="2200">
              <a:solidFill>
                <a:prstClr val="black"/>
              </a:solidFill>
              <a:cs typeface="Calibri"/>
            </a:endParaRPr>
          </a:p>
        </p:txBody>
      </p:sp>
      <p:sp>
        <p:nvSpPr>
          <p:cNvPr id="14" name="object 5"/>
          <p:cNvSpPr txBox="1"/>
          <p:nvPr/>
        </p:nvSpPr>
        <p:spPr>
          <a:xfrm>
            <a:off x="5663946" y="5168392"/>
            <a:ext cx="3850640" cy="1041311"/>
          </a:xfrm>
          <a:prstGeom prst="rect">
            <a:avLst/>
          </a:prstGeom>
        </p:spPr>
        <p:txBody>
          <a:bodyPr vert="horz" wrap="square" lIns="0" tIns="25400" rIns="0" bIns="0" rtlCol="0">
            <a:spAutoFit/>
          </a:bodyPr>
          <a:lstStyle/>
          <a:p>
            <a:pPr marL="25400" marR="10160" indent="209550" algn="just">
              <a:spcBef>
                <a:spcPts val="200"/>
              </a:spcBef>
            </a:pPr>
            <a:r>
              <a:rPr sz="2200" dirty="0">
                <a:solidFill>
                  <a:srgbClr val="5F5F5F"/>
                </a:solidFill>
                <a:cs typeface="Calibri"/>
              </a:rPr>
              <a:t>A US-based bitcoin wallet and  platform where merchants and  </a:t>
            </a:r>
            <a:r>
              <a:rPr sz="2200" spc="-10" dirty="0">
                <a:solidFill>
                  <a:srgbClr val="5F5F5F"/>
                </a:solidFill>
                <a:cs typeface="Calibri"/>
              </a:rPr>
              <a:t>consumers </a:t>
            </a:r>
            <a:r>
              <a:rPr sz="2200" dirty="0">
                <a:solidFill>
                  <a:srgbClr val="5F5F5F"/>
                </a:solidFill>
                <a:cs typeface="Calibri"/>
              </a:rPr>
              <a:t>can </a:t>
            </a:r>
            <a:r>
              <a:rPr sz="2200" spc="-10" dirty="0">
                <a:solidFill>
                  <a:srgbClr val="5F5F5F"/>
                </a:solidFill>
                <a:cs typeface="Calibri"/>
              </a:rPr>
              <a:t>transact </a:t>
            </a:r>
            <a:r>
              <a:rPr sz="2200" dirty="0">
                <a:solidFill>
                  <a:srgbClr val="5F5F5F"/>
                </a:solidFill>
                <a:cs typeface="Calibri"/>
              </a:rPr>
              <a:t>in</a:t>
            </a:r>
            <a:r>
              <a:rPr sz="2200" spc="-190" dirty="0">
                <a:solidFill>
                  <a:srgbClr val="5F5F5F"/>
                </a:solidFill>
                <a:cs typeface="Calibri"/>
              </a:rPr>
              <a:t> </a:t>
            </a:r>
            <a:r>
              <a:rPr sz="2200" dirty="0">
                <a:solidFill>
                  <a:srgbClr val="5F5F5F"/>
                </a:solidFill>
                <a:cs typeface="Calibri"/>
              </a:rPr>
              <a:t>bitcoin</a:t>
            </a:r>
            <a:endParaRPr sz="2200">
              <a:solidFill>
                <a:prstClr val="black"/>
              </a:solidFill>
              <a:cs typeface="Calibri"/>
            </a:endParaRPr>
          </a:p>
        </p:txBody>
      </p:sp>
      <p:sp>
        <p:nvSpPr>
          <p:cNvPr id="15" name="object 6"/>
          <p:cNvSpPr/>
          <p:nvPr/>
        </p:nvSpPr>
        <p:spPr>
          <a:xfrm>
            <a:off x="853438" y="3398521"/>
            <a:ext cx="4407408" cy="165492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6" name="object 7"/>
          <p:cNvSpPr/>
          <p:nvPr/>
        </p:nvSpPr>
        <p:spPr>
          <a:xfrm>
            <a:off x="5529071" y="4023585"/>
            <a:ext cx="3928074" cy="816326"/>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7" name="object 8"/>
          <p:cNvSpPr/>
          <p:nvPr/>
        </p:nvSpPr>
        <p:spPr>
          <a:xfrm>
            <a:off x="10085830" y="3752088"/>
            <a:ext cx="2587752" cy="167030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8" name="object 9"/>
          <p:cNvSpPr/>
          <p:nvPr/>
        </p:nvSpPr>
        <p:spPr>
          <a:xfrm>
            <a:off x="9678922" y="3028189"/>
            <a:ext cx="0" cy="5896610"/>
          </a:xfrm>
          <a:custGeom>
            <a:avLst/>
            <a:gdLst/>
            <a:ahLst/>
            <a:cxnLst/>
            <a:rect l="l" t="t" r="r" b="b"/>
            <a:pathLst>
              <a:path h="2948304">
                <a:moveTo>
                  <a:pt x="0" y="0"/>
                </a:moveTo>
                <a:lnTo>
                  <a:pt x="0" y="2947809"/>
                </a:lnTo>
              </a:path>
            </a:pathLst>
          </a:custGeom>
          <a:ln w="28956">
            <a:solidFill>
              <a:srgbClr val="5F5F5F"/>
            </a:solidFill>
          </a:ln>
        </p:spPr>
        <p:txBody>
          <a:bodyPr wrap="square" lIns="0" tIns="0" rIns="0" bIns="0" rtlCol="0"/>
          <a:lstStyle/>
          <a:p>
            <a:endParaRPr sz="3600">
              <a:solidFill>
                <a:prstClr val="black"/>
              </a:solidFill>
            </a:endParaRPr>
          </a:p>
        </p:txBody>
      </p:sp>
      <p:sp>
        <p:nvSpPr>
          <p:cNvPr id="19" name="object 10"/>
          <p:cNvSpPr txBox="1"/>
          <p:nvPr/>
        </p:nvSpPr>
        <p:spPr>
          <a:xfrm>
            <a:off x="10009122" y="5507228"/>
            <a:ext cx="2862580" cy="1041311"/>
          </a:xfrm>
          <a:prstGeom prst="rect">
            <a:avLst/>
          </a:prstGeom>
        </p:spPr>
        <p:txBody>
          <a:bodyPr vert="horz" wrap="square" lIns="0" tIns="25400" rIns="0" bIns="0" rtlCol="0">
            <a:spAutoFit/>
          </a:bodyPr>
          <a:lstStyle/>
          <a:p>
            <a:pPr marL="25400" marR="10160" algn="ctr">
              <a:spcBef>
                <a:spcPts val="200"/>
              </a:spcBef>
            </a:pPr>
            <a:r>
              <a:rPr sz="2200" spc="-10" dirty="0">
                <a:solidFill>
                  <a:srgbClr val="5F5F5F"/>
                </a:solidFill>
                <a:cs typeface="Calibri"/>
              </a:rPr>
              <a:t>Zebpay </a:t>
            </a:r>
            <a:r>
              <a:rPr sz="2200" dirty="0">
                <a:solidFill>
                  <a:srgbClr val="5F5F5F"/>
                </a:solidFill>
                <a:cs typeface="Calibri"/>
              </a:rPr>
              <a:t>is the </a:t>
            </a:r>
            <a:r>
              <a:rPr sz="2200" spc="-10" dirty="0">
                <a:solidFill>
                  <a:srgbClr val="5F5F5F"/>
                </a:solidFill>
                <a:cs typeface="Calibri"/>
              </a:rPr>
              <a:t>fastest</a:t>
            </a:r>
            <a:r>
              <a:rPr sz="2200" spc="-250" dirty="0">
                <a:solidFill>
                  <a:srgbClr val="5F5F5F"/>
                </a:solidFill>
                <a:cs typeface="Calibri"/>
              </a:rPr>
              <a:t> </a:t>
            </a:r>
            <a:r>
              <a:rPr sz="2200" dirty="0">
                <a:solidFill>
                  <a:srgbClr val="5F5F5F"/>
                </a:solidFill>
                <a:cs typeface="Calibri"/>
              </a:rPr>
              <a:t>and  easiest way to Buy and  </a:t>
            </a:r>
            <a:r>
              <a:rPr sz="2200" spc="-10" dirty="0">
                <a:solidFill>
                  <a:srgbClr val="5F5F5F"/>
                </a:solidFill>
                <a:cs typeface="Calibri"/>
              </a:rPr>
              <a:t>Sell </a:t>
            </a:r>
            <a:r>
              <a:rPr sz="2200" dirty="0">
                <a:solidFill>
                  <a:srgbClr val="5F5F5F"/>
                </a:solidFill>
                <a:cs typeface="Calibri"/>
              </a:rPr>
              <a:t>Bitcoins in</a:t>
            </a:r>
            <a:r>
              <a:rPr sz="2200" spc="-160" dirty="0">
                <a:solidFill>
                  <a:srgbClr val="5F5F5F"/>
                </a:solidFill>
                <a:cs typeface="Calibri"/>
              </a:rPr>
              <a:t> </a:t>
            </a:r>
            <a:r>
              <a:rPr sz="2200" spc="-10" dirty="0">
                <a:solidFill>
                  <a:srgbClr val="5F5F5F"/>
                </a:solidFill>
                <a:cs typeface="Calibri"/>
              </a:rPr>
              <a:t>India</a:t>
            </a:r>
            <a:endParaRPr sz="2200">
              <a:solidFill>
                <a:prstClr val="black"/>
              </a:solidFill>
              <a:cs typeface="Calibri"/>
            </a:endParaRPr>
          </a:p>
        </p:txBody>
      </p:sp>
      <p:sp>
        <p:nvSpPr>
          <p:cNvPr id="20" name="object 11"/>
          <p:cNvSpPr/>
          <p:nvPr/>
        </p:nvSpPr>
        <p:spPr>
          <a:xfrm>
            <a:off x="13974349" y="3622156"/>
            <a:ext cx="2613598" cy="1901220"/>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1" name="object 12"/>
          <p:cNvSpPr txBox="1"/>
          <p:nvPr/>
        </p:nvSpPr>
        <p:spPr>
          <a:xfrm>
            <a:off x="13727176" y="5540147"/>
            <a:ext cx="3088640" cy="1042593"/>
          </a:xfrm>
          <a:prstGeom prst="rect">
            <a:avLst/>
          </a:prstGeom>
        </p:spPr>
        <p:txBody>
          <a:bodyPr vert="horz" wrap="square" lIns="0" tIns="26670" rIns="0" bIns="0" rtlCol="0">
            <a:spAutoFit/>
          </a:bodyPr>
          <a:lstStyle/>
          <a:p>
            <a:pPr marL="25400" marR="10160" indent="-2540" algn="ctr">
              <a:spcBef>
                <a:spcPts val="210"/>
              </a:spcBef>
            </a:pPr>
            <a:r>
              <a:rPr sz="2200" spc="-10" dirty="0">
                <a:solidFill>
                  <a:srgbClr val="5F5F5F"/>
                </a:solidFill>
                <a:cs typeface="Calibri"/>
              </a:rPr>
              <a:t>Coinsecure </a:t>
            </a:r>
            <a:r>
              <a:rPr sz="2200" dirty="0">
                <a:solidFill>
                  <a:srgbClr val="5F5F5F"/>
                </a:solidFill>
                <a:cs typeface="Calibri"/>
              </a:rPr>
              <a:t>is the most  </a:t>
            </a:r>
            <a:r>
              <a:rPr sz="2200" spc="-10" dirty="0">
                <a:solidFill>
                  <a:srgbClr val="5F5F5F"/>
                </a:solidFill>
                <a:cs typeface="Calibri"/>
              </a:rPr>
              <a:t>secure </a:t>
            </a:r>
            <a:r>
              <a:rPr sz="2200" dirty="0">
                <a:solidFill>
                  <a:srgbClr val="5F5F5F"/>
                </a:solidFill>
                <a:cs typeface="Calibri"/>
              </a:rPr>
              <a:t>Bitcoin exchange</a:t>
            </a:r>
            <a:r>
              <a:rPr sz="2200" spc="-240" dirty="0">
                <a:solidFill>
                  <a:srgbClr val="5F5F5F"/>
                </a:solidFill>
                <a:cs typeface="Calibri"/>
              </a:rPr>
              <a:t> </a:t>
            </a:r>
            <a:r>
              <a:rPr sz="2200" dirty="0">
                <a:solidFill>
                  <a:srgbClr val="5F5F5F"/>
                </a:solidFill>
                <a:cs typeface="Calibri"/>
              </a:rPr>
              <a:t>to  </a:t>
            </a:r>
            <a:r>
              <a:rPr sz="2200" spc="-10" dirty="0">
                <a:solidFill>
                  <a:srgbClr val="5F5F5F"/>
                </a:solidFill>
                <a:cs typeface="Calibri"/>
              </a:rPr>
              <a:t>buy, sell </a:t>
            </a:r>
            <a:r>
              <a:rPr sz="2200" dirty="0">
                <a:solidFill>
                  <a:srgbClr val="5F5F5F"/>
                </a:solidFill>
                <a:cs typeface="Calibri"/>
              </a:rPr>
              <a:t>&amp; accept</a:t>
            </a:r>
            <a:r>
              <a:rPr sz="2200" spc="-180" dirty="0">
                <a:solidFill>
                  <a:srgbClr val="5F5F5F"/>
                </a:solidFill>
                <a:cs typeface="Calibri"/>
              </a:rPr>
              <a:t> </a:t>
            </a:r>
            <a:r>
              <a:rPr sz="2200" dirty="0">
                <a:solidFill>
                  <a:srgbClr val="5F5F5F"/>
                </a:solidFill>
                <a:cs typeface="Calibri"/>
              </a:rPr>
              <a:t>Bitcoins</a:t>
            </a:r>
            <a:endParaRPr sz="2200">
              <a:solidFill>
                <a:prstClr val="black"/>
              </a:solidFill>
              <a:cs typeface="Calibri"/>
            </a:endParaRPr>
          </a:p>
        </p:txBody>
      </p:sp>
    </p:spTree>
    <p:extLst>
      <p:ext uri="{BB962C8B-B14F-4D97-AF65-F5344CB8AC3E}">
        <p14:creationId xmlns:p14="http://schemas.microsoft.com/office/powerpoint/2010/main" val="7181520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1106424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Best </a:t>
            </a:r>
            <a:r>
              <a:rPr sz="5600" spc="-20" dirty="0">
                <a:solidFill>
                  <a:srgbClr val="095A82"/>
                </a:solidFill>
              </a:rPr>
              <a:t>Payment Method </a:t>
            </a:r>
            <a:r>
              <a:rPr sz="5600" spc="-10" dirty="0">
                <a:solidFill>
                  <a:srgbClr val="095A82"/>
                </a:solidFill>
              </a:rPr>
              <a:t>to </a:t>
            </a:r>
            <a:r>
              <a:rPr sz="5600" spc="-20" dirty="0">
                <a:solidFill>
                  <a:srgbClr val="095A82"/>
                </a:solidFill>
              </a:rPr>
              <a:t>get</a:t>
            </a:r>
            <a:r>
              <a:rPr sz="5600" spc="228" dirty="0">
                <a:solidFill>
                  <a:srgbClr val="095A82"/>
                </a:solidFill>
              </a:rPr>
              <a:t> </a:t>
            </a:r>
            <a:r>
              <a:rPr sz="5600" spc="-10" dirty="0">
                <a:solidFill>
                  <a:srgbClr val="095A82"/>
                </a:solidFill>
              </a:rPr>
              <a:t>Bitcoins</a:t>
            </a:r>
            <a:endParaRPr sz="5600"/>
          </a:p>
        </p:txBody>
      </p:sp>
      <p:sp>
        <p:nvSpPr>
          <p:cNvPr id="12" name="object 3"/>
          <p:cNvSpPr/>
          <p:nvPr/>
        </p:nvSpPr>
        <p:spPr>
          <a:xfrm>
            <a:off x="1301496" y="2971800"/>
            <a:ext cx="15703296" cy="559917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1395628" y="3027882"/>
            <a:ext cx="15496032" cy="5407152"/>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graphicFrame>
        <p:nvGraphicFramePr>
          <p:cNvPr id="14" name="object 5"/>
          <p:cNvGraphicFramePr>
            <a:graphicFrameLocks noGrp="1"/>
          </p:cNvGraphicFramePr>
          <p:nvPr>
            <p:extLst>
              <p:ext uri="{D42A27DB-BD31-4B8C-83A1-F6EECF244321}">
                <p14:modId xmlns:p14="http://schemas.microsoft.com/office/powerpoint/2010/main" val="2923539847"/>
              </p:ext>
            </p:extLst>
          </p:nvPr>
        </p:nvGraphicFramePr>
        <p:xfrm>
          <a:off x="1386102" y="3018409"/>
          <a:ext cx="15494000" cy="5406790"/>
        </p:xfrm>
        <a:graphic>
          <a:graphicData uri="http://schemas.openxmlformats.org/drawingml/2006/table">
            <a:tbl>
              <a:tblPr firstRow="1" bandRow="1">
                <a:tableStyleId>{2D5ABB26-0587-4C30-8999-92F81FD0307C}</a:tableStyleId>
              </a:tblPr>
              <a:tblGrid>
                <a:gridCol w="3098800"/>
                <a:gridCol w="3098800"/>
                <a:gridCol w="3098800"/>
                <a:gridCol w="3098800"/>
                <a:gridCol w="3098800"/>
              </a:tblGrid>
              <a:tr h="1007312">
                <a:tc>
                  <a:txBody>
                    <a:bodyPr/>
                    <a:lstStyle/>
                    <a:p>
                      <a:pPr algn="ctr">
                        <a:lnSpc>
                          <a:spcPct val="100000"/>
                        </a:lnSpc>
                        <a:spcBef>
                          <a:spcPts val="1055"/>
                        </a:spcBef>
                      </a:pPr>
                      <a:r>
                        <a:rPr sz="2800" b="1" spc="-15" dirty="0">
                          <a:solidFill>
                            <a:srgbClr val="FFFFFF"/>
                          </a:solidFill>
                          <a:latin typeface="Calibri"/>
                          <a:cs typeface="Calibri"/>
                        </a:rPr>
                        <a:t>Payment</a:t>
                      </a:r>
                      <a:r>
                        <a:rPr sz="2800" b="1" spc="-40" dirty="0">
                          <a:solidFill>
                            <a:srgbClr val="FFFFFF"/>
                          </a:solidFill>
                          <a:latin typeface="Calibri"/>
                          <a:cs typeface="Calibri"/>
                        </a:rPr>
                        <a:t> </a:t>
                      </a:r>
                      <a:r>
                        <a:rPr sz="2800" b="1" spc="-5" dirty="0">
                          <a:solidFill>
                            <a:srgbClr val="FFFFFF"/>
                          </a:solidFill>
                          <a:latin typeface="Calibri"/>
                          <a:cs typeface="Calibri"/>
                        </a:rPr>
                        <a:t>Method</a:t>
                      </a:r>
                      <a:endParaRPr sz="2800">
                        <a:latin typeface="Calibri"/>
                        <a:cs typeface="Calibri"/>
                      </a:endParaRPr>
                    </a:p>
                  </a:txBody>
                  <a:tcPr marL="0" marR="0" marT="267970" marB="0">
                    <a:lnL w="9525">
                      <a:solidFill>
                        <a:srgbClr val="055882"/>
                      </a:solidFill>
                      <a:prstDash val="solid"/>
                    </a:lnL>
                    <a:lnT w="9525">
                      <a:solidFill>
                        <a:srgbClr val="055882"/>
                      </a:solidFill>
                      <a:prstDash val="solid"/>
                    </a:lnT>
                    <a:solidFill>
                      <a:srgbClr val="095A82"/>
                    </a:solidFill>
                  </a:tcPr>
                </a:tc>
                <a:tc>
                  <a:txBody>
                    <a:bodyPr/>
                    <a:lstStyle/>
                    <a:p>
                      <a:pPr algn="ctr">
                        <a:lnSpc>
                          <a:spcPct val="100000"/>
                        </a:lnSpc>
                        <a:spcBef>
                          <a:spcPts val="1055"/>
                        </a:spcBef>
                      </a:pPr>
                      <a:r>
                        <a:rPr sz="2800" b="1" spc="-15" dirty="0">
                          <a:solidFill>
                            <a:srgbClr val="FFFFFF"/>
                          </a:solidFill>
                          <a:latin typeface="Calibri"/>
                          <a:cs typeface="Calibri"/>
                        </a:rPr>
                        <a:t>Average</a:t>
                      </a:r>
                      <a:r>
                        <a:rPr sz="2800" b="1" spc="-40" dirty="0">
                          <a:solidFill>
                            <a:srgbClr val="FFFFFF"/>
                          </a:solidFill>
                          <a:latin typeface="Calibri"/>
                          <a:cs typeface="Calibri"/>
                        </a:rPr>
                        <a:t> </a:t>
                      </a:r>
                      <a:r>
                        <a:rPr sz="2800" b="1" spc="-10" dirty="0">
                          <a:solidFill>
                            <a:srgbClr val="FFFFFF"/>
                          </a:solidFill>
                          <a:latin typeface="Calibri"/>
                          <a:cs typeface="Calibri"/>
                        </a:rPr>
                        <a:t>Fees</a:t>
                      </a:r>
                      <a:endParaRPr sz="2800">
                        <a:latin typeface="Calibri"/>
                        <a:cs typeface="Calibri"/>
                      </a:endParaRPr>
                    </a:p>
                  </a:txBody>
                  <a:tcPr marL="0" marR="0" marT="267970" marB="0">
                    <a:lnT w="9525">
                      <a:solidFill>
                        <a:srgbClr val="055882"/>
                      </a:solidFill>
                      <a:prstDash val="solid"/>
                    </a:lnT>
                    <a:solidFill>
                      <a:srgbClr val="095A82"/>
                    </a:solidFill>
                  </a:tcPr>
                </a:tc>
                <a:tc>
                  <a:txBody>
                    <a:bodyPr/>
                    <a:lstStyle/>
                    <a:p>
                      <a:pPr algn="ctr">
                        <a:lnSpc>
                          <a:spcPct val="100000"/>
                        </a:lnSpc>
                        <a:spcBef>
                          <a:spcPts val="1055"/>
                        </a:spcBef>
                      </a:pPr>
                      <a:r>
                        <a:rPr sz="2800" b="1" spc="-5" dirty="0">
                          <a:solidFill>
                            <a:srgbClr val="FFFFFF"/>
                          </a:solidFill>
                          <a:latin typeface="Calibri"/>
                          <a:cs typeface="Calibri"/>
                        </a:rPr>
                        <a:t>Anonymity</a:t>
                      </a:r>
                      <a:endParaRPr sz="2800">
                        <a:latin typeface="Calibri"/>
                        <a:cs typeface="Calibri"/>
                      </a:endParaRPr>
                    </a:p>
                  </a:txBody>
                  <a:tcPr marL="0" marR="0" marT="267970" marB="0">
                    <a:lnT w="9525">
                      <a:solidFill>
                        <a:srgbClr val="055882"/>
                      </a:solidFill>
                      <a:prstDash val="solid"/>
                    </a:lnT>
                    <a:solidFill>
                      <a:srgbClr val="095A82"/>
                    </a:solidFill>
                  </a:tcPr>
                </a:tc>
                <a:tc>
                  <a:txBody>
                    <a:bodyPr/>
                    <a:lstStyle/>
                    <a:p>
                      <a:pPr marL="1270" algn="ctr">
                        <a:lnSpc>
                          <a:spcPct val="100000"/>
                        </a:lnSpc>
                        <a:spcBef>
                          <a:spcPts val="1055"/>
                        </a:spcBef>
                      </a:pPr>
                      <a:r>
                        <a:rPr sz="2800" b="1" dirty="0">
                          <a:solidFill>
                            <a:srgbClr val="FFFFFF"/>
                          </a:solidFill>
                          <a:latin typeface="Calibri"/>
                          <a:cs typeface="Calibri"/>
                        </a:rPr>
                        <a:t>Speed </a:t>
                      </a:r>
                      <a:r>
                        <a:rPr sz="2800" b="1" spc="-5" dirty="0">
                          <a:solidFill>
                            <a:srgbClr val="FFFFFF"/>
                          </a:solidFill>
                          <a:latin typeface="Calibri"/>
                          <a:cs typeface="Calibri"/>
                        </a:rPr>
                        <a:t>to</a:t>
                      </a:r>
                      <a:r>
                        <a:rPr sz="2800" b="1" spc="-75" dirty="0">
                          <a:solidFill>
                            <a:srgbClr val="FFFFFF"/>
                          </a:solidFill>
                          <a:latin typeface="Calibri"/>
                          <a:cs typeface="Calibri"/>
                        </a:rPr>
                        <a:t> </a:t>
                      </a:r>
                      <a:r>
                        <a:rPr sz="2800" b="1" spc="-5" dirty="0">
                          <a:solidFill>
                            <a:srgbClr val="FFFFFF"/>
                          </a:solidFill>
                          <a:latin typeface="Calibri"/>
                          <a:cs typeface="Calibri"/>
                        </a:rPr>
                        <a:t>Purchase</a:t>
                      </a:r>
                      <a:endParaRPr sz="2800">
                        <a:latin typeface="Calibri"/>
                        <a:cs typeface="Calibri"/>
                      </a:endParaRPr>
                    </a:p>
                  </a:txBody>
                  <a:tcPr marL="0" marR="0" marT="267970" marB="0">
                    <a:lnT w="9525">
                      <a:solidFill>
                        <a:srgbClr val="055882"/>
                      </a:solidFill>
                      <a:prstDash val="solid"/>
                    </a:lnT>
                    <a:solidFill>
                      <a:srgbClr val="095A82"/>
                    </a:solidFill>
                  </a:tcPr>
                </a:tc>
                <a:tc>
                  <a:txBody>
                    <a:bodyPr/>
                    <a:lstStyle/>
                    <a:p>
                      <a:pPr marL="635" algn="ctr">
                        <a:lnSpc>
                          <a:spcPct val="100000"/>
                        </a:lnSpc>
                        <a:spcBef>
                          <a:spcPts val="1055"/>
                        </a:spcBef>
                      </a:pPr>
                      <a:r>
                        <a:rPr sz="2800" b="1" spc="-10" dirty="0">
                          <a:solidFill>
                            <a:srgbClr val="FFFFFF"/>
                          </a:solidFill>
                          <a:latin typeface="Calibri"/>
                          <a:cs typeface="Calibri"/>
                        </a:rPr>
                        <a:t>Overall</a:t>
                      </a:r>
                      <a:r>
                        <a:rPr sz="2800" b="1" spc="-25" dirty="0">
                          <a:solidFill>
                            <a:srgbClr val="FFFFFF"/>
                          </a:solidFill>
                          <a:latin typeface="Calibri"/>
                          <a:cs typeface="Calibri"/>
                        </a:rPr>
                        <a:t> </a:t>
                      </a:r>
                      <a:r>
                        <a:rPr sz="2800" b="1" spc="-5" dirty="0">
                          <a:solidFill>
                            <a:srgbClr val="FFFFFF"/>
                          </a:solidFill>
                          <a:latin typeface="Calibri"/>
                          <a:cs typeface="Calibri"/>
                        </a:rPr>
                        <a:t>Difficulty</a:t>
                      </a:r>
                      <a:endParaRPr sz="2800">
                        <a:latin typeface="Calibri"/>
                        <a:cs typeface="Calibri"/>
                      </a:endParaRPr>
                    </a:p>
                  </a:txBody>
                  <a:tcPr marL="0" marR="0" marT="267970" marB="0">
                    <a:lnR w="9525">
                      <a:solidFill>
                        <a:srgbClr val="055882"/>
                      </a:solidFill>
                      <a:prstDash val="solid"/>
                    </a:lnR>
                    <a:lnT w="9525">
                      <a:solidFill>
                        <a:srgbClr val="055882"/>
                      </a:solidFill>
                      <a:prstDash val="solid"/>
                    </a:lnT>
                    <a:solidFill>
                      <a:srgbClr val="095A82"/>
                    </a:solidFill>
                  </a:tcPr>
                </a:tc>
              </a:tr>
              <a:tr h="840790">
                <a:tc>
                  <a:txBody>
                    <a:bodyPr/>
                    <a:lstStyle/>
                    <a:p>
                      <a:pPr marL="1270" algn="ctr">
                        <a:lnSpc>
                          <a:spcPct val="100000"/>
                        </a:lnSpc>
                        <a:spcBef>
                          <a:spcPts val="725"/>
                        </a:spcBef>
                      </a:pPr>
                      <a:r>
                        <a:rPr sz="2800" spc="-10" dirty="0">
                          <a:solidFill>
                            <a:srgbClr val="5F5F5F"/>
                          </a:solidFill>
                          <a:latin typeface="Calibri"/>
                          <a:cs typeface="Calibri"/>
                        </a:rPr>
                        <a:t>Credit</a:t>
                      </a:r>
                      <a:r>
                        <a:rPr sz="2800" spc="5" dirty="0">
                          <a:solidFill>
                            <a:srgbClr val="5F5F5F"/>
                          </a:solidFill>
                          <a:latin typeface="Calibri"/>
                          <a:cs typeface="Calibri"/>
                        </a:rPr>
                        <a:t> </a:t>
                      </a:r>
                      <a:r>
                        <a:rPr sz="2800" spc="-10" dirty="0">
                          <a:solidFill>
                            <a:srgbClr val="5F5F5F"/>
                          </a:solidFill>
                          <a:latin typeface="Calibri"/>
                          <a:cs typeface="Calibri"/>
                        </a:rPr>
                        <a:t>Card</a:t>
                      </a:r>
                      <a:endParaRPr sz="2800">
                        <a:latin typeface="Calibri"/>
                        <a:cs typeface="Calibri"/>
                      </a:endParaRPr>
                    </a:p>
                  </a:txBody>
                  <a:tcPr marL="0" marR="0" marT="184150" marB="0">
                    <a:lnL w="9525">
                      <a:solidFill>
                        <a:srgbClr val="055882"/>
                      </a:solidFill>
                      <a:prstDash val="solid"/>
                    </a:lnL>
                    <a:lnR w="9525">
                      <a:solidFill>
                        <a:srgbClr val="055882"/>
                      </a:solidFill>
                      <a:prstDash val="solid"/>
                    </a:lnR>
                    <a:lnB w="9525">
                      <a:solidFill>
                        <a:srgbClr val="055882"/>
                      </a:solidFill>
                      <a:prstDash val="solid"/>
                    </a:lnB>
                    <a:solidFill>
                      <a:srgbClr val="095A82">
                        <a:alpha val="39999"/>
                      </a:srgbClr>
                    </a:solidFill>
                  </a:tcPr>
                </a:tc>
                <a:tc>
                  <a:txBody>
                    <a:bodyPr/>
                    <a:lstStyle/>
                    <a:p>
                      <a:pPr marL="1905" algn="ctr">
                        <a:lnSpc>
                          <a:spcPct val="100000"/>
                        </a:lnSpc>
                        <a:spcBef>
                          <a:spcPts val="725"/>
                        </a:spcBef>
                      </a:pPr>
                      <a:r>
                        <a:rPr sz="2800" spc="-5" dirty="0">
                          <a:solidFill>
                            <a:srgbClr val="5F5F5F"/>
                          </a:solidFill>
                          <a:latin typeface="Calibri"/>
                          <a:cs typeface="Calibri"/>
                        </a:rPr>
                        <a:t>High</a:t>
                      </a:r>
                      <a:endParaRPr sz="2800">
                        <a:latin typeface="Calibri"/>
                        <a:cs typeface="Calibri"/>
                      </a:endParaRPr>
                    </a:p>
                  </a:txBody>
                  <a:tcPr marL="0" marR="0" marT="184150" marB="0">
                    <a:lnL w="9525">
                      <a:solidFill>
                        <a:srgbClr val="055882"/>
                      </a:solidFill>
                      <a:prstDash val="solid"/>
                    </a:lnL>
                    <a:lnR w="9525">
                      <a:solidFill>
                        <a:srgbClr val="055882"/>
                      </a:solidFill>
                      <a:prstDash val="solid"/>
                    </a:lnR>
                    <a:lnB w="9525">
                      <a:solidFill>
                        <a:srgbClr val="055882"/>
                      </a:solidFill>
                      <a:prstDash val="solid"/>
                    </a:lnB>
                    <a:solidFill>
                      <a:srgbClr val="095A82">
                        <a:alpha val="39999"/>
                      </a:srgbClr>
                    </a:solidFill>
                  </a:tcPr>
                </a:tc>
                <a:tc>
                  <a:txBody>
                    <a:bodyPr/>
                    <a:lstStyle/>
                    <a:p>
                      <a:pPr algn="ctr">
                        <a:lnSpc>
                          <a:spcPct val="100000"/>
                        </a:lnSpc>
                        <a:spcBef>
                          <a:spcPts val="725"/>
                        </a:spcBef>
                      </a:pPr>
                      <a:r>
                        <a:rPr sz="2800" dirty="0">
                          <a:solidFill>
                            <a:srgbClr val="5F5F5F"/>
                          </a:solidFill>
                          <a:latin typeface="Calibri"/>
                          <a:cs typeface="Calibri"/>
                        </a:rPr>
                        <a:t>Not</a:t>
                      </a:r>
                      <a:r>
                        <a:rPr sz="2800" spc="-30" dirty="0">
                          <a:solidFill>
                            <a:srgbClr val="5F5F5F"/>
                          </a:solidFill>
                          <a:latin typeface="Calibri"/>
                          <a:cs typeface="Calibri"/>
                        </a:rPr>
                        <a:t> </a:t>
                      </a:r>
                      <a:r>
                        <a:rPr sz="2800" spc="-10" dirty="0">
                          <a:solidFill>
                            <a:srgbClr val="5F5F5F"/>
                          </a:solidFill>
                          <a:latin typeface="Calibri"/>
                          <a:cs typeface="Calibri"/>
                        </a:rPr>
                        <a:t>Great</a:t>
                      </a:r>
                      <a:endParaRPr sz="2800">
                        <a:latin typeface="Calibri"/>
                        <a:cs typeface="Calibri"/>
                      </a:endParaRPr>
                    </a:p>
                  </a:txBody>
                  <a:tcPr marL="0" marR="0" marT="184150" marB="0">
                    <a:lnL w="9525">
                      <a:solidFill>
                        <a:srgbClr val="055882"/>
                      </a:solidFill>
                      <a:prstDash val="solid"/>
                    </a:lnL>
                    <a:lnR w="9525">
                      <a:solidFill>
                        <a:srgbClr val="055882"/>
                      </a:solidFill>
                      <a:prstDash val="solid"/>
                    </a:lnR>
                    <a:lnB w="9525">
                      <a:solidFill>
                        <a:srgbClr val="055882"/>
                      </a:solidFill>
                      <a:prstDash val="solid"/>
                    </a:lnB>
                    <a:solidFill>
                      <a:srgbClr val="095A82">
                        <a:alpha val="39999"/>
                      </a:srgbClr>
                    </a:solidFill>
                  </a:tcPr>
                </a:tc>
                <a:tc>
                  <a:txBody>
                    <a:bodyPr/>
                    <a:lstStyle/>
                    <a:p>
                      <a:pPr marL="635" algn="ctr">
                        <a:lnSpc>
                          <a:spcPct val="100000"/>
                        </a:lnSpc>
                        <a:spcBef>
                          <a:spcPts val="725"/>
                        </a:spcBef>
                      </a:pPr>
                      <a:r>
                        <a:rPr sz="2800" spc="-20" dirty="0">
                          <a:solidFill>
                            <a:srgbClr val="5F5F5F"/>
                          </a:solidFill>
                          <a:latin typeface="Calibri"/>
                          <a:cs typeface="Calibri"/>
                        </a:rPr>
                        <a:t>Very</a:t>
                      </a:r>
                      <a:r>
                        <a:rPr sz="2800" spc="-5" dirty="0">
                          <a:solidFill>
                            <a:srgbClr val="5F5F5F"/>
                          </a:solidFill>
                          <a:latin typeface="Calibri"/>
                          <a:cs typeface="Calibri"/>
                        </a:rPr>
                        <a:t> </a:t>
                      </a:r>
                      <a:r>
                        <a:rPr sz="2800" spc="-10" dirty="0">
                          <a:solidFill>
                            <a:srgbClr val="5F5F5F"/>
                          </a:solidFill>
                          <a:latin typeface="Calibri"/>
                          <a:cs typeface="Calibri"/>
                        </a:rPr>
                        <a:t>Fast</a:t>
                      </a:r>
                      <a:endParaRPr sz="2800">
                        <a:latin typeface="Calibri"/>
                        <a:cs typeface="Calibri"/>
                      </a:endParaRPr>
                    </a:p>
                  </a:txBody>
                  <a:tcPr marL="0" marR="0" marT="184150" marB="0">
                    <a:lnL w="9525">
                      <a:solidFill>
                        <a:srgbClr val="055882"/>
                      </a:solidFill>
                      <a:prstDash val="solid"/>
                    </a:lnL>
                    <a:lnR w="9525">
                      <a:solidFill>
                        <a:srgbClr val="055882"/>
                      </a:solidFill>
                      <a:prstDash val="solid"/>
                    </a:lnR>
                    <a:lnB w="9525">
                      <a:solidFill>
                        <a:srgbClr val="055882"/>
                      </a:solidFill>
                      <a:prstDash val="solid"/>
                    </a:lnB>
                    <a:solidFill>
                      <a:srgbClr val="095A82">
                        <a:alpha val="39999"/>
                      </a:srgbClr>
                    </a:solidFill>
                  </a:tcPr>
                </a:tc>
                <a:tc>
                  <a:txBody>
                    <a:bodyPr/>
                    <a:lstStyle/>
                    <a:p>
                      <a:pPr marL="2540" algn="ctr">
                        <a:lnSpc>
                          <a:spcPct val="100000"/>
                        </a:lnSpc>
                        <a:spcBef>
                          <a:spcPts val="725"/>
                        </a:spcBef>
                      </a:pPr>
                      <a:r>
                        <a:rPr sz="2800" spc="-15" dirty="0">
                          <a:solidFill>
                            <a:srgbClr val="5F5F5F"/>
                          </a:solidFill>
                          <a:latin typeface="Calibri"/>
                          <a:cs typeface="Calibri"/>
                        </a:rPr>
                        <a:t>Easy</a:t>
                      </a:r>
                      <a:endParaRPr sz="2800">
                        <a:latin typeface="Calibri"/>
                        <a:cs typeface="Calibri"/>
                      </a:endParaRPr>
                    </a:p>
                  </a:txBody>
                  <a:tcPr marL="0" marR="0" marT="184150" marB="0">
                    <a:lnL w="9525">
                      <a:solidFill>
                        <a:srgbClr val="055882"/>
                      </a:solidFill>
                      <a:prstDash val="solid"/>
                    </a:lnL>
                    <a:lnR w="9525">
                      <a:solidFill>
                        <a:srgbClr val="055882"/>
                      </a:solidFill>
                      <a:prstDash val="solid"/>
                    </a:lnR>
                    <a:lnB w="9525">
                      <a:solidFill>
                        <a:srgbClr val="055882"/>
                      </a:solidFill>
                      <a:prstDash val="solid"/>
                    </a:lnB>
                    <a:solidFill>
                      <a:srgbClr val="095A82">
                        <a:alpha val="39999"/>
                      </a:srgbClr>
                    </a:solidFill>
                  </a:tcPr>
                </a:tc>
              </a:tr>
              <a:tr h="840738">
                <a:tc>
                  <a:txBody>
                    <a:bodyPr/>
                    <a:lstStyle/>
                    <a:p>
                      <a:pPr algn="ctr">
                        <a:lnSpc>
                          <a:spcPct val="100000"/>
                        </a:lnSpc>
                        <a:spcBef>
                          <a:spcPts val="725"/>
                        </a:spcBef>
                      </a:pPr>
                      <a:r>
                        <a:rPr sz="2800" spc="-5" dirty="0">
                          <a:solidFill>
                            <a:srgbClr val="5F5F5F"/>
                          </a:solidFill>
                          <a:latin typeface="Calibri"/>
                          <a:cs typeface="Calibri"/>
                        </a:rPr>
                        <a:t>Bank</a:t>
                      </a:r>
                      <a:r>
                        <a:rPr sz="2800" spc="-20" dirty="0">
                          <a:solidFill>
                            <a:srgbClr val="5F5F5F"/>
                          </a:solidFill>
                          <a:latin typeface="Calibri"/>
                          <a:cs typeface="Calibri"/>
                        </a:rPr>
                        <a:t> Transfer</a:t>
                      </a:r>
                      <a:endParaRPr sz="2800">
                        <a:latin typeface="Calibri"/>
                        <a:cs typeface="Calibri"/>
                      </a:endParaRPr>
                    </a:p>
                  </a:txBody>
                  <a:tcPr marL="0" marR="0" marT="18415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tcPr>
                </a:tc>
                <a:tc>
                  <a:txBody>
                    <a:bodyPr/>
                    <a:lstStyle/>
                    <a:p>
                      <a:pPr algn="ctr">
                        <a:lnSpc>
                          <a:spcPct val="100000"/>
                        </a:lnSpc>
                        <a:spcBef>
                          <a:spcPts val="725"/>
                        </a:spcBef>
                      </a:pPr>
                      <a:r>
                        <a:rPr sz="2800" spc="-20" dirty="0">
                          <a:solidFill>
                            <a:srgbClr val="5F5F5F"/>
                          </a:solidFill>
                          <a:latin typeface="Calibri"/>
                          <a:cs typeface="Calibri"/>
                        </a:rPr>
                        <a:t>Very</a:t>
                      </a:r>
                      <a:r>
                        <a:rPr sz="2800" spc="-5" dirty="0">
                          <a:solidFill>
                            <a:srgbClr val="5F5F5F"/>
                          </a:solidFill>
                          <a:latin typeface="Calibri"/>
                          <a:cs typeface="Calibri"/>
                        </a:rPr>
                        <a:t> </a:t>
                      </a:r>
                      <a:r>
                        <a:rPr sz="2800" dirty="0">
                          <a:solidFill>
                            <a:srgbClr val="5F5F5F"/>
                          </a:solidFill>
                          <a:latin typeface="Calibri"/>
                          <a:cs typeface="Calibri"/>
                        </a:rPr>
                        <a:t>low</a:t>
                      </a:r>
                      <a:endParaRPr sz="2800">
                        <a:latin typeface="Calibri"/>
                        <a:cs typeface="Calibri"/>
                      </a:endParaRPr>
                    </a:p>
                  </a:txBody>
                  <a:tcPr marL="0" marR="0" marT="18415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tcPr>
                </a:tc>
                <a:tc>
                  <a:txBody>
                    <a:bodyPr/>
                    <a:lstStyle/>
                    <a:p>
                      <a:pPr algn="ctr">
                        <a:lnSpc>
                          <a:spcPct val="100000"/>
                        </a:lnSpc>
                        <a:spcBef>
                          <a:spcPts val="725"/>
                        </a:spcBef>
                      </a:pPr>
                      <a:r>
                        <a:rPr sz="2800" dirty="0">
                          <a:solidFill>
                            <a:srgbClr val="5F5F5F"/>
                          </a:solidFill>
                          <a:latin typeface="Calibri"/>
                          <a:cs typeface="Calibri"/>
                        </a:rPr>
                        <a:t>Not</a:t>
                      </a:r>
                      <a:r>
                        <a:rPr sz="2800" spc="-30" dirty="0">
                          <a:solidFill>
                            <a:srgbClr val="5F5F5F"/>
                          </a:solidFill>
                          <a:latin typeface="Calibri"/>
                          <a:cs typeface="Calibri"/>
                        </a:rPr>
                        <a:t> </a:t>
                      </a:r>
                      <a:r>
                        <a:rPr sz="2800" spc="-10" dirty="0">
                          <a:solidFill>
                            <a:srgbClr val="5F5F5F"/>
                          </a:solidFill>
                          <a:latin typeface="Calibri"/>
                          <a:cs typeface="Calibri"/>
                        </a:rPr>
                        <a:t>Great</a:t>
                      </a:r>
                      <a:endParaRPr sz="2800">
                        <a:latin typeface="Calibri"/>
                        <a:cs typeface="Calibri"/>
                      </a:endParaRPr>
                    </a:p>
                  </a:txBody>
                  <a:tcPr marL="0" marR="0" marT="18415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tcPr>
                </a:tc>
                <a:tc>
                  <a:txBody>
                    <a:bodyPr/>
                    <a:lstStyle/>
                    <a:p>
                      <a:pPr algn="ctr">
                        <a:lnSpc>
                          <a:spcPct val="100000"/>
                        </a:lnSpc>
                        <a:spcBef>
                          <a:spcPts val="725"/>
                        </a:spcBef>
                      </a:pPr>
                      <a:r>
                        <a:rPr sz="2800" spc="-5" dirty="0">
                          <a:solidFill>
                            <a:srgbClr val="5F5F5F"/>
                          </a:solidFill>
                          <a:latin typeface="Calibri"/>
                          <a:cs typeface="Calibri"/>
                        </a:rPr>
                        <a:t>Slow</a:t>
                      </a:r>
                      <a:endParaRPr sz="2800">
                        <a:latin typeface="Calibri"/>
                        <a:cs typeface="Calibri"/>
                      </a:endParaRPr>
                    </a:p>
                  </a:txBody>
                  <a:tcPr marL="0" marR="0" marT="18415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tcPr>
                </a:tc>
                <a:tc>
                  <a:txBody>
                    <a:bodyPr/>
                    <a:lstStyle/>
                    <a:p>
                      <a:pPr marL="2540" algn="ctr">
                        <a:lnSpc>
                          <a:spcPct val="100000"/>
                        </a:lnSpc>
                        <a:spcBef>
                          <a:spcPts val="725"/>
                        </a:spcBef>
                      </a:pPr>
                      <a:r>
                        <a:rPr sz="2800" spc="-5" dirty="0">
                          <a:solidFill>
                            <a:srgbClr val="5F5F5F"/>
                          </a:solidFill>
                          <a:latin typeface="Calibri"/>
                          <a:cs typeface="Calibri"/>
                        </a:rPr>
                        <a:t>Easy/Medium</a:t>
                      </a:r>
                      <a:endParaRPr sz="2800">
                        <a:latin typeface="Calibri"/>
                        <a:cs typeface="Calibri"/>
                      </a:endParaRPr>
                    </a:p>
                  </a:txBody>
                  <a:tcPr marL="0" marR="0" marT="18415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tcPr>
                </a:tc>
              </a:tr>
              <a:tr h="840738">
                <a:tc>
                  <a:txBody>
                    <a:bodyPr/>
                    <a:lstStyle/>
                    <a:p>
                      <a:pPr marL="635" algn="ctr">
                        <a:lnSpc>
                          <a:spcPct val="100000"/>
                        </a:lnSpc>
                        <a:spcBef>
                          <a:spcPts val="730"/>
                        </a:spcBef>
                      </a:pPr>
                      <a:r>
                        <a:rPr sz="2800" spc="-15" dirty="0">
                          <a:solidFill>
                            <a:srgbClr val="5F5F5F"/>
                          </a:solidFill>
                          <a:latin typeface="Calibri"/>
                          <a:cs typeface="Calibri"/>
                        </a:rPr>
                        <a:t>PayPal</a:t>
                      </a:r>
                      <a:endParaRPr sz="2800">
                        <a:latin typeface="Calibri"/>
                        <a:cs typeface="Calibri"/>
                      </a:endParaRPr>
                    </a:p>
                  </a:txBody>
                  <a:tcPr marL="0" marR="0" marT="18542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solidFill>
                      <a:srgbClr val="095A82">
                        <a:alpha val="39999"/>
                      </a:srgbClr>
                    </a:solidFill>
                  </a:tcPr>
                </a:tc>
                <a:tc>
                  <a:txBody>
                    <a:bodyPr/>
                    <a:lstStyle/>
                    <a:p>
                      <a:pPr marL="1905" algn="ctr">
                        <a:lnSpc>
                          <a:spcPct val="100000"/>
                        </a:lnSpc>
                        <a:spcBef>
                          <a:spcPts val="730"/>
                        </a:spcBef>
                      </a:pPr>
                      <a:r>
                        <a:rPr sz="2800" spc="-20" dirty="0">
                          <a:solidFill>
                            <a:srgbClr val="5F5F5F"/>
                          </a:solidFill>
                          <a:latin typeface="Calibri"/>
                          <a:cs typeface="Calibri"/>
                        </a:rPr>
                        <a:t>Very</a:t>
                      </a:r>
                      <a:r>
                        <a:rPr sz="2800" spc="-5" dirty="0">
                          <a:solidFill>
                            <a:srgbClr val="5F5F5F"/>
                          </a:solidFill>
                          <a:latin typeface="Calibri"/>
                          <a:cs typeface="Calibri"/>
                        </a:rPr>
                        <a:t> high</a:t>
                      </a:r>
                      <a:endParaRPr sz="2800">
                        <a:latin typeface="Calibri"/>
                        <a:cs typeface="Calibri"/>
                      </a:endParaRPr>
                    </a:p>
                  </a:txBody>
                  <a:tcPr marL="0" marR="0" marT="18542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solidFill>
                      <a:srgbClr val="095A82">
                        <a:alpha val="39999"/>
                      </a:srgbClr>
                    </a:solidFill>
                  </a:tcPr>
                </a:tc>
                <a:tc>
                  <a:txBody>
                    <a:bodyPr/>
                    <a:lstStyle/>
                    <a:p>
                      <a:pPr algn="ctr">
                        <a:lnSpc>
                          <a:spcPct val="100000"/>
                        </a:lnSpc>
                        <a:spcBef>
                          <a:spcPts val="730"/>
                        </a:spcBef>
                      </a:pPr>
                      <a:r>
                        <a:rPr sz="2800" spc="-5" dirty="0">
                          <a:solidFill>
                            <a:srgbClr val="5F5F5F"/>
                          </a:solidFill>
                          <a:latin typeface="Calibri"/>
                          <a:cs typeface="Calibri"/>
                        </a:rPr>
                        <a:t>Good</a:t>
                      </a:r>
                      <a:endParaRPr sz="2800">
                        <a:latin typeface="Calibri"/>
                        <a:cs typeface="Calibri"/>
                      </a:endParaRPr>
                    </a:p>
                  </a:txBody>
                  <a:tcPr marL="0" marR="0" marT="18542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solidFill>
                      <a:srgbClr val="095A82">
                        <a:alpha val="39999"/>
                      </a:srgbClr>
                    </a:solidFill>
                  </a:tcPr>
                </a:tc>
                <a:tc>
                  <a:txBody>
                    <a:bodyPr/>
                    <a:lstStyle/>
                    <a:p>
                      <a:pPr marL="635" algn="ctr">
                        <a:lnSpc>
                          <a:spcPct val="100000"/>
                        </a:lnSpc>
                        <a:spcBef>
                          <a:spcPts val="730"/>
                        </a:spcBef>
                      </a:pPr>
                      <a:r>
                        <a:rPr sz="2800" spc="-10" dirty="0">
                          <a:solidFill>
                            <a:srgbClr val="5F5F5F"/>
                          </a:solidFill>
                          <a:latin typeface="Calibri"/>
                          <a:cs typeface="Calibri"/>
                        </a:rPr>
                        <a:t>Fast</a:t>
                      </a:r>
                      <a:endParaRPr sz="2800">
                        <a:latin typeface="Calibri"/>
                        <a:cs typeface="Calibri"/>
                      </a:endParaRPr>
                    </a:p>
                  </a:txBody>
                  <a:tcPr marL="0" marR="0" marT="18542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solidFill>
                      <a:srgbClr val="095A82">
                        <a:alpha val="39999"/>
                      </a:srgbClr>
                    </a:solidFill>
                  </a:tcPr>
                </a:tc>
                <a:tc>
                  <a:txBody>
                    <a:bodyPr/>
                    <a:lstStyle/>
                    <a:p>
                      <a:pPr marL="3810" algn="ctr">
                        <a:lnSpc>
                          <a:spcPct val="100000"/>
                        </a:lnSpc>
                        <a:spcBef>
                          <a:spcPts val="730"/>
                        </a:spcBef>
                      </a:pPr>
                      <a:r>
                        <a:rPr sz="2800" dirty="0">
                          <a:solidFill>
                            <a:srgbClr val="5F5F5F"/>
                          </a:solidFill>
                          <a:latin typeface="Calibri"/>
                          <a:cs typeface="Calibri"/>
                        </a:rPr>
                        <a:t>Medium</a:t>
                      </a:r>
                      <a:endParaRPr sz="2800">
                        <a:latin typeface="Calibri"/>
                        <a:cs typeface="Calibri"/>
                      </a:endParaRPr>
                    </a:p>
                  </a:txBody>
                  <a:tcPr marL="0" marR="0" marT="18542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solidFill>
                      <a:srgbClr val="095A82">
                        <a:alpha val="39999"/>
                      </a:srgbClr>
                    </a:solidFill>
                  </a:tcPr>
                </a:tc>
              </a:tr>
              <a:tr h="840994">
                <a:tc>
                  <a:txBody>
                    <a:bodyPr/>
                    <a:lstStyle/>
                    <a:p>
                      <a:pPr algn="ctr">
                        <a:lnSpc>
                          <a:spcPct val="100000"/>
                        </a:lnSpc>
                        <a:spcBef>
                          <a:spcPts val="730"/>
                        </a:spcBef>
                      </a:pPr>
                      <a:r>
                        <a:rPr sz="2800" dirty="0">
                          <a:solidFill>
                            <a:srgbClr val="5F5F5F"/>
                          </a:solidFill>
                          <a:latin typeface="Calibri"/>
                          <a:cs typeface="Calibri"/>
                        </a:rPr>
                        <a:t>Cash</a:t>
                      </a:r>
                      <a:endParaRPr sz="2800">
                        <a:latin typeface="Calibri"/>
                        <a:cs typeface="Calibri"/>
                      </a:endParaRPr>
                    </a:p>
                  </a:txBody>
                  <a:tcPr marL="0" marR="0" marT="18542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tcPr>
                </a:tc>
                <a:tc>
                  <a:txBody>
                    <a:bodyPr/>
                    <a:lstStyle/>
                    <a:p>
                      <a:pPr algn="ctr">
                        <a:lnSpc>
                          <a:spcPct val="100000"/>
                        </a:lnSpc>
                        <a:spcBef>
                          <a:spcPts val="730"/>
                        </a:spcBef>
                      </a:pPr>
                      <a:r>
                        <a:rPr sz="2800" spc="-5" dirty="0">
                          <a:solidFill>
                            <a:srgbClr val="5F5F5F"/>
                          </a:solidFill>
                          <a:latin typeface="Calibri"/>
                          <a:cs typeface="Calibri"/>
                        </a:rPr>
                        <a:t>Low</a:t>
                      </a:r>
                      <a:endParaRPr sz="2800">
                        <a:latin typeface="Calibri"/>
                        <a:cs typeface="Calibri"/>
                      </a:endParaRPr>
                    </a:p>
                  </a:txBody>
                  <a:tcPr marL="0" marR="0" marT="18542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tcPr>
                </a:tc>
                <a:tc>
                  <a:txBody>
                    <a:bodyPr/>
                    <a:lstStyle/>
                    <a:p>
                      <a:pPr marL="635" algn="ctr">
                        <a:lnSpc>
                          <a:spcPct val="100000"/>
                        </a:lnSpc>
                        <a:spcBef>
                          <a:spcPts val="730"/>
                        </a:spcBef>
                      </a:pPr>
                      <a:r>
                        <a:rPr sz="2800" spc="-10" dirty="0">
                          <a:solidFill>
                            <a:srgbClr val="5F5F5F"/>
                          </a:solidFill>
                          <a:latin typeface="Calibri"/>
                          <a:cs typeface="Calibri"/>
                        </a:rPr>
                        <a:t>Excellent</a:t>
                      </a:r>
                      <a:endParaRPr sz="2800">
                        <a:latin typeface="Calibri"/>
                        <a:cs typeface="Calibri"/>
                      </a:endParaRPr>
                    </a:p>
                  </a:txBody>
                  <a:tcPr marL="0" marR="0" marT="18542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tcPr>
                </a:tc>
                <a:tc>
                  <a:txBody>
                    <a:bodyPr/>
                    <a:lstStyle/>
                    <a:p>
                      <a:pPr algn="ctr">
                        <a:lnSpc>
                          <a:spcPct val="100000"/>
                        </a:lnSpc>
                        <a:spcBef>
                          <a:spcPts val="730"/>
                        </a:spcBef>
                      </a:pPr>
                      <a:r>
                        <a:rPr sz="2800" dirty="0">
                          <a:solidFill>
                            <a:srgbClr val="5F5F5F"/>
                          </a:solidFill>
                          <a:latin typeface="Calibri"/>
                          <a:cs typeface="Calibri"/>
                        </a:rPr>
                        <a:t>Slow</a:t>
                      </a:r>
                      <a:endParaRPr sz="2800">
                        <a:latin typeface="Calibri"/>
                        <a:cs typeface="Calibri"/>
                      </a:endParaRPr>
                    </a:p>
                  </a:txBody>
                  <a:tcPr marL="0" marR="0" marT="18542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tcPr>
                </a:tc>
                <a:tc>
                  <a:txBody>
                    <a:bodyPr/>
                    <a:lstStyle/>
                    <a:p>
                      <a:pPr marL="3175" algn="ctr">
                        <a:lnSpc>
                          <a:spcPct val="100000"/>
                        </a:lnSpc>
                        <a:spcBef>
                          <a:spcPts val="730"/>
                        </a:spcBef>
                      </a:pPr>
                      <a:r>
                        <a:rPr sz="2800" spc="-5" dirty="0">
                          <a:solidFill>
                            <a:srgbClr val="5F5F5F"/>
                          </a:solidFill>
                          <a:latin typeface="Calibri"/>
                          <a:cs typeface="Calibri"/>
                        </a:rPr>
                        <a:t>Medium</a:t>
                      </a:r>
                      <a:endParaRPr sz="2800">
                        <a:latin typeface="Calibri"/>
                        <a:cs typeface="Calibri"/>
                      </a:endParaRPr>
                    </a:p>
                  </a:txBody>
                  <a:tcPr marL="0" marR="0" marT="18542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tcPr>
                </a:tc>
              </a:tr>
              <a:tr h="1036218">
                <a:tc>
                  <a:txBody>
                    <a:bodyPr/>
                    <a:lstStyle/>
                    <a:p>
                      <a:pPr marL="635" algn="ctr">
                        <a:lnSpc>
                          <a:spcPct val="100000"/>
                        </a:lnSpc>
                        <a:spcBef>
                          <a:spcPts val="275"/>
                        </a:spcBef>
                      </a:pPr>
                      <a:r>
                        <a:rPr sz="2800" spc="-20" dirty="0">
                          <a:solidFill>
                            <a:srgbClr val="5F5F5F"/>
                          </a:solidFill>
                          <a:latin typeface="Calibri"/>
                          <a:cs typeface="Calibri"/>
                        </a:rPr>
                        <a:t>Work </a:t>
                      </a:r>
                      <a:r>
                        <a:rPr sz="2800" spc="-10" dirty="0">
                          <a:solidFill>
                            <a:srgbClr val="5F5F5F"/>
                          </a:solidFill>
                          <a:latin typeface="Calibri"/>
                          <a:cs typeface="Calibri"/>
                        </a:rPr>
                        <a:t>for</a:t>
                      </a:r>
                      <a:r>
                        <a:rPr sz="2800" spc="-30" dirty="0">
                          <a:solidFill>
                            <a:srgbClr val="5F5F5F"/>
                          </a:solidFill>
                          <a:latin typeface="Calibri"/>
                          <a:cs typeface="Calibri"/>
                        </a:rPr>
                        <a:t> </a:t>
                      </a:r>
                      <a:r>
                        <a:rPr sz="2800" dirty="0">
                          <a:solidFill>
                            <a:srgbClr val="5F5F5F"/>
                          </a:solidFill>
                          <a:latin typeface="Calibri"/>
                          <a:cs typeface="Calibri"/>
                        </a:rPr>
                        <a:t>it</a:t>
                      </a:r>
                      <a:endParaRPr sz="2800">
                        <a:latin typeface="Calibri"/>
                        <a:cs typeface="Calibri"/>
                      </a:endParaRPr>
                    </a:p>
                    <a:p>
                      <a:pPr algn="ctr">
                        <a:lnSpc>
                          <a:spcPct val="100000"/>
                        </a:lnSpc>
                      </a:pPr>
                      <a:r>
                        <a:rPr sz="2800" spc="-5" dirty="0">
                          <a:solidFill>
                            <a:srgbClr val="5F5F5F"/>
                          </a:solidFill>
                          <a:latin typeface="Calibri"/>
                          <a:cs typeface="Calibri"/>
                        </a:rPr>
                        <a:t>(Mining)</a:t>
                      </a:r>
                      <a:endParaRPr sz="2800">
                        <a:latin typeface="Calibri"/>
                        <a:cs typeface="Calibri"/>
                      </a:endParaRPr>
                    </a:p>
                  </a:txBody>
                  <a:tcPr marL="0" marR="0" marT="6985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solidFill>
                      <a:srgbClr val="095A82">
                        <a:alpha val="39999"/>
                      </a:srgbClr>
                    </a:solidFill>
                  </a:tcPr>
                </a:tc>
                <a:tc>
                  <a:txBody>
                    <a:bodyPr/>
                    <a:lstStyle/>
                    <a:p>
                      <a:pPr algn="ctr">
                        <a:lnSpc>
                          <a:spcPct val="100000"/>
                        </a:lnSpc>
                        <a:spcBef>
                          <a:spcPts val="1115"/>
                        </a:spcBef>
                      </a:pPr>
                      <a:r>
                        <a:rPr sz="2800" dirty="0">
                          <a:solidFill>
                            <a:srgbClr val="5F5F5F"/>
                          </a:solidFill>
                          <a:latin typeface="Calibri"/>
                          <a:cs typeface="Calibri"/>
                        </a:rPr>
                        <a:t>No</a:t>
                      </a:r>
                      <a:r>
                        <a:rPr sz="2800" spc="-40" dirty="0">
                          <a:solidFill>
                            <a:srgbClr val="5F5F5F"/>
                          </a:solidFill>
                          <a:latin typeface="Calibri"/>
                          <a:cs typeface="Calibri"/>
                        </a:rPr>
                        <a:t> </a:t>
                      </a:r>
                      <a:r>
                        <a:rPr sz="2800" spc="-10" dirty="0">
                          <a:solidFill>
                            <a:srgbClr val="5F5F5F"/>
                          </a:solidFill>
                          <a:latin typeface="Calibri"/>
                          <a:cs typeface="Calibri"/>
                        </a:rPr>
                        <a:t>fees</a:t>
                      </a:r>
                      <a:endParaRPr sz="2800">
                        <a:latin typeface="Calibri"/>
                        <a:cs typeface="Calibri"/>
                      </a:endParaRPr>
                    </a:p>
                  </a:txBody>
                  <a:tcPr marL="0" marR="0" marT="28321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solidFill>
                      <a:srgbClr val="095A82">
                        <a:alpha val="39999"/>
                      </a:srgbClr>
                    </a:solidFill>
                  </a:tcPr>
                </a:tc>
                <a:tc>
                  <a:txBody>
                    <a:bodyPr/>
                    <a:lstStyle/>
                    <a:p>
                      <a:pPr algn="ctr">
                        <a:lnSpc>
                          <a:spcPct val="100000"/>
                        </a:lnSpc>
                        <a:spcBef>
                          <a:spcPts val="1115"/>
                        </a:spcBef>
                      </a:pPr>
                      <a:r>
                        <a:rPr sz="2800" spc="-5" dirty="0">
                          <a:solidFill>
                            <a:srgbClr val="5F5F5F"/>
                          </a:solidFill>
                          <a:latin typeface="Calibri"/>
                          <a:cs typeface="Calibri"/>
                        </a:rPr>
                        <a:t>Good</a:t>
                      </a:r>
                      <a:endParaRPr sz="2800">
                        <a:latin typeface="Calibri"/>
                        <a:cs typeface="Calibri"/>
                      </a:endParaRPr>
                    </a:p>
                  </a:txBody>
                  <a:tcPr marL="0" marR="0" marT="28321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solidFill>
                      <a:srgbClr val="095A82">
                        <a:alpha val="39999"/>
                      </a:srgbClr>
                    </a:solidFill>
                  </a:tcPr>
                </a:tc>
                <a:tc>
                  <a:txBody>
                    <a:bodyPr/>
                    <a:lstStyle/>
                    <a:p>
                      <a:pPr algn="ctr">
                        <a:lnSpc>
                          <a:spcPct val="100000"/>
                        </a:lnSpc>
                        <a:spcBef>
                          <a:spcPts val="1115"/>
                        </a:spcBef>
                      </a:pPr>
                      <a:r>
                        <a:rPr sz="2800" spc="-5" dirty="0">
                          <a:solidFill>
                            <a:srgbClr val="5F5F5F"/>
                          </a:solidFill>
                          <a:latin typeface="Calibri"/>
                          <a:cs typeface="Calibri"/>
                        </a:rPr>
                        <a:t>Slow</a:t>
                      </a:r>
                      <a:endParaRPr sz="2800">
                        <a:latin typeface="Calibri"/>
                        <a:cs typeface="Calibri"/>
                      </a:endParaRPr>
                    </a:p>
                  </a:txBody>
                  <a:tcPr marL="0" marR="0" marT="28321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solidFill>
                      <a:srgbClr val="095A82">
                        <a:alpha val="39999"/>
                      </a:srgbClr>
                    </a:solidFill>
                  </a:tcPr>
                </a:tc>
                <a:tc>
                  <a:txBody>
                    <a:bodyPr/>
                    <a:lstStyle/>
                    <a:p>
                      <a:pPr marL="1905" algn="ctr">
                        <a:lnSpc>
                          <a:spcPct val="100000"/>
                        </a:lnSpc>
                        <a:spcBef>
                          <a:spcPts val="1115"/>
                        </a:spcBef>
                      </a:pPr>
                      <a:r>
                        <a:rPr sz="2800" spc="-10" dirty="0">
                          <a:solidFill>
                            <a:srgbClr val="5F5F5F"/>
                          </a:solidFill>
                          <a:latin typeface="Calibri"/>
                          <a:cs typeface="Calibri"/>
                        </a:rPr>
                        <a:t>Hard</a:t>
                      </a:r>
                      <a:endParaRPr sz="2800">
                        <a:latin typeface="Calibri"/>
                        <a:cs typeface="Calibri"/>
                      </a:endParaRPr>
                    </a:p>
                  </a:txBody>
                  <a:tcPr marL="0" marR="0" marT="283210" marB="0">
                    <a:lnL w="9525">
                      <a:solidFill>
                        <a:srgbClr val="055882"/>
                      </a:solidFill>
                      <a:prstDash val="solid"/>
                    </a:lnL>
                    <a:lnR w="9525">
                      <a:solidFill>
                        <a:srgbClr val="055882"/>
                      </a:solidFill>
                      <a:prstDash val="solid"/>
                    </a:lnR>
                    <a:lnT w="9525">
                      <a:solidFill>
                        <a:srgbClr val="055882"/>
                      </a:solidFill>
                      <a:prstDash val="solid"/>
                    </a:lnT>
                    <a:lnB w="9525">
                      <a:solidFill>
                        <a:srgbClr val="055882"/>
                      </a:solidFill>
                      <a:prstDash val="solid"/>
                    </a:lnB>
                    <a:solidFill>
                      <a:srgbClr val="095A82">
                        <a:alpha val="39999"/>
                      </a:srgbClr>
                    </a:solidFill>
                  </a:tcPr>
                </a:tc>
              </a:tr>
            </a:tbl>
          </a:graphicData>
        </a:graphic>
      </p:graphicFrame>
    </p:spTree>
    <p:extLst>
      <p:ext uri="{BB962C8B-B14F-4D97-AF65-F5344CB8AC3E}">
        <p14:creationId xmlns:p14="http://schemas.microsoft.com/office/powerpoint/2010/main" val="10089603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15497810" cy="886140"/>
          </a:xfrm>
          <a:prstGeom prst="rect">
            <a:avLst/>
          </a:prstGeom>
        </p:spPr>
        <p:txBody>
          <a:bodyPr vert="horz" wrap="square" lIns="0" tIns="24130" rIns="0" bIns="0" rtlCol="0">
            <a:spAutoFit/>
          </a:bodyPr>
          <a:lstStyle/>
          <a:p>
            <a:pPr marL="25400">
              <a:spcBef>
                <a:spcPts val="190"/>
              </a:spcBef>
            </a:pPr>
            <a:r>
              <a:rPr sz="5600" spc="-20" dirty="0">
                <a:solidFill>
                  <a:srgbClr val="095A82"/>
                </a:solidFill>
              </a:rPr>
              <a:t>Characteristics </a:t>
            </a:r>
            <a:r>
              <a:rPr sz="5600" spc="-10" dirty="0">
                <a:solidFill>
                  <a:srgbClr val="095A82"/>
                </a:solidFill>
              </a:rPr>
              <a:t>that Qualify a </a:t>
            </a:r>
            <a:r>
              <a:rPr sz="5600" spc="-20" dirty="0">
                <a:solidFill>
                  <a:srgbClr val="095A82"/>
                </a:solidFill>
              </a:rPr>
              <a:t>Good </a:t>
            </a:r>
            <a:r>
              <a:rPr sz="5600" dirty="0">
                <a:solidFill>
                  <a:srgbClr val="095A82"/>
                </a:solidFill>
              </a:rPr>
              <a:t>Bitcoin</a:t>
            </a:r>
            <a:r>
              <a:rPr sz="5600" spc="310" dirty="0">
                <a:solidFill>
                  <a:srgbClr val="095A82"/>
                </a:solidFill>
              </a:rPr>
              <a:t> </a:t>
            </a:r>
            <a:r>
              <a:rPr sz="5600" spc="-10" dirty="0">
                <a:solidFill>
                  <a:srgbClr val="095A82"/>
                </a:solidFill>
              </a:rPr>
              <a:t>Exchange</a:t>
            </a:r>
            <a:endParaRPr sz="5600"/>
          </a:p>
        </p:txBody>
      </p:sp>
      <p:sp>
        <p:nvSpPr>
          <p:cNvPr id="12" name="object 3"/>
          <p:cNvSpPr/>
          <p:nvPr/>
        </p:nvSpPr>
        <p:spPr>
          <a:xfrm>
            <a:off x="7705342" y="4700015"/>
            <a:ext cx="1442720" cy="1680210"/>
          </a:xfrm>
          <a:custGeom>
            <a:avLst/>
            <a:gdLst/>
            <a:ahLst/>
            <a:cxnLst/>
            <a:rect l="l" t="t" r="r" b="b"/>
            <a:pathLst>
              <a:path w="721360" h="840105">
                <a:moveTo>
                  <a:pt x="0" y="0"/>
                </a:moveTo>
                <a:lnTo>
                  <a:pt x="0" y="839724"/>
                </a:lnTo>
                <a:lnTo>
                  <a:pt x="720851" y="419100"/>
                </a:lnTo>
                <a:lnTo>
                  <a:pt x="0" y="0"/>
                </a:lnTo>
                <a:close/>
              </a:path>
            </a:pathLst>
          </a:custGeom>
          <a:solidFill>
            <a:srgbClr val="AFC3C7"/>
          </a:solidFill>
        </p:spPr>
        <p:txBody>
          <a:bodyPr wrap="square" lIns="0" tIns="0" rIns="0" bIns="0" rtlCol="0"/>
          <a:lstStyle/>
          <a:p>
            <a:endParaRPr sz="3600">
              <a:solidFill>
                <a:prstClr val="black"/>
              </a:solidFill>
            </a:endParaRPr>
          </a:p>
        </p:txBody>
      </p:sp>
      <p:sp>
        <p:nvSpPr>
          <p:cNvPr id="13" name="object 4"/>
          <p:cNvSpPr/>
          <p:nvPr/>
        </p:nvSpPr>
        <p:spPr>
          <a:xfrm>
            <a:off x="9147046" y="4700015"/>
            <a:ext cx="1457960" cy="1680210"/>
          </a:xfrm>
          <a:custGeom>
            <a:avLst/>
            <a:gdLst/>
            <a:ahLst/>
            <a:cxnLst/>
            <a:rect l="l" t="t" r="r" b="b"/>
            <a:pathLst>
              <a:path w="728979" h="840105">
                <a:moveTo>
                  <a:pt x="728472" y="0"/>
                </a:moveTo>
                <a:lnTo>
                  <a:pt x="0" y="419100"/>
                </a:lnTo>
                <a:lnTo>
                  <a:pt x="728472" y="839724"/>
                </a:lnTo>
                <a:lnTo>
                  <a:pt x="728472" y="0"/>
                </a:lnTo>
                <a:close/>
              </a:path>
            </a:pathLst>
          </a:custGeom>
          <a:solidFill>
            <a:srgbClr val="F19C13"/>
          </a:solidFill>
        </p:spPr>
        <p:txBody>
          <a:bodyPr wrap="square" lIns="0" tIns="0" rIns="0" bIns="0" rtlCol="0"/>
          <a:lstStyle/>
          <a:p>
            <a:endParaRPr sz="3600">
              <a:solidFill>
                <a:prstClr val="black"/>
              </a:solidFill>
            </a:endParaRPr>
          </a:p>
        </p:txBody>
      </p:sp>
      <p:sp>
        <p:nvSpPr>
          <p:cNvPr id="14" name="object 5"/>
          <p:cNvSpPr/>
          <p:nvPr/>
        </p:nvSpPr>
        <p:spPr>
          <a:xfrm>
            <a:off x="9147046" y="5538215"/>
            <a:ext cx="1457960" cy="1680210"/>
          </a:xfrm>
          <a:custGeom>
            <a:avLst/>
            <a:gdLst/>
            <a:ahLst/>
            <a:cxnLst/>
            <a:rect l="l" t="t" r="r" b="b"/>
            <a:pathLst>
              <a:path w="728979" h="840104">
                <a:moveTo>
                  <a:pt x="0" y="0"/>
                </a:moveTo>
                <a:lnTo>
                  <a:pt x="0" y="839724"/>
                </a:lnTo>
                <a:lnTo>
                  <a:pt x="728472" y="420624"/>
                </a:lnTo>
                <a:lnTo>
                  <a:pt x="0" y="0"/>
                </a:lnTo>
                <a:close/>
              </a:path>
            </a:pathLst>
          </a:custGeom>
          <a:solidFill>
            <a:srgbClr val="9CB955"/>
          </a:solidFill>
        </p:spPr>
        <p:txBody>
          <a:bodyPr wrap="square" lIns="0" tIns="0" rIns="0" bIns="0" rtlCol="0"/>
          <a:lstStyle/>
          <a:p>
            <a:endParaRPr sz="3600">
              <a:solidFill>
                <a:prstClr val="black"/>
              </a:solidFill>
            </a:endParaRPr>
          </a:p>
        </p:txBody>
      </p:sp>
      <p:sp>
        <p:nvSpPr>
          <p:cNvPr id="15" name="object 6"/>
          <p:cNvSpPr/>
          <p:nvPr/>
        </p:nvSpPr>
        <p:spPr>
          <a:xfrm>
            <a:off x="7705342" y="5538215"/>
            <a:ext cx="1442720" cy="1680210"/>
          </a:xfrm>
          <a:custGeom>
            <a:avLst/>
            <a:gdLst/>
            <a:ahLst/>
            <a:cxnLst/>
            <a:rect l="l" t="t" r="r" b="b"/>
            <a:pathLst>
              <a:path w="721360" h="840104">
                <a:moveTo>
                  <a:pt x="720851" y="0"/>
                </a:moveTo>
                <a:lnTo>
                  <a:pt x="0" y="420624"/>
                </a:lnTo>
                <a:lnTo>
                  <a:pt x="720851" y="839724"/>
                </a:lnTo>
                <a:lnTo>
                  <a:pt x="720851" y="0"/>
                </a:lnTo>
                <a:close/>
              </a:path>
            </a:pathLst>
          </a:custGeom>
          <a:solidFill>
            <a:srgbClr val="16A995"/>
          </a:solidFill>
        </p:spPr>
        <p:txBody>
          <a:bodyPr wrap="square" lIns="0" tIns="0" rIns="0" bIns="0" rtlCol="0"/>
          <a:lstStyle/>
          <a:p>
            <a:endParaRPr sz="3600">
              <a:solidFill>
                <a:prstClr val="black"/>
              </a:solidFill>
            </a:endParaRPr>
          </a:p>
        </p:txBody>
      </p:sp>
      <p:sp>
        <p:nvSpPr>
          <p:cNvPr id="16" name="object 7"/>
          <p:cNvSpPr/>
          <p:nvPr/>
        </p:nvSpPr>
        <p:spPr>
          <a:xfrm>
            <a:off x="8129017" y="4343400"/>
            <a:ext cx="2045970" cy="2387600"/>
          </a:xfrm>
          <a:custGeom>
            <a:avLst/>
            <a:gdLst/>
            <a:ahLst/>
            <a:cxnLst/>
            <a:rect l="l" t="t" r="r" b="b"/>
            <a:pathLst>
              <a:path w="1022985" h="1193800">
                <a:moveTo>
                  <a:pt x="508126" y="0"/>
                </a:moveTo>
                <a:lnTo>
                  <a:pt x="0" y="301498"/>
                </a:lnTo>
                <a:lnTo>
                  <a:pt x="0" y="891794"/>
                </a:lnTo>
                <a:lnTo>
                  <a:pt x="508126" y="1193292"/>
                </a:lnTo>
                <a:lnTo>
                  <a:pt x="1022603" y="891794"/>
                </a:lnTo>
                <a:lnTo>
                  <a:pt x="1022603" y="301498"/>
                </a:lnTo>
                <a:lnTo>
                  <a:pt x="508126" y="0"/>
                </a:lnTo>
                <a:close/>
              </a:path>
            </a:pathLst>
          </a:custGeom>
          <a:solidFill>
            <a:srgbClr val="D9D9D9"/>
          </a:solidFill>
        </p:spPr>
        <p:txBody>
          <a:bodyPr wrap="square" lIns="0" tIns="0" rIns="0" bIns="0" rtlCol="0"/>
          <a:lstStyle/>
          <a:p>
            <a:endParaRPr sz="3600">
              <a:solidFill>
                <a:prstClr val="black"/>
              </a:solidFill>
            </a:endParaRPr>
          </a:p>
        </p:txBody>
      </p:sp>
      <p:sp>
        <p:nvSpPr>
          <p:cNvPr id="17" name="object 8"/>
          <p:cNvSpPr/>
          <p:nvPr/>
        </p:nvSpPr>
        <p:spPr>
          <a:xfrm>
            <a:off x="9147046" y="3874009"/>
            <a:ext cx="1457960" cy="1664970"/>
          </a:xfrm>
          <a:custGeom>
            <a:avLst/>
            <a:gdLst/>
            <a:ahLst/>
            <a:cxnLst/>
            <a:rect l="l" t="t" r="r" b="b"/>
            <a:pathLst>
              <a:path w="728979" h="832485">
                <a:moveTo>
                  <a:pt x="0" y="0"/>
                </a:moveTo>
                <a:lnTo>
                  <a:pt x="0" y="832103"/>
                </a:lnTo>
                <a:lnTo>
                  <a:pt x="728472" y="412876"/>
                </a:lnTo>
                <a:lnTo>
                  <a:pt x="720598" y="412876"/>
                </a:lnTo>
                <a:lnTo>
                  <a:pt x="0" y="0"/>
                </a:lnTo>
                <a:close/>
              </a:path>
            </a:pathLst>
          </a:custGeom>
          <a:solidFill>
            <a:srgbClr val="0D80B8"/>
          </a:solidFill>
        </p:spPr>
        <p:txBody>
          <a:bodyPr wrap="square" lIns="0" tIns="0" rIns="0" bIns="0" rtlCol="0"/>
          <a:lstStyle/>
          <a:p>
            <a:endParaRPr sz="3600">
              <a:solidFill>
                <a:prstClr val="black"/>
              </a:solidFill>
            </a:endParaRPr>
          </a:p>
        </p:txBody>
      </p:sp>
      <p:sp>
        <p:nvSpPr>
          <p:cNvPr id="18" name="object 9"/>
          <p:cNvSpPr/>
          <p:nvPr/>
        </p:nvSpPr>
        <p:spPr>
          <a:xfrm>
            <a:off x="7705342" y="3874009"/>
            <a:ext cx="1442720" cy="1664970"/>
          </a:xfrm>
          <a:custGeom>
            <a:avLst/>
            <a:gdLst/>
            <a:ahLst/>
            <a:cxnLst/>
            <a:rect l="l" t="t" r="r" b="b"/>
            <a:pathLst>
              <a:path w="721360" h="832485">
                <a:moveTo>
                  <a:pt x="720851" y="0"/>
                </a:moveTo>
                <a:lnTo>
                  <a:pt x="0" y="412876"/>
                </a:lnTo>
                <a:lnTo>
                  <a:pt x="720851" y="832103"/>
                </a:lnTo>
                <a:lnTo>
                  <a:pt x="720851" y="0"/>
                </a:lnTo>
                <a:close/>
              </a:path>
            </a:pathLst>
          </a:custGeom>
          <a:solidFill>
            <a:srgbClr val="095A82"/>
          </a:solidFill>
        </p:spPr>
        <p:txBody>
          <a:bodyPr wrap="square" lIns="0" tIns="0" rIns="0" bIns="0" rtlCol="0"/>
          <a:lstStyle/>
          <a:p>
            <a:endParaRPr sz="3600">
              <a:solidFill>
                <a:prstClr val="black"/>
              </a:solidFill>
            </a:endParaRPr>
          </a:p>
        </p:txBody>
      </p:sp>
      <p:sp>
        <p:nvSpPr>
          <p:cNvPr id="19" name="object 10"/>
          <p:cNvSpPr/>
          <p:nvPr/>
        </p:nvSpPr>
        <p:spPr>
          <a:xfrm>
            <a:off x="8129017" y="4934710"/>
            <a:ext cx="2045970" cy="1795780"/>
          </a:xfrm>
          <a:custGeom>
            <a:avLst/>
            <a:gdLst/>
            <a:ahLst/>
            <a:cxnLst/>
            <a:rect l="l" t="t" r="r" b="b"/>
            <a:pathLst>
              <a:path w="1022985" h="897889">
                <a:moveTo>
                  <a:pt x="1016253" y="0"/>
                </a:moveTo>
                <a:lnTo>
                  <a:pt x="0" y="0"/>
                </a:lnTo>
                <a:lnTo>
                  <a:pt x="0" y="6350"/>
                </a:lnTo>
                <a:lnTo>
                  <a:pt x="508126" y="897636"/>
                </a:lnTo>
                <a:lnTo>
                  <a:pt x="1022603" y="6350"/>
                </a:lnTo>
                <a:lnTo>
                  <a:pt x="1016253" y="0"/>
                </a:lnTo>
                <a:close/>
              </a:path>
            </a:pathLst>
          </a:custGeom>
          <a:solidFill>
            <a:srgbClr val="A6A6A6"/>
          </a:solidFill>
        </p:spPr>
        <p:txBody>
          <a:bodyPr wrap="square" lIns="0" tIns="0" rIns="0" bIns="0" rtlCol="0"/>
          <a:lstStyle/>
          <a:p>
            <a:endParaRPr sz="3600">
              <a:solidFill>
                <a:prstClr val="black"/>
              </a:solidFill>
            </a:endParaRPr>
          </a:p>
        </p:txBody>
      </p:sp>
      <p:sp>
        <p:nvSpPr>
          <p:cNvPr id="20" name="object 11"/>
          <p:cNvSpPr/>
          <p:nvPr/>
        </p:nvSpPr>
        <p:spPr>
          <a:xfrm>
            <a:off x="8129017" y="4343400"/>
            <a:ext cx="2033270" cy="591820"/>
          </a:xfrm>
          <a:custGeom>
            <a:avLst/>
            <a:gdLst/>
            <a:ahLst/>
            <a:cxnLst/>
            <a:rect l="l" t="t" r="r" b="b"/>
            <a:pathLst>
              <a:path w="1016635" h="295910">
                <a:moveTo>
                  <a:pt x="508253" y="0"/>
                </a:moveTo>
                <a:lnTo>
                  <a:pt x="0" y="295656"/>
                </a:lnTo>
                <a:lnTo>
                  <a:pt x="1016507" y="295656"/>
                </a:lnTo>
                <a:lnTo>
                  <a:pt x="508253" y="0"/>
                </a:lnTo>
                <a:close/>
              </a:path>
            </a:pathLst>
          </a:custGeom>
          <a:solidFill>
            <a:srgbClr val="D9D9D9"/>
          </a:solidFill>
        </p:spPr>
        <p:txBody>
          <a:bodyPr wrap="square" lIns="0" tIns="0" rIns="0" bIns="0" rtlCol="0"/>
          <a:lstStyle/>
          <a:p>
            <a:endParaRPr sz="3600">
              <a:solidFill>
                <a:prstClr val="black"/>
              </a:solidFill>
            </a:endParaRPr>
          </a:p>
        </p:txBody>
      </p:sp>
      <p:sp>
        <p:nvSpPr>
          <p:cNvPr id="21" name="object 12"/>
          <p:cNvSpPr/>
          <p:nvPr/>
        </p:nvSpPr>
        <p:spPr>
          <a:xfrm>
            <a:off x="7705342" y="3038855"/>
            <a:ext cx="1442720" cy="842010"/>
          </a:xfrm>
          <a:custGeom>
            <a:avLst/>
            <a:gdLst/>
            <a:ahLst/>
            <a:cxnLst/>
            <a:rect l="l" t="t" r="r" b="b"/>
            <a:pathLst>
              <a:path w="721360" h="421005">
                <a:moveTo>
                  <a:pt x="0" y="0"/>
                </a:moveTo>
                <a:lnTo>
                  <a:pt x="212725" y="376174"/>
                </a:lnTo>
                <a:lnTo>
                  <a:pt x="720851" y="420624"/>
                </a:lnTo>
                <a:lnTo>
                  <a:pt x="0" y="0"/>
                </a:lnTo>
                <a:close/>
              </a:path>
            </a:pathLst>
          </a:custGeom>
          <a:solidFill>
            <a:srgbClr val="074361"/>
          </a:solidFill>
        </p:spPr>
        <p:txBody>
          <a:bodyPr wrap="square" lIns="0" tIns="0" rIns="0" bIns="0" rtlCol="0"/>
          <a:lstStyle/>
          <a:p>
            <a:endParaRPr sz="3600">
              <a:solidFill>
                <a:prstClr val="black"/>
              </a:solidFill>
            </a:endParaRPr>
          </a:p>
        </p:txBody>
      </p:sp>
      <p:sp>
        <p:nvSpPr>
          <p:cNvPr id="22" name="object 13"/>
          <p:cNvSpPr/>
          <p:nvPr/>
        </p:nvSpPr>
        <p:spPr>
          <a:xfrm>
            <a:off x="7705342" y="3038855"/>
            <a:ext cx="424180" cy="1667510"/>
          </a:xfrm>
          <a:custGeom>
            <a:avLst/>
            <a:gdLst/>
            <a:ahLst/>
            <a:cxnLst/>
            <a:rect l="l" t="t" r="r" b="b"/>
            <a:pathLst>
              <a:path w="212089" h="833755">
                <a:moveTo>
                  <a:pt x="0" y="0"/>
                </a:moveTo>
                <a:lnTo>
                  <a:pt x="0" y="833628"/>
                </a:lnTo>
                <a:lnTo>
                  <a:pt x="211836" y="376301"/>
                </a:lnTo>
                <a:lnTo>
                  <a:pt x="0" y="0"/>
                </a:lnTo>
                <a:close/>
              </a:path>
            </a:pathLst>
          </a:custGeom>
          <a:solidFill>
            <a:srgbClr val="095A82"/>
          </a:solidFill>
        </p:spPr>
        <p:txBody>
          <a:bodyPr wrap="square" lIns="0" tIns="0" rIns="0" bIns="0" rtlCol="0"/>
          <a:lstStyle/>
          <a:p>
            <a:endParaRPr sz="3600">
              <a:solidFill>
                <a:prstClr val="black"/>
              </a:solidFill>
            </a:endParaRPr>
          </a:p>
        </p:txBody>
      </p:sp>
      <p:sp>
        <p:nvSpPr>
          <p:cNvPr id="23" name="object 14"/>
          <p:cNvSpPr/>
          <p:nvPr/>
        </p:nvSpPr>
        <p:spPr>
          <a:xfrm>
            <a:off x="7705342" y="3791710"/>
            <a:ext cx="1442720" cy="914400"/>
          </a:xfrm>
          <a:custGeom>
            <a:avLst/>
            <a:gdLst/>
            <a:ahLst/>
            <a:cxnLst/>
            <a:rect l="l" t="t" r="r" b="b"/>
            <a:pathLst>
              <a:path w="721360" h="457200">
                <a:moveTo>
                  <a:pt x="212725" y="0"/>
                </a:moveTo>
                <a:lnTo>
                  <a:pt x="0" y="457200"/>
                </a:lnTo>
                <a:lnTo>
                  <a:pt x="720851" y="44450"/>
                </a:lnTo>
                <a:lnTo>
                  <a:pt x="212725" y="0"/>
                </a:lnTo>
                <a:close/>
              </a:path>
            </a:pathLst>
          </a:custGeom>
          <a:solidFill>
            <a:srgbClr val="042C41"/>
          </a:solidFill>
        </p:spPr>
        <p:txBody>
          <a:bodyPr wrap="square" lIns="0" tIns="0" rIns="0" bIns="0" rtlCol="0"/>
          <a:lstStyle/>
          <a:p>
            <a:endParaRPr sz="3600">
              <a:solidFill>
                <a:prstClr val="black"/>
              </a:solidFill>
            </a:endParaRPr>
          </a:p>
        </p:txBody>
      </p:sp>
      <p:sp>
        <p:nvSpPr>
          <p:cNvPr id="24" name="object 15"/>
          <p:cNvSpPr/>
          <p:nvPr/>
        </p:nvSpPr>
        <p:spPr>
          <a:xfrm>
            <a:off x="6263640" y="4706110"/>
            <a:ext cx="1442720" cy="838200"/>
          </a:xfrm>
          <a:custGeom>
            <a:avLst/>
            <a:gdLst/>
            <a:ahLst/>
            <a:cxnLst/>
            <a:rect l="l" t="t" r="r" b="b"/>
            <a:pathLst>
              <a:path w="721360" h="419100">
                <a:moveTo>
                  <a:pt x="720852" y="0"/>
                </a:moveTo>
                <a:lnTo>
                  <a:pt x="0" y="419100"/>
                </a:lnTo>
                <a:lnTo>
                  <a:pt x="433451" y="419100"/>
                </a:lnTo>
                <a:lnTo>
                  <a:pt x="720852" y="0"/>
                </a:lnTo>
                <a:close/>
              </a:path>
            </a:pathLst>
          </a:custGeom>
          <a:solidFill>
            <a:srgbClr val="7999A0"/>
          </a:solidFill>
        </p:spPr>
        <p:txBody>
          <a:bodyPr wrap="square" lIns="0" tIns="0" rIns="0" bIns="0" rtlCol="0"/>
          <a:lstStyle/>
          <a:p>
            <a:endParaRPr sz="3600">
              <a:solidFill>
                <a:prstClr val="black"/>
              </a:solidFill>
            </a:endParaRPr>
          </a:p>
        </p:txBody>
      </p:sp>
      <p:sp>
        <p:nvSpPr>
          <p:cNvPr id="25" name="object 16"/>
          <p:cNvSpPr/>
          <p:nvPr/>
        </p:nvSpPr>
        <p:spPr>
          <a:xfrm>
            <a:off x="6263640" y="5544311"/>
            <a:ext cx="1442720" cy="842010"/>
          </a:xfrm>
          <a:custGeom>
            <a:avLst/>
            <a:gdLst/>
            <a:ahLst/>
            <a:cxnLst/>
            <a:rect l="l" t="t" r="r" b="b"/>
            <a:pathLst>
              <a:path w="721360" h="421005">
                <a:moveTo>
                  <a:pt x="433451" y="0"/>
                </a:moveTo>
                <a:lnTo>
                  <a:pt x="0" y="0"/>
                </a:lnTo>
                <a:lnTo>
                  <a:pt x="720852" y="420624"/>
                </a:lnTo>
                <a:lnTo>
                  <a:pt x="433451" y="0"/>
                </a:lnTo>
                <a:close/>
              </a:path>
            </a:pathLst>
          </a:custGeom>
          <a:solidFill>
            <a:srgbClr val="AFC3C7"/>
          </a:solidFill>
        </p:spPr>
        <p:txBody>
          <a:bodyPr wrap="square" lIns="0" tIns="0" rIns="0" bIns="0" rtlCol="0"/>
          <a:lstStyle/>
          <a:p>
            <a:endParaRPr sz="3600">
              <a:solidFill>
                <a:prstClr val="black"/>
              </a:solidFill>
            </a:endParaRPr>
          </a:p>
        </p:txBody>
      </p:sp>
      <p:sp>
        <p:nvSpPr>
          <p:cNvPr id="26" name="object 17"/>
          <p:cNvSpPr/>
          <p:nvPr/>
        </p:nvSpPr>
        <p:spPr>
          <a:xfrm>
            <a:off x="7129270" y="4706111"/>
            <a:ext cx="576580" cy="1680210"/>
          </a:xfrm>
          <a:custGeom>
            <a:avLst/>
            <a:gdLst/>
            <a:ahLst/>
            <a:cxnLst/>
            <a:rect l="l" t="t" r="r" b="b"/>
            <a:pathLst>
              <a:path w="288289" h="840105">
                <a:moveTo>
                  <a:pt x="288036" y="0"/>
                </a:moveTo>
                <a:lnTo>
                  <a:pt x="0" y="419100"/>
                </a:lnTo>
                <a:lnTo>
                  <a:pt x="288036" y="839724"/>
                </a:lnTo>
                <a:lnTo>
                  <a:pt x="288036" y="0"/>
                </a:lnTo>
                <a:close/>
              </a:path>
            </a:pathLst>
          </a:custGeom>
          <a:solidFill>
            <a:srgbClr val="4D686E"/>
          </a:solidFill>
        </p:spPr>
        <p:txBody>
          <a:bodyPr wrap="square" lIns="0" tIns="0" rIns="0" bIns="0" rtlCol="0"/>
          <a:lstStyle/>
          <a:p>
            <a:endParaRPr sz="3600">
              <a:solidFill>
                <a:prstClr val="black"/>
              </a:solidFill>
            </a:endParaRPr>
          </a:p>
        </p:txBody>
      </p:sp>
      <p:sp>
        <p:nvSpPr>
          <p:cNvPr id="27" name="object 18"/>
          <p:cNvSpPr/>
          <p:nvPr/>
        </p:nvSpPr>
        <p:spPr>
          <a:xfrm>
            <a:off x="7705342" y="6385559"/>
            <a:ext cx="424180" cy="1664970"/>
          </a:xfrm>
          <a:custGeom>
            <a:avLst/>
            <a:gdLst/>
            <a:ahLst/>
            <a:cxnLst/>
            <a:rect l="l" t="t" r="r" b="b"/>
            <a:pathLst>
              <a:path w="212089" h="832485">
                <a:moveTo>
                  <a:pt x="0" y="0"/>
                </a:moveTo>
                <a:lnTo>
                  <a:pt x="0" y="832104"/>
                </a:lnTo>
                <a:lnTo>
                  <a:pt x="211836" y="455803"/>
                </a:lnTo>
                <a:lnTo>
                  <a:pt x="0" y="0"/>
                </a:lnTo>
                <a:close/>
              </a:path>
            </a:pathLst>
          </a:custGeom>
          <a:solidFill>
            <a:srgbClr val="0F7E70"/>
          </a:solidFill>
        </p:spPr>
        <p:txBody>
          <a:bodyPr wrap="square" lIns="0" tIns="0" rIns="0" bIns="0" rtlCol="0"/>
          <a:lstStyle/>
          <a:p>
            <a:endParaRPr sz="3600">
              <a:solidFill>
                <a:prstClr val="black"/>
              </a:solidFill>
            </a:endParaRPr>
          </a:p>
        </p:txBody>
      </p:sp>
      <p:sp>
        <p:nvSpPr>
          <p:cNvPr id="28" name="object 19"/>
          <p:cNvSpPr/>
          <p:nvPr/>
        </p:nvSpPr>
        <p:spPr>
          <a:xfrm>
            <a:off x="7705342" y="7223758"/>
            <a:ext cx="1442720" cy="826768"/>
          </a:xfrm>
          <a:custGeom>
            <a:avLst/>
            <a:gdLst/>
            <a:ahLst/>
            <a:cxnLst/>
            <a:rect l="l" t="t" r="r" b="b"/>
            <a:pathLst>
              <a:path w="721360" h="413385">
                <a:moveTo>
                  <a:pt x="720851" y="0"/>
                </a:moveTo>
                <a:lnTo>
                  <a:pt x="212725" y="36576"/>
                </a:lnTo>
                <a:lnTo>
                  <a:pt x="0" y="413004"/>
                </a:lnTo>
                <a:lnTo>
                  <a:pt x="720851" y="0"/>
                </a:lnTo>
                <a:close/>
              </a:path>
            </a:pathLst>
          </a:custGeom>
          <a:solidFill>
            <a:srgbClr val="16A995"/>
          </a:solidFill>
        </p:spPr>
        <p:txBody>
          <a:bodyPr wrap="square" lIns="0" tIns="0" rIns="0" bIns="0" rtlCol="0"/>
          <a:lstStyle/>
          <a:p>
            <a:endParaRPr sz="3600">
              <a:solidFill>
                <a:prstClr val="black"/>
              </a:solidFill>
            </a:endParaRPr>
          </a:p>
        </p:txBody>
      </p:sp>
      <p:sp>
        <p:nvSpPr>
          <p:cNvPr id="29" name="object 20"/>
          <p:cNvSpPr/>
          <p:nvPr/>
        </p:nvSpPr>
        <p:spPr>
          <a:xfrm>
            <a:off x="7705342" y="6385558"/>
            <a:ext cx="1442720" cy="911860"/>
          </a:xfrm>
          <a:custGeom>
            <a:avLst/>
            <a:gdLst/>
            <a:ahLst/>
            <a:cxnLst/>
            <a:rect l="l" t="t" r="r" b="b"/>
            <a:pathLst>
              <a:path w="721360" h="455929">
                <a:moveTo>
                  <a:pt x="0" y="0"/>
                </a:moveTo>
                <a:lnTo>
                  <a:pt x="212725" y="455675"/>
                </a:lnTo>
                <a:lnTo>
                  <a:pt x="720851" y="419100"/>
                </a:lnTo>
                <a:lnTo>
                  <a:pt x="0" y="0"/>
                </a:lnTo>
                <a:close/>
              </a:path>
            </a:pathLst>
          </a:custGeom>
          <a:solidFill>
            <a:srgbClr val="0A544A"/>
          </a:solidFill>
        </p:spPr>
        <p:txBody>
          <a:bodyPr wrap="square" lIns="0" tIns="0" rIns="0" bIns="0" rtlCol="0"/>
          <a:lstStyle/>
          <a:p>
            <a:endParaRPr sz="3600">
              <a:solidFill>
                <a:prstClr val="black"/>
              </a:solidFill>
            </a:endParaRPr>
          </a:p>
        </p:txBody>
      </p:sp>
      <p:sp>
        <p:nvSpPr>
          <p:cNvPr id="30" name="object 21"/>
          <p:cNvSpPr/>
          <p:nvPr/>
        </p:nvSpPr>
        <p:spPr>
          <a:xfrm>
            <a:off x="9147046" y="7223758"/>
            <a:ext cx="1457960" cy="826768"/>
          </a:xfrm>
          <a:custGeom>
            <a:avLst/>
            <a:gdLst/>
            <a:ahLst/>
            <a:cxnLst/>
            <a:rect l="l" t="t" r="r" b="b"/>
            <a:pathLst>
              <a:path w="728979" h="413385">
                <a:moveTo>
                  <a:pt x="0" y="0"/>
                </a:moveTo>
                <a:lnTo>
                  <a:pt x="728472" y="413004"/>
                </a:lnTo>
                <a:lnTo>
                  <a:pt x="507873" y="36576"/>
                </a:lnTo>
                <a:lnTo>
                  <a:pt x="0" y="0"/>
                </a:lnTo>
                <a:close/>
              </a:path>
            </a:pathLst>
          </a:custGeom>
          <a:solidFill>
            <a:srgbClr val="77913A"/>
          </a:solidFill>
        </p:spPr>
        <p:txBody>
          <a:bodyPr wrap="square" lIns="0" tIns="0" rIns="0" bIns="0" rtlCol="0"/>
          <a:lstStyle/>
          <a:p>
            <a:endParaRPr sz="3600">
              <a:solidFill>
                <a:prstClr val="black"/>
              </a:solidFill>
            </a:endParaRPr>
          </a:p>
        </p:txBody>
      </p:sp>
      <p:sp>
        <p:nvSpPr>
          <p:cNvPr id="34" name="object 22"/>
          <p:cNvSpPr/>
          <p:nvPr/>
        </p:nvSpPr>
        <p:spPr>
          <a:xfrm>
            <a:off x="10162031" y="6385559"/>
            <a:ext cx="441958" cy="1664970"/>
          </a:xfrm>
          <a:custGeom>
            <a:avLst/>
            <a:gdLst/>
            <a:ahLst/>
            <a:cxnLst/>
            <a:rect l="l" t="t" r="r" b="b"/>
            <a:pathLst>
              <a:path w="220979" h="832485">
                <a:moveTo>
                  <a:pt x="220980" y="0"/>
                </a:moveTo>
                <a:lnTo>
                  <a:pt x="0" y="455803"/>
                </a:lnTo>
                <a:lnTo>
                  <a:pt x="220980" y="832104"/>
                </a:lnTo>
                <a:lnTo>
                  <a:pt x="220980" y="0"/>
                </a:lnTo>
                <a:close/>
              </a:path>
            </a:pathLst>
          </a:custGeom>
          <a:solidFill>
            <a:srgbClr val="9CB955"/>
          </a:solidFill>
        </p:spPr>
        <p:txBody>
          <a:bodyPr wrap="square" lIns="0" tIns="0" rIns="0" bIns="0" rtlCol="0"/>
          <a:lstStyle/>
          <a:p>
            <a:endParaRPr sz="3600">
              <a:solidFill>
                <a:prstClr val="black"/>
              </a:solidFill>
            </a:endParaRPr>
          </a:p>
        </p:txBody>
      </p:sp>
      <p:sp>
        <p:nvSpPr>
          <p:cNvPr id="35" name="object 23"/>
          <p:cNvSpPr/>
          <p:nvPr/>
        </p:nvSpPr>
        <p:spPr>
          <a:xfrm>
            <a:off x="9147046" y="6385558"/>
            <a:ext cx="1457960" cy="911860"/>
          </a:xfrm>
          <a:custGeom>
            <a:avLst/>
            <a:gdLst/>
            <a:ahLst/>
            <a:cxnLst/>
            <a:rect l="l" t="t" r="r" b="b"/>
            <a:pathLst>
              <a:path w="728979" h="455929">
                <a:moveTo>
                  <a:pt x="728472" y="0"/>
                </a:moveTo>
                <a:lnTo>
                  <a:pt x="7874" y="411225"/>
                </a:lnTo>
                <a:lnTo>
                  <a:pt x="0" y="419100"/>
                </a:lnTo>
                <a:lnTo>
                  <a:pt x="507873" y="455675"/>
                </a:lnTo>
                <a:lnTo>
                  <a:pt x="728472" y="0"/>
                </a:lnTo>
                <a:close/>
              </a:path>
            </a:pathLst>
          </a:custGeom>
          <a:solidFill>
            <a:srgbClr val="4F6027"/>
          </a:solidFill>
        </p:spPr>
        <p:txBody>
          <a:bodyPr wrap="square" lIns="0" tIns="0" rIns="0" bIns="0" rtlCol="0"/>
          <a:lstStyle/>
          <a:p>
            <a:endParaRPr sz="3600">
              <a:solidFill>
                <a:prstClr val="black"/>
              </a:solidFill>
            </a:endParaRPr>
          </a:p>
        </p:txBody>
      </p:sp>
      <p:sp>
        <p:nvSpPr>
          <p:cNvPr id="36" name="object 24"/>
          <p:cNvSpPr/>
          <p:nvPr/>
        </p:nvSpPr>
        <p:spPr>
          <a:xfrm>
            <a:off x="10603992" y="5544311"/>
            <a:ext cx="1442720" cy="842010"/>
          </a:xfrm>
          <a:custGeom>
            <a:avLst/>
            <a:gdLst/>
            <a:ahLst/>
            <a:cxnLst/>
            <a:rect l="l" t="t" r="r" b="b"/>
            <a:pathLst>
              <a:path w="721360" h="421005">
                <a:moveTo>
                  <a:pt x="720851" y="0"/>
                </a:moveTo>
                <a:lnTo>
                  <a:pt x="287400" y="0"/>
                </a:lnTo>
                <a:lnTo>
                  <a:pt x="0" y="420624"/>
                </a:lnTo>
                <a:lnTo>
                  <a:pt x="720851" y="0"/>
                </a:lnTo>
                <a:close/>
              </a:path>
            </a:pathLst>
          </a:custGeom>
          <a:solidFill>
            <a:srgbClr val="B97609"/>
          </a:solidFill>
        </p:spPr>
        <p:txBody>
          <a:bodyPr wrap="square" lIns="0" tIns="0" rIns="0" bIns="0" rtlCol="0"/>
          <a:lstStyle/>
          <a:p>
            <a:endParaRPr sz="3600">
              <a:solidFill>
                <a:prstClr val="black"/>
              </a:solidFill>
            </a:endParaRPr>
          </a:p>
        </p:txBody>
      </p:sp>
      <p:sp>
        <p:nvSpPr>
          <p:cNvPr id="37" name="object 25"/>
          <p:cNvSpPr/>
          <p:nvPr/>
        </p:nvSpPr>
        <p:spPr>
          <a:xfrm>
            <a:off x="10603992" y="4706110"/>
            <a:ext cx="1442720" cy="838200"/>
          </a:xfrm>
          <a:custGeom>
            <a:avLst/>
            <a:gdLst/>
            <a:ahLst/>
            <a:cxnLst/>
            <a:rect l="l" t="t" r="r" b="b"/>
            <a:pathLst>
              <a:path w="721360" h="419100">
                <a:moveTo>
                  <a:pt x="0" y="0"/>
                </a:moveTo>
                <a:lnTo>
                  <a:pt x="287400" y="419100"/>
                </a:lnTo>
                <a:lnTo>
                  <a:pt x="720851" y="419100"/>
                </a:lnTo>
                <a:lnTo>
                  <a:pt x="0" y="0"/>
                </a:lnTo>
                <a:close/>
              </a:path>
            </a:pathLst>
          </a:custGeom>
          <a:solidFill>
            <a:srgbClr val="F19C13"/>
          </a:solidFill>
        </p:spPr>
        <p:txBody>
          <a:bodyPr wrap="square" lIns="0" tIns="0" rIns="0" bIns="0" rtlCol="0"/>
          <a:lstStyle/>
          <a:p>
            <a:endParaRPr sz="3600">
              <a:solidFill>
                <a:prstClr val="black"/>
              </a:solidFill>
            </a:endParaRPr>
          </a:p>
        </p:txBody>
      </p:sp>
      <p:sp>
        <p:nvSpPr>
          <p:cNvPr id="38" name="object 26"/>
          <p:cNvSpPr/>
          <p:nvPr/>
        </p:nvSpPr>
        <p:spPr>
          <a:xfrm>
            <a:off x="10603992" y="4706111"/>
            <a:ext cx="574040" cy="1680210"/>
          </a:xfrm>
          <a:custGeom>
            <a:avLst/>
            <a:gdLst/>
            <a:ahLst/>
            <a:cxnLst/>
            <a:rect l="l" t="t" r="r" b="b"/>
            <a:pathLst>
              <a:path w="287020" h="840105">
                <a:moveTo>
                  <a:pt x="0" y="0"/>
                </a:moveTo>
                <a:lnTo>
                  <a:pt x="0" y="839724"/>
                </a:lnTo>
                <a:lnTo>
                  <a:pt x="286512" y="419100"/>
                </a:lnTo>
                <a:lnTo>
                  <a:pt x="0" y="0"/>
                </a:lnTo>
                <a:close/>
              </a:path>
            </a:pathLst>
          </a:custGeom>
          <a:solidFill>
            <a:srgbClr val="7B4F07"/>
          </a:solidFill>
        </p:spPr>
        <p:txBody>
          <a:bodyPr wrap="square" lIns="0" tIns="0" rIns="0" bIns="0" rtlCol="0"/>
          <a:lstStyle/>
          <a:p>
            <a:endParaRPr sz="3600">
              <a:solidFill>
                <a:prstClr val="black"/>
              </a:solidFill>
            </a:endParaRPr>
          </a:p>
        </p:txBody>
      </p:sp>
      <p:sp>
        <p:nvSpPr>
          <p:cNvPr id="39" name="object 27"/>
          <p:cNvSpPr/>
          <p:nvPr/>
        </p:nvSpPr>
        <p:spPr>
          <a:xfrm>
            <a:off x="10162031" y="3038855"/>
            <a:ext cx="441958" cy="1667510"/>
          </a:xfrm>
          <a:custGeom>
            <a:avLst/>
            <a:gdLst/>
            <a:ahLst/>
            <a:cxnLst/>
            <a:rect l="l" t="t" r="r" b="b"/>
            <a:pathLst>
              <a:path w="220979" h="833755">
                <a:moveTo>
                  <a:pt x="220980" y="0"/>
                </a:moveTo>
                <a:lnTo>
                  <a:pt x="0" y="376301"/>
                </a:lnTo>
                <a:lnTo>
                  <a:pt x="220980" y="833628"/>
                </a:lnTo>
                <a:lnTo>
                  <a:pt x="220980" y="0"/>
                </a:lnTo>
                <a:close/>
              </a:path>
            </a:pathLst>
          </a:custGeom>
          <a:solidFill>
            <a:srgbClr val="095F8A"/>
          </a:solidFill>
        </p:spPr>
        <p:txBody>
          <a:bodyPr wrap="square" lIns="0" tIns="0" rIns="0" bIns="0" rtlCol="0"/>
          <a:lstStyle/>
          <a:p>
            <a:endParaRPr sz="3600">
              <a:solidFill>
                <a:prstClr val="black"/>
              </a:solidFill>
            </a:endParaRPr>
          </a:p>
        </p:txBody>
      </p:sp>
      <p:sp>
        <p:nvSpPr>
          <p:cNvPr id="40" name="object 28"/>
          <p:cNvSpPr/>
          <p:nvPr/>
        </p:nvSpPr>
        <p:spPr>
          <a:xfrm>
            <a:off x="9147046" y="3038855"/>
            <a:ext cx="1457960" cy="842010"/>
          </a:xfrm>
          <a:custGeom>
            <a:avLst/>
            <a:gdLst/>
            <a:ahLst/>
            <a:cxnLst/>
            <a:rect l="l" t="t" r="r" b="b"/>
            <a:pathLst>
              <a:path w="728979" h="421005">
                <a:moveTo>
                  <a:pt x="728472" y="0"/>
                </a:moveTo>
                <a:lnTo>
                  <a:pt x="0" y="420624"/>
                </a:lnTo>
                <a:lnTo>
                  <a:pt x="507873" y="376174"/>
                </a:lnTo>
                <a:lnTo>
                  <a:pt x="728472" y="0"/>
                </a:lnTo>
                <a:close/>
              </a:path>
            </a:pathLst>
          </a:custGeom>
          <a:solidFill>
            <a:srgbClr val="0D80B8"/>
          </a:solidFill>
        </p:spPr>
        <p:txBody>
          <a:bodyPr wrap="square" lIns="0" tIns="0" rIns="0" bIns="0" rtlCol="0"/>
          <a:lstStyle/>
          <a:p>
            <a:endParaRPr sz="3600">
              <a:solidFill>
                <a:prstClr val="black"/>
              </a:solidFill>
            </a:endParaRPr>
          </a:p>
        </p:txBody>
      </p:sp>
      <p:sp>
        <p:nvSpPr>
          <p:cNvPr id="41" name="object 29"/>
          <p:cNvSpPr/>
          <p:nvPr/>
        </p:nvSpPr>
        <p:spPr>
          <a:xfrm>
            <a:off x="9147046" y="3791710"/>
            <a:ext cx="1457960" cy="914400"/>
          </a:xfrm>
          <a:custGeom>
            <a:avLst/>
            <a:gdLst/>
            <a:ahLst/>
            <a:cxnLst/>
            <a:rect l="l" t="t" r="r" b="b"/>
            <a:pathLst>
              <a:path w="728979" h="457200">
                <a:moveTo>
                  <a:pt x="507873" y="0"/>
                </a:moveTo>
                <a:lnTo>
                  <a:pt x="0" y="44450"/>
                </a:lnTo>
                <a:lnTo>
                  <a:pt x="720598" y="457200"/>
                </a:lnTo>
                <a:lnTo>
                  <a:pt x="728472" y="457200"/>
                </a:lnTo>
                <a:lnTo>
                  <a:pt x="507873" y="0"/>
                </a:lnTo>
                <a:close/>
              </a:path>
            </a:pathLst>
          </a:custGeom>
          <a:solidFill>
            <a:srgbClr val="05405D"/>
          </a:solidFill>
        </p:spPr>
        <p:txBody>
          <a:bodyPr wrap="square" lIns="0" tIns="0" rIns="0" bIns="0" rtlCol="0"/>
          <a:lstStyle/>
          <a:p>
            <a:endParaRPr sz="3600">
              <a:solidFill>
                <a:prstClr val="black"/>
              </a:solidFill>
            </a:endParaRPr>
          </a:p>
        </p:txBody>
      </p:sp>
      <p:sp>
        <p:nvSpPr>
          <p:cNvPr id="42" name="object 30"/>
          <p:cNvSpPr/>
          <p:nvPr/>
        </p:nvSpPr>
        <p:spPr>
          <a:xfrm>
            <a:off x="9086089" y="5138928"/>
            <a:ext cx="161542" cy="16154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43" name="object 31"/>
          <p:cNvSpPr/>
          <p:nvPr/>
        </p:nvSpPr>
        <p:spPr>
          <a:xfrm>
            <a:off x="8751443" y="5236066"/>
            <a:ext cx="847090" cy="891540"/>
          </a:xfrm>
          <a:custGeom>
            <a:avLst/>
            <a:gdLst/>
            <a:ahLst/>
            <a:cxnLst/>
            <a:rect l="l" t="t" r="r" b="b"/>
            <a:pathLst>
              <a:path w="423545" h="445769">
                <a:moveTo>
                  <a:pt x="270319" y="98750"/>
                </a:moveTo>
                <a:lnTo>
                  <a:pt x="152717" y="98750"/>
                </a:lnTo>
                <a:lnTo>
                  <a:pt x="152717" y="246197"/>
                </a:lnTo>
                <a:lnTo>
                  <a:pt x="145351" y="246197"/>
                </a:lnTo>
                <a:lnTo>
                  <a:pt x="145351" y="253563"/>
                </a:lnTo>
                <a:lnTo>
                  <a:pt x="108521" y="415742"/>
                </a:lnTo>
                <a:lnTo>
                  <a:pt x="109902" y="426561"/>
                </a:lnTo>
                <a:lnTo>
                  <a:pt x="114046" y="435998"/>
                </a:lnTo>
                <a:lnTo>
                  <a:pt x="120951" y="442674"/>
                </a:lnTo>
                <a:lnTo>
                  <a:pt x="130619" y="445206"/>
                </a:lnTo>
                <a:lnTo>
                  <a:pt x="140400" y="443940"/>
                </a:lnTo>
                <a:lnTo>
                  <a:pt x="148097" y="440602"/>
                </a:lnTo>
                <a:lnTo>
                  <a:pt x="154390" y="435883"/>
                </a:lnTo>
                <a:lnTo>
                  <a:pt x="159956" y="430474"/>
                </a:lnTo>
                <a:lnTo>
                  <a:pt x="196786" y="268295"/>
                </a:lnTo>
                <a:lnTo>
                  <a:pt x="273665" y="268295"/>
                </a:lnTo>
                <a:lnTo>
                  <a:pt x="270319" y="253563"/>
                </a:lnTo>
                <a:lnTo>
                  <a:pt x="270319" y="98750"/>
                </a:lnTo>
                <a:close/>
              </a:path>
              <a:path w="423545" h="445769">
                <a:moveTo>
                  <a:pt x="273665" y="268295"/>
                </a:moveTo>
                <a:lnTo>
                  <a:pt x="218884" y="268295"/>
                </a:lnTo>
                <a:lnTo>
                  <a:pt x="255714" y="430474"/>
                </a:lnTo>
                <a:lnTo>
                  <a:pt x="262370" y="435883"/>
                </a:lnTo>
                <a:lnTo>
                  <a:pt x="270382" y="440602"/>
                </a:lnTo>
                <a:lnTo>
                  <a:pt x="278395" y="443940"/>
                </a:lnTo>
                <a:lnTo>
                  <a:pt x="285051" y="445206"/>
                </a:lnTo>
                <a:lnTo>
                  <a:pt x="294719" y="442674"/>
                </a:lnTo>
                <a:lnTo>
                  <a:pt x="301625" y="435998"/>
                </a:lnTo>
                <a:lnTo>
                  <a:pt x="305768" y="426561"/>
                </a:lnTo>
                <a:lnTo>
                  <a:pt x="307149" y="415742"/>
                </a:lnTo>
                <a:lnTo>
                  <a:pt x="273665" y="268295"/>
                </a:lnTo>
                <a:close/>
              </a:path>
              <a:path w="423545" h="445769">
                <a:moveTo>
                  <a:pt x="25205" y="0"/>
                </a:moveTo>
                <a:lnTo>
                  <a:pt x="0" y="24169"/>
                </a:lnTo>
                <a:lnTo>
                  <a:pt x="1381" y="30039"/>
                </a:lnTo>
                <a:lnTo>
                  <a:pt x="5524" y="32456"/>
                </a:lnTo>
                <a:lnTo>
                  <a:pt x="93789" y="106116"/>
                </a:lnTo>
                <a:lnTo>
                  <a:pt x="93789" y="113609"/>
                </a:lnTo>
                <a:lnTo>
                  <a:pt x="101155" y="113609"/>
                </a:lnTo>
                <a:lnTo>
                  <a:pt x="152717" y="98750"/>
                </a:lnTo>
                <a:lnTo>
                  <a:pt x="338074" y="98750"/>
                </a:lnTo>
                <a:lnTo>
                  <a:pt x="373380" y="69286"/>
                </a:lnTo>
                <a:lnTo>
                  <a:pt x="108521" y="69286"/>
                </a:lnTo>
                <a:lnTo>
                  <a:pt x="27622" y="2992"/>
                </a:lnTo>
                <a:lnTo>
                  <a:pt x="25205" y="0"/>
                </a:lnTo>
                <a:close/>
              </a:path>
              <a:path w="423545" h="445769">
                <a:moveTo>
                  <a:pt x="338074" y="98750"/>
                </a:moveTo>
                <a:lnTo>
                  <a:pt x="270319" y="98750"/>
                </a:lnTo>
                <a:lnTo>
                  <a:pt x="314515" y="113609"/>
                </a:lnTo>
                <a:lnTo>
                  <a:pt x="321881" y="113609"/>
                </a:lnTo>
                <a:lnTo>
                  <a:pt x="329247" y="106116"/>
                </a:lnTo>
                <a:lnTo>
                  <a:pt x="338074" y="98750"/>
                </a:lnTo>
                <a:close/>
              </a:path>
              <a:path w="423545" h="445769">
                <a:moveTo>
                  <a:pt x="240982" y="47188"/>
                </a:moveTo>
                <a:lnTo>
                  <a:pt x="182054" y="47188"/>
                </a:lnTo>
                <a:lnTo>
                  <a:pt x="108521" y="69286"/>
                </a:lnTo>
                <a:lnTo>
                  <a:pt x="314515" y="69286"/>
                </a:lnTo>
                <a:lnTo>
                  <a:pt x="240982" y="47188"/>
                </a:lnTo>
                <a:close/>
              </a:path>
              <a:path w="423545" h="445769">
                <a:moveTo>
                  <a:pt x="394723" y="0"/>
                </a:moveTo>
                <a:lnTo>
                  <a:pt x="388048" y="2992"/>
                </a:lnTo>
                <a:lnTo>
                  <a:pt x="314515" y="69286"/>
                </a:lnTo>
                <a:lnTo>
                  <a:pt x="373380" y="69286"/>
                </a:lnTo>
                <a:lnTo>
                  <a:pt x="417512" y="32456"/>
                </a:lnTo>
                <a:lnTo>
                  <a:pt x="421655" y="30039"/>
                </a:lnTo>
                <a:lnTo>
                  <a:pt x="423037" y="24169"/>
                </a:lnTo>
                <a:lnTo>
                  <a:pt x="421655" y="16918"/>
                </a:lnTo>
                <a:lnTo>
                  <a:pt x="417512" y="10358"/>
                </a:lnTo>
                <a:lnTo>
                  <a:pt x="410837" y="5064"/>
                </a:lnTo>
                <a:lnTo>
                  <a:pt x="402780" y="1150"/>
                </a:lnTo>
                <a:lnTo>
                  <a:pt x="394723" y="0"/>
                </a:lnTo>
                <a:close/>
              </a:path>
            </a:pathLst>
          </a:custGeom>
          <a:solidFill>
            <a:srgbClr val="868686"/>
          </a:solidFill>
        </p:spPr>
        <p:txBody>
          <a:bodyPr wrap="square" lIns="0" tIns="0" rIns="0" bIns="0" rtlCol="0"/>
          <a:lstStyle/>
          <a:p>
            <a:endParaRPr sz="3600">
              <a:solidFill>
                <a:prstClr val="black"/>
              </a:solidFill>
            </a:endParaRPr>
          </a:p>
        </p:txBody>
      </p:sp>
      <p:sp>
        <p:nvSpPr>
          <p:cNvPr id="44" name="object 32"/>
          <p:cNvSpPr/>
          <p:nvPr/>
        </p:nvSpPr>
        <p:spPr>
          <a:xfrm>
            <a:off x="8332992" y="4300983"/>
            <a:ext cx="320532" cy="30581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45" name="object 33"/>
          <p:cNvSpPr/>
          <p:nvPr/>
        </p:nvSpPr>
        <p:spPr>
          <a:xfrm>
            <a:off x="9602566" y="4331714"/>
            <a:ext cx="301244" cy="287528"/>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46" name="object 34"/>
          <p:cNvSpPr txBox="1"/>
          <p:nvPr/>
        </p:nvSpPr>
        <p:spPr>
          <a:xfrm>
            <a:off x="10217657" y="5317234"/>
            <a:ext cx="392430" cy="394980"/>
          </a:xfrm>
          <a:prstGeom prst="rect">
            <a:avLst/>
          </a:prstGeom>
        </p:spPr>
        <p:txBody>
          <a:bodyPr vert="horz" wrap="square" lIns="0" tIns="25400" rIns="0" bIns="0" rtlCol="0">
            <a:spAutoFit/>
          </a:bodyPr>
          <a:lstStyle/>
          <a:p>
            <a:pPr marL="25400">
              <a:spcBef>
                <a:spcPts val="200"/>
              </a:spcBef>
            </a:pPr>
            <a:r>
              <a:rPr sz="2400" b="1" dirty="0">
                <a:solidFill>
                  <a:srgbClr val="FFFFFF"/>
                </a:solidFill>
                <a:latin typeface="Arial"/>
                <a:cs typeface="Arial"/>
              </a:rPr>
              <a:t>03</a:t>
            </a:r>
            <a:endParaRPr sz="2400">
              <a:solidFill>
                <a:prstClr val="black"/>
              </a:solidFill>
              <a:latin typeface="Arial"/>
              <a:cs typeface="Arial"/>
            </a:endParaRPr>
          </a:p>
        </p:txBody>
      </p:sp>
      <p:sp>
        <p:nvSpPr>
          <p:cNvPr id="47" name="object 35"/>
          <p:cNvSpPr/>
          <p:nvPr/>
        </p:nvSpPr>
        <p:spPr>
          <a:xfrm>
            <a:off x="8339285" y="6470426"/>
            <a:ext cx="347514" cy="299180"/>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48" name="object 36"/>
          <p:cNvSpPr/>
          <p:nvPr/>
        </p:nvSpPr>
        <p:spPr>
          <a:xfrm>
            <a:off x="9590293" y="6456170"/>
            <a:ext cx="335518" cy="313436"/>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49" name="object 37"/>
          <p:cNvSpPr txBox="1"/>
          <p:nvPr/>
        </p:nvSpPr>
        <p:spPr>
          <a:xfrm>
            <a:off x="7716519" y="5317234"/>
            <a:ext cx="392430" cy="394980"/>
          </a:xfrm>
          <a:prstGeom prst="rect">
            <a:avLst/>
          </a:prstGeom>
        </p:spPr>
        <p:txBody>
          <a:bodyPr vert="horz" wrap="square" lIns="0" tIns="25400" rIns="0" bIns="0" rtlCol="0">
            <a:spAutoFit/>
          </a:bodyPr>
          <a:lstStyle/>
          <a:p>
            <a:pPr marL="25400">
              <a:spcBef>
                <a:spcPts val="200"/>
              </a:spcBef>
            </a:pPr>
            <a:r>
              <a:rPr sz="2400" b="1" dirty="0">
                <a:solidFill>
                  <a:srgbClr val="FFFFFF"/>
                </a:solidFill>
                <a:latin typeface="Arial"/>
                <a:cs typeface="Arial"/>
              </a:rPr>
              <a:t>06</a:t>
            </a:r>
            <a:endParaRPr sz="2400">
              <a:solidFill>
                <a:prstClr val="black"/>
              </a:solidFill>
              <a:latin typeface="Arial"/>
              <a:cs typeface="Arial"/>
            </a:endParaRPr>
          </a:p>
        </p:txBody>
      </p:sp>
      <p:sp>
        <p:nvSpPr>
          <p:cNvPr id="50" name="object 38"/>
          <p:cNvSpPr txBox="1"/>
          <p:nvPr/>
        </p:nvSpPr>
        <p:spPr>
          <a:xfrm>
            <a:off x="1496161" y="1746756"/>
            <a:ext cx="5965190" cy="1653017"/>
          </a:xfrm>
          <a:prstGeom prst="rect">
            <a:avLst/>
          </a:prstGeom>
        </p:spPr>
        <p:txBody>
          <a:bodyPr vert="horz" wrap="square" lIns="0" tIns="97790" rIns="0" bIns="0" rtlCol="0">
            <a:spAutoFit/>
          </a:bodyPr>
          <a:lstStyle/>
          <a:p>
            <a:pPr marL="222250" indent="2776220">
              <a:spcBef>
                <a:spcPts val="770"/>
              </a:spcBef>
            </a:pPr>
            <a:r>
              <a:rPr sz="2400" b="1" spc="-10" dirty="0">
                <a:solidFill>
                  <a:srgbClr val="095A82"/>
                </a:solidFill>
                <a:cs typeface="Calibri"/>
              </a:rPr>
              <a:t>Community</a:t>
            </a:r>
            <a:r>
              <a:rPr sz="2400" b="1" spc="-140" dirty="0">
                <a:solidFill>
                  <a:srgbClr val="095A82"/>
                </a:solidFill>
                <a:cs typeface="Calibri"/>
              </a:rPr>
              <a:t> </a:t>
            </a:r>
            <a:r>
              <a:rPr sz="2400" b="1" spc="-10" dirty="0">
                <a:solidFill>
                  <a:srgbClr val="095A82"/>
                </a:solidFill>
                <a:cs typeface="Calibri"/>
              </a:rPr>
              <a:t>Interaction</a:t>
            </a:r>
            <a:endParaRPr sz="2400">
              <a:solidFill>
                <a:prstClr val="black"/>
              </a:solidFill>
              <a:cs typeface="Calibri"/>
            </a:endParaRPr>
          </a:p>
          <a:p>
            <a:pPr marL="25400" marR="10160" indent="198120" algn="r">
              <a:spcBef>
                <a:spcPts val="580"/>
              </a:spcBef>
            </a:pPr>
            <a:r>
              <a:rPr sz="2400" spc="-20" dirty="0">
                <a:solidFill>
                  <a:srgbClr val="7E7E7E"/>
                </a:solidFill>
                <a:cs typeface="Calibri"/>
              </a:rPr>
              <a:t>Exchanges </a:t>
            </a:r>
            <a:r>
              <a:rPr sz="2400" dirty="0">
                <a:solidFill>
                  <a:srgbClr val="7E7E7E"/>
                </a:solidFill>
                <a:cs typeface="Calibri"/>
              </a:rPr>
              <a:t>don’t </a:t>
            </a:r>
            <a:r>
              <a:rPr sz="2400" spc="-20" dirty="0">
                <a:solidFill>
                  <a:srgbClr val="7E7E7E"/>
                </a:solidFill>
                <a:cs typeface="Calibri"/>
              </a:rPr>
              <a:t>exist </a:t>
            </a:r>
            <a:r>
              <a:rPr sz="2400" dirty="0">
                <a:solidFill>
                  <a:srgbClr val="7E7E7E"/>
                </a:solidFill>
                <a:cs typeface="Calibri"/>
              </a:rPr>
              <a:t>in a </a:t>
            </a:r>
            <a:r>
              <a:rPr sz="2400" spc="-10" dirty="0">
                <a:solidFill>
                  <a:srgbClr val="7E7E7E"/>
                </a:solidFill>
                <a:cs typeface="Calibri"/>
              </a:rPr>
              <a:t>void, </a:t>
            </a:r>
            <a:r>
              <a:rPr sz="2400" dirty="0">
                <a:solidFill>
                  <a:srgbClr val="7E7E7E"/>
                </a:solidFill>
                <a:cs typeface="Calibri"/>
              </a:rPr>
              <a:t>and</a:t>
            </a:r>
            <a:r>
              <a:rPr sz="2400" spc="-60" dirty="0">
                <a:solidFill>
                  <a:srgbClr val="7E7E7E"/>
                </a:solidFill>
                <a:cs typeface="Calibri"/>
              </a:rPr>
              <a:t> </a:t>
            </a:r>
            <a:r>
              <a:rPr sz="2400" spc="-10" dirty="0">
                <a:solidFill>
                  <a:srgbClr val="7E7E7E"/>
                </a:solidFill>
                <a:cs typeface="Calibri"/>
              </a:rPr>
              <a:t>those that </a:t>
            </a:r>
            <a:r>
              <a:rPr sz="2400" dirty="0">
                <a:solidFill>
                  <a:srgbClr val="7E7E7E"/>
                </a:solidFill>
                <a:cs typeface="Calibri"/>
              </a:rPr>
              <a:t> </a:t>
            </a:r>
            <a:r>
              <a:rPr sz="2400" spc="-10" dirty="0">
                <a:solidFill>
                  <a:srgbClr val="7E7E7E"/>
                </a:solidFill>
                <a:cs typeface="Calibri"/>
              </a:rPr>
              <a:t>are reaping </a:t>
            </a:r>
            <a:r>
              <a:rPr sz="2400" dirty="0">
                <a:solidFill>
                  <a:srgbClr val="7E7E7E"/>
                </a:solidFill>
                <a:cs typeface="Calibri"/>
              </a:rPr>
              <a:t>all </a:t>
            </a:r>
            <a:r>
              <a:rPr sz="2400" spc="-20" dirty="0">
                <a:solidFill>
                  <a:srgbClr val="7E7E7E"/>
                </a:solidFill>
                <a:cs typeface="Calibri"/>
              </a:rPr>
              <a:t>reward </a:t>
            </a:r>
            <a:r>
              <a:rPr sz="2400" spc="-10" dirty="0">
                <a:solidFill>
                  <a:srgbClr val="7E7E7E"/>
                </a:solidFill>
                <a:cs typeface="Calibri"/>
              </a:rPr>
              <a:t>without</a:t>
            </a:r>
            <a:r>
              <a:rPr sz="2400" spc="-150" dirty="0">
                <a:solidFill>
                  <a:srgbClr val="7E7E7E"/>
                </a:solidFill>
                <a:cs typeface="Calibri"/>
              </a:rPr>
              <a:t> </a:t>
            </a:r>
            <a:r>
              <a:rPr sz="2400" dirty="0">
                <a:solidFill>
                  <a:srgbClr val="7E7E7E"/>
                </a:solidFill>
                <a:cs typeface="Calibri"/>
              </a:rPr>
              <a:t>giving</a:t>
            </a:r>
            <a:r>
              <a:rPr sz="2400" spc="-10" dirty="0">
                <a:solidFill>
                  <a:srgbClr val="7E7E7E"/>
                </a:solidFill>
                <a:cs typeface="Calibri"/>
              </a:rPr>
              <a:t> something </a:t>
            </a:r>
            <a:r>
              <a:rPr sz="2400" dirty="0">
                <a:solidFill>
                  <a:srgbClr val="7E7E7E"/>
                </a:solidFill>
                <a:cs typeface="Calibri"/>
              </a:rPr>
              <a:t> back </a:t>
            </a:r>
            <a:r>
              <a:rPr sz="2400" spc="-10" dirty="0">
                <a:solidFill>
                  <a:srgbClr val="7E7E7E"/>
                </a:solidFill>
                <a:cs typeface="Calibri"/>
              </a:rPr>
              <a:t>really </a:t>
            </a:r>
            <a:r>
              <a:rPr sz="2400" dirty="0">
                <a:solidFill>
                  <a:srgbClr val="7E7E7E"/>
                </a:solidFill>
                <a:cs typeface="Calibri"/>
              </a:rPr>
              <a:t>don’t </a:t>
            </a:r>
            <a:r>
              <a:rPr sz="2400" spc="-10" dirty="0">
                <a:solidFill>
                  <a:srgbClr val="7E7E7E"/>
                </a:solidFill>
                <a:cs typeface="Calibri"/>
              </a:rPr>
              <a:t>deserve your</a:t>
            </a:r>
            <a:r>
              <a:rPr sz="2400" spc="-200" dirty="0">
                <a:solidFill>
                  <a:srgbClr val="7E7E7E"/>
                </a:solidFill>
                <a:cs typeface="Calibri"/>
              </a:rPr>
              <a:t> </a:t>
            </a:r>
            <a:r>
              <a:rPr sz="2400" spc="-10" dirty="0">
                <a:solidFill>
                  <a:srgbClr val="7E7E7E"/>
                </a:solidFill>
                <a:cs typeface="Calibri"/>
              </a:rPr>
              <a:t>custom</a:t>
            </a:r>
            <a:r>
              <a:rPr sz="2000" spc="-10" dirty="0">
                <a:solidFill>
                  <a:srgbClr val="7E7E7E"/>
                </a:solidFill>
                <a:cs typeface="Calibri"/>
              </a:rPr>
              <a:t>.</a:t>
            </a:r>
            <a:endParaRPr sz="2000">
              <a:solidFill>
                <a:prstClr val="black"/>
              </a:solidFill>
              <a:cs typeface="Calibri"/>
            </a:endParaRPr>
          </a:p>
        </p:txBody>
      </p:sp>
      <p:sp>
        <p:nvSpPr>
          <p:cNvPr id="51" name="object 39"/>
          <p:cNvSpPr txBox="1"/>
          <p:nvPr/>
        </p:nvSpPr>
        <p:spPr>
          <a:xfrm>
            <a:off x="10935717" y="1861973"/>
            <a:ext cx="4580890" cy="1502976"/>
          </a:xfrm>
          <a:prstGeom prst="rect">
            <a:avLst/>
          </a:prstGeom>
        </p:spPr>
        <p:txBody>
          <a:bodyPr vert="horz" wrap="square" lIns="0" tIns="25400" rIns="0" bIns="0" rtlCol="0">
            <a:spAutoFit/>
          </a:bodyPr>
          <a:lstStyle/>
          <a:p>
            <a:pPr marL="25400">
              <a:spcBef>
                <a:spcPts val="200"/>
              </a:spcBef>
            </a:pPr>
            <a:r>
              <a:rPr sz="2400" b="1" spc="-10" dirty="0">
                <a:solidFill>
                  <a:srgbClr val="0D80B8"/>
                </a:solidFill>
                <a:cs typeface="Calibri"/>
              </a:rPr>
              <a:t>Security</a:t>
            </a:r>
            <a:endParaRPr sz="2400">
              <a:solidFill>
                <a:prstClr val="black"/>
              </a:solidFill>
              <a:cs typeface="Calibri"/>
            </a:endParaRPr>
          </a:p>
          <a:p>
            <a:pPr marL="25400" marR="10160" algn="just">
              <a:spcBef>
                <a:spcPts val="10"/>
              </a:spcBef>
            </a:pPr>
            <a:r>
              <a:rPr sz="2400" spc="-20" dirty="0">
                <a:solidFill>
                  <a:srgbClr val="7E7E7E"/>
                </a:solidFill>
                <a:cs typeface="Calibri"/>
              </a:rPr>
              <a:t>Bitcoin exchanges </a:t>
            </a:r>
            <a:r>
              <a:rPr sz="2400" dirty="0">
                <a:solidFill>
                  <a:srgbClr val="7E7E7E"/>
                </a:solidFill>
                <a:cs typeface="Calibri"/>
              </a:rPr>
              <a:t>do </a:t>
            </a:r>
            <a:r>
              <a:rPr sz="2400" spc="-10" dirty="0">
                <a:solidFill>
                  <a:srgbClr val="7E7E7E"/>
                </a:solidFill>
                <a:cs typeface="Calibri"/>
              </a:rPr>
              <a:t>themselves </a:t>
            </a:r>
            <a:r>
              <a:rPr sz="2400" spc="-20" dirty="0">
                <a:solidFill>
                  <a:srgbClr val="7E7E7E"/>
                </a:solidFill>
                <a:cs typeface="Calibri"/>
              </a:rPr>
              <a:t>get  hacked, </a:t>
            </a:r>
            <a:r>
              <a:rPr sz="2400" spc="-10" dirty="0">
                <a:solidFill>
                  <a:srgbClr val="7E7E7E"/>
                </a:solidFill>
                <a:cs typeface="Calibri"/>
              </a:rPr>
              <a:t>so </a:t>
            </a:r>
            <a:r>
              <a:rPr sz="2400" dirty="0">
                <a:solidFill>
                  <a:srgbClr val="7E7E7E"/>
                </a:solidFill>
                <a:cs typeface="Calibri"/>
              </a:rPr>
              <a:t>it is </a:t>
            </a:r>
            <a:r>
              <a:rPr sz="2400" spc="-10" dirty="0">
                <a:solidFill>
                  <a:srgbClr val="7E7E7E"/>
                </a:solidFill>
                <a:cs typeface="Calibri"/>
              </a:rPr>
              <a:t>important to choose  </a:t>
            </a:r>
            <a:r>
              <a:rPr sz="2400" dirty="0">
                <a:solidFill>
                  <a:srgbClr val="7E7E7E"/>
                </a:solidFill>
                <a:cs typeface="Calibri"/>
              </a:rPr>
              <a:t>an </a:t>
            </a:r>
            <a:r>
              <a:rPr sz="2400" spc="-20" dirty="0">
                <a:solidFill>
                  <a:srgbClr val="7E7E7E"/>
                </a:solidFill>
                <a:cs typeface="Calibri"/>
              </a:rPr>
              <a:t>exchange </a:t>
            </a:r>
            <a:r>
              <a:rPr sz="2400" spc="-10" dirty="0">
                <a:solidFill>
                  <a:srgbClr val="7E7E7E"/>
                </a:solidFill>
                <a:cs typeface="Calibri"/>
              </a:rPr>
              <a:t>with good</a:t>
            </a:r>
            <a:r>
              <a:rPr sz="2400" spc="-30" dirty="0">
                <a:solidFill>
                  <a:srgbClr val="7E7E7E"/>
                </a:solidFill>
                <a:cs typeface="Calibri"/>
              </a:rPr>
              <a:t> </a:t>
            </a:r>
            <a:r>
              <a:rPr sz="2400" spc="-10" dirty="0">
                <a:solidFill>
                  <a:srgbClr val="7E7E7E"/>
                </a:solidFill>
                <a:cs typeface="Calibri"/>
              </a:rPr>
              <a:t>security</a:t>
            </a:r>
            <a:endParaRPr sz="2400">
              <a:solidFill>
                <a:prstClr val="black"/>
              </a:solidFill>
              <a:cs typeface="Calibri"/>
            </a:endParaRPr>
          </a:p>
        </p:txBody>
      </p:sp>
      <p:sp>
        <p:nvSpPr>
          <p:cNvPr id="52" name="object 40"/>
          <p:cNvSpPr txBox="1"/>
          <p:nvPr/>
        </p:nvSpPr>
        <p:spPr>
          <a:xfrm>
            <a:off x="991413" y="4684266"/>
            <a:ext cx="5055870" cy="2022348"/>
          </a:xfrm>
          <a:prstGeom prst="rect">
            <a:avLst/>
          </a:prstGeom>
        </p:spPr>
        <p:txBody>
          <a:bodyPr vert="horz" wrap="square" lIns="0" tIns="97790" rIns="0" bIns="0" rtlCol="0">
            <a:spAutoFit/>
          </a:bodyPr>
          <a:lstStyle/>
          <a:p>
            <a:pPr marL="2713990">
              <a:spcBef>
                <a:spcPts val="770"/>
              </a:spcBef>
            </a:pPr>
            <a:r>
              <a:rPr sz="2400" b="1" spc="-30" dirty="0">
                <a:solidFill>
                  <a:srgbClr val="AFC3C7"/>
                </a:solidFill>
                <a:cs typeface="Calibri"/>
              </a:rPr>
              <a:t>Payment</a:t>
            </a:r>
            <a:r>
              <a:rPr sz="2400" b="1" spc="-80" dirty="0">
                <a:solidFill>
                  <a:srgbClr val="AFC3C7"/>
                </a:solidFill>
                <a:cs typeface="Calibri"/>
              </a:rPr>
              <a:t> </a:t>
            </a:r>
            <a:r>
              <a:rPr sz="2400" b="1" spc="-10" dirty="0">
                <a:solidFill>
                  <a:srgbClr val="AFC3C7"/>
                </a:solidFill>
                <a:cs typeface="Calibri"/>
              </a:rPr>
              <a:t>Methods</a:t>
            </a:r>
            <a:endParaRPr sz="2400">
              <a:solidFill>
                <a:prstClr val="black"/>
              </a:solidFill>
              <a:cs typeface="Calibri"/>
            </a:endParaRPr>
          </a:p>
          <a:p>
            <a:pPr marL="137160" marR="10160" indent="-113030" algn="just">
              <a:spcBef>
                <a:spcPts val="580"/>
              </a:spcBef>
            </a:pPr>
            <a:r>
              <a:rPr sz="2400" dirty="0">
                <a:solidFill>
                  <a:srgbClr val="7E7E7E"/>
                </a:solidFill>
                <a:cs typeface="Calibri"/>
              </a:rPr>
              <a:t>No </a:t>
            </a:r>
            <a:r>
              <a:rPr sz="2400" spc="-10" dirty="0">
                <a:solidFill>
                  <a:srgbClr val="7E7E7E"/>
                </a:solidFill>
                <a:cs typeface="Calibri"/>
              </a:rPr>
              <a:t>site accepts </a:t>
            </a:r>
            <a:r>
              <a:rPr sz="2400" dirty="0">
                <a:solidFill>
                  <a:srgbClr val="7E7E7E"/>
                </a:solidFill>
                <a:cs typeface="Calibri"/>
              </a:rPr>
              <a:t>all </a:t>
            </a:r>
            <a:r>
              <a:rPr sz="2400" spc="-10" dirty="0">
                <a:solidFill>
                  <a:srgbClr val="7E7E7E"/>
                </a:solidFill>
                <a:cs typeface="Calibri"/>
              </a:rPr>
              <a:t>four of </a:t>
            </a:r>
            <a:r>
              <a:rPr sz="2400" dirty="0">
                <a:solidFill>
                  <a:srgbClr val="7E7E7E"/>
                </a:solidFill>
                <a:cs typeface="Calibri"/>
              </a:rPr>
              <a:t>the </a:t>
            </a:r>
            <a:r>
              <a:rPr sz="2400" spc="-10" dirty="0">
                <a:solidFill>
                  <a:srgbClr val="7E7E7E"/>
                </a:solidFill>
                <a:cs typeface="Calibri"/>
              </a:rPr>
              <a:t>most-used  payment methods: Bank </a:t>
            </a:r>
            <a:r>
              <a:rPr sz="2400" spc="-40" dirty="0">
                <a:solidFill>
                  <a:srgbClr val="7E7E7E"/>
                </a:solidFill>
                <a:cs typeface="Calibri"/>
              </a:rPr>
              <a:t>transfer, </a:t>
            </a:r>
            <a:r>
              <a:rPr sz="2400" spc="-10" dirty="0">
                <a:solidFill>
                  <a:srgbClr val="7E7E7E"/>
                </a:solidFill>
                <a:cs typeface="Calibri"/>
              </a:rPr>
              <a:t>credit  </a:t>
            </a:r>
            <a:r>
              <a:rPr sz="2400" spc="-20" dirty="0">
                <a:solidFill>
                  <a:srgbClr val="7E7E7E"/>
                </a:solidFill>
                <a:cs typeface="Calibri"/>
              </a:rPr>
              <a:t>card, PayPal, </a:t>
            </a:r>
            <a:r>
              <a:rPr sz="2400" spc="-10" dirty="0">
                <a:solidFill>
                  <a:srgbClr val="7E7E7E"/>
                </a:solidFill>
                <a:cs typeface="Calibri"/>
              </a:rPr>
              <a:t>cash. </a:t>
            </a:r>
            <a:r>
              <a:rPr sz="2400" dirty="0">
                <a:solidFill>
                  <a:srgbClr val="7E7E7E"/>
                </a:solidFill>
                <a:cs typeface="Calibri"/>
              </a:rPr>
              <a:t>Do </a:t>
            </a:r>
            <a:r>
              <a:rPr sz="2400" spc="-10" dirty="0">
                <a:solidFill>
                  <a:srgbClr val="7E7E7E"/>
                </a:solidFill>
                <a:cs typeface="Calibri"/>
              </a:rPr>
              <a:t>check </a:t>
            </a:r>
            <a:r>
              <a:rPr sz="2400" dirty="0">
                <a:solidFill>
                  <a:srgbClr val="7E7E7E"/>
                </a:solidFill>
                <a:cs typeface="Calibri"/>
              </a:rPr>
              <a:t>out </a:t>
            </a:r>
            <a:r>
              <a:rPr sz="2400" spc="-20" dirty="0">
                <a:solidFill>
                  <a:srgbClr val="7E7E7E"/>
                </a:solidFill>
                <a:cs typeface="Calibri"/>
              </a:rPr>
              <a:t>for</a:t>
            </a:r>
            <a:r>
              <a:rPr sz="2400" spc="-100" dirty="0">
                <a:solidFill>
                  <a:srgbClr val="7E7E7E"/>
                </a:solidFill>
                <a:cs typeface="Calibri"/>
              </a:rPr>
              <a:t> </a:t>
            </a:r>
            <a:r>
              <a:rPr sz="2400" dirty="0">
                <a:solidFill>
                  <a:srgbClr val="7E7E7E"/>
                </a:solidFill>
                <a:cs typeface="Calibri"/>
              </a:rPr>
              <a:t>the</a:t>
            </a:r>
            <a:endParaRPr sz="2400">
              <a:solidFill>
                <a:prstClr val="black"/>
              </a:solidFill>
              <a:cs typeface="Calibri"/>
            </a:endParaRPr>
          </a:p>
          <a:p>
            <a:pPr marL="2768600"/>
            <a:r>
              <a:rPr sz="2400" spc="-10" dirty="0">
                <a:solidFill>
                  <a:srgbClr val="7E7E7E"/>
                </a:solidFill>
                <a:cs typeface="Calibri"/>
              </a:rPr>
              <a:t>payment</a:t>
            </a:r>
            <a:r>
              <a:rPr sz="2400" spc="-130" dirty="0">
                <a:solidFill>
                  <a:srgbClr val="7E7E7E"/>
                </a:solidFill>
                <a:cs typeface="Calibri"/>
              </a:rPr>
              <a:t> </a:t>
            </a:r>
            <a:r>
              <a:rPr sz="2400" spc="-10" dirty="0">
                <a:solidFill>
                  <a:srgbClr val="7E7E7E"/>
                </a:solidFill>
                <a:cs typeface="Calibri"/>
              </a:rPr>
              <a:t>methods</a:t>
            </a:r>
            <a:endParaRPr sz="2400">
              <a:solidFill>
                <a:prstClr val="black"/>
              </a:solidFill>
              <a:cs typeface="Calibri"/>
            </a:endParaRPr>
          </a:p>
        </p:txBody>
      </p:sp>
      <p:sp>
        <p:nvSpPr>
          <p:cNvPr id="53" name="object 41"/>
          <p:cNvSpPr txBox="1"/>
          <p:nvPr/>
        </p:nvSpPr>
        <p:spPr>
          <a:xfrm>
            <a:off x="12245847" y="4744211"/>
            <a:ext cx="3227070" cy="1653017"/>
          </a:xfrm>
          <a:prstGeom prst="rect">
            <a:avLst/>
          </a:prstGeom>
        </p:spPr>
        <p:txBody>
          <a:bodyPr vert="horz" wrap="square" lIns="0" tIns="97790" rIns="0" bIns="0" rtlCol="0">
            <a:spAutoFit/>
          </a:bodyPr>
          <a:lstStyle/>
          <a:p>
            <a:pPr marL="25400">
              <a:spcBef>
                <a:spcPts val="770"/>
              </a:spcBef>
            </a:pPr>
            <a:r>
              <a:rPr sz="2400" b="1" spc="-10" dirty="0">
                <a:solidFill>
                  <a:srgbClr val="F19C13"/>
                </a:solidFill>
                <a:cs typeface="Calibri"/>
              </a:rPr>
              <a:t>Customer</a:t>
            </a:r>
            <a:r>
              <a:rPr sz="2400" b="1" spc="-20" dirty="0">
                <a:solidFill>
                  <a:srgbClr val="F19C13"/>
                </a:solidFill>
                <a:cs typeface="Calibri"/>
              </a:rPr>
              <a:t> </a:t>
            </a:r>
            <a:r>
              <a:rPr sz="2400" b="1" spc="-10" dirty="0">
                <a:solidFill>
                  <a:srgbClr val="F19C13"/>
                </a:solidFill>
                <a:cs typeface="Calibri"/>
              </a:rPr>
              <a:t>Service</a:t>
            </a:r>
            <a:endParaRPr sz="2400">
              <a:solidFill>
                <a:prstClr val="black"/>
              </a:solidFill>
              <a:cs typeface="Calibri"/>
            </a:endParaRPr>
          </a:p>
          <a:p>
            <a:pPr marL="25400" marR="10160">
              <a:spcBef>
                <a:spcPts val="580"/>
              </a:spcBef>
            </a:pPr>
            <a:r>
              <a:rPr sz="2400" spc="-20" dirty="0">
                <a:solidFill>
                  <a:srgbClr val="7E7E7E"/>
                </a:solidFill>
                <a:cs typeface="Calibri"/>
              </a:rPr>
              <a:t>It’s </a:t>
            </a:r>
            <a:r>
              <a:rPr sz="2400" spc="-10" dirty="0">
                <a:solidFill>
                  <a:srgbClr val="7E7E7E"/>
                </a:solidFill>
                <a:cs typeface="Calibri"/>
              </a:rPr>
              <a:t>good to research</a:t>
            </a:r>
            <a:r>
              <a:rPr sz="2400" spc="-130" dirty="0">
                <a:solidFill>
                  <a:srgbClr val="7E7E7E"/>
                </a:solidFill>
                <a:cs typeface="Calibri"/>
              </a:rPr>
              <a:t> </a:t>
            </a:r>
            <a:r>
              <a:rPr sz="2400" spc="-10" dirty="0">
                <a:solidFill>
                  <a:srgbClr val="7E7E7E"/>
                </a:solidFill>
                <a:cs typeface="Calibri"/>
              </a:rPr>
              <a:t>each  </a:t>
            </a:r>
            <a:r>
              <a:rPr sz="2400" spc="-30" dirty="0">
                <a:solidFill>
                  <a:srgbClr val="7E7E7E"/>
                </a:solidFill>
                <a:cs typeface="Calibri"/>
              </a:rPr>
              <a:t>site’s </a:t>
            </a:r>
            <a:r>
              <a:rPr sz="2400" spc="-10" dirty="0">
                <a:solidFill>
                  <a:srgbClr val="7E7E7E"/>
                </a:solidFill>
                <a:cs typeface="Calibri"/>
              </a:rPr>
              <a:t>customer service  </a:t>
            </a:r>
            <a:r>
              <a:rPr sz="2400" spc="-20" dirty="0">
                <a:solidFill>
                  <a:srgbClr val="7E7E7E"/>
                </a:solidFill>
                <a:cs typeface="Calibri"/>
              </a:rPr>
              <a:t>records before</a:t>
            </a:r>
            <a:r>
              <a:rPr sz="2400" spc="-160" dirty="0">
                <a:solidFill>
                  <a:srgbClr val="7E7E7E"/>
                </a:solidFill>
                <a:cs typeface="Calibri"/>
              </a:rPr>
              <a:t> </a:t>
            </a:r>
            <a:r>
              <a:rPr sz="2400" dirty="0">
                <a:solidFill>
                  <a:srgbClr val="7E7E7E"/>
                </a:solidFill>
                <a:cs typeface="Calibri"/>
              </a:rPr>
              <a:t>depositing</a:t>
            </a:r>
            <a:endParaRPr sz="2400">
              <a:solidFill>
                <a:prstClr val="black"/>
              </a:solidFill>
              <a:cs typeface="Calibri"/>
            </a:endParaRPr>
          </a:p>
        </p:txBody>
      </p:sp>
      <p:sp>
        <p:nvSpPr>
          <p:cNvPr id="54" name="object 42"/>
          <p:cNvSpPr txBox="1"/>
          <p:nvPr/>
        </p:nvSpPr>
        <p:spPr>
          <a:xfrm>
            <a:off x="1618080" y="7964017"/>
            <a:ext cx="5849620" cy="1502976"/>
          </a:xfrm>
          <a:prstGeom prst="rect">
            <a:avLst/>
          </a:prstGeom>
        </p:spPr>
        <p:txBody>
          <a:bodyPr vert="horz" wrap="square" lIns="0" tIns="25400" rIns="0" bIns="0" rtlCol="0">
            <a:spAutoFit/>
          </a:bodyPr>
          <a:lstStyle/>
          <a:p>
            <a:pPr marL="25400" marR="13970" indent="4352290" algn="r">
              <a:spcBef>
                <a:spcPts val="200"/>
              </a:spcBef>
            </a:pPr>
            <a:r>
              <a:rPr sz="2400" b="1" spc="-10" dirty="0">
                <a:solidFill>
                  <a:srgbClr val="16A995"/>
                </a:solidFill>
                <a:cs typeface="Calibri"/>
              </a:rPr>
              <a:t>Ease</a:t>
            </a:r>
            <a:r>
              <a:rPr sz="2400" b="1" spc="-120" dirty="0">
                <a:solidFill>
                  <a:srgbClr val="16A995"/>
                </a:solidFill>
                <a:cs typeface="Calibri"/>
              </a:rPr>
              <a:t> </a:t>
            </a:r>
            <a:r>
              <a:rPr sz="2400" b="1" dirty="0">
                <a:solidFill>
                  <a:srgbClr val="16A995"/>
                </a:solidFill>
                <a:cs typeface="Calibri"/>
              </a:rPr>
              <a:t>of</a:t>
            </a:r>
            <a:r>
              <a:rPr sz="2400" b="1" spc="-100" dirty="0">
                <a:solidFill>
                  <a:srgbClr val="16A995"/>
                </a:solidFill>
                <a:cs typeface="Calibri"/>
              </a:rPr>
              <a:t> </a:t>
            </a:r>
            <a:r>
              <a:rPr sz="2400" b="1" dirty="0">
                <a:solidFill>
                  <a:srgbClr val="16A995"/>
                </a:solidFill>
                <a:cs typeface="Calibri"/>
              </a:rPr>
              <a:t>Use  </a:t>
            </a:r>
            <a:r>
              <a:rPr sz="2400" dirty="0">
                <a:solidFill>
                  <a:srgbClr val="7E7E7E"/>
                </a:solidFill>
                <a:cs typeface="Calibri"/>
              </a:rPr>
              <a:t>Don’t try </a:t>
            </a:r>
            <a:r>
              <a:rPr sz="2400" spc="-10" dirty="0">
                <a:solidFill>
                  <a:srgbClr val="7E7E7E"/>
                </a:solidFill>
                <a:cs typeface="Calibri"/>
              </a:rPr>
              <a:t>use </a:t>
            </a:r>
            <a:r>
              <a:rPr sz="2400" dirty="0">
                <a:solidFill>
                  <a:srgbClr val="7E7E7E"/>
                </a:solidFill>
                <a:cs typeface="Calibri"/>
              </a:rPr>
              <a:t>a </a:t>
            </a:r>
            <a:r>
              <a:rPr sz="2400" spc="-10" dirty="0">
                <a:solidFill>
                  <a:srgbClr val="7E7E7E"/>
                </a:solidFill>
                <a:cs typeface="Calibri"/>
              </a:rPr>
              <a:t>decentralized </a:t>
            </a:r>
            <a:r>
              <a:rPr sz="2400" spc="-20" dirty="0">
                <a:solidFill>
                  <a:srgbClr val="7E7E7E"/>
                </a:solidFill>
                <a:cs typeface="Calibri"/>
              </a:rPr>
              <a:t>exchange </a:t>
            </a:r>
            <a:r>
              <a:rPr sz="2400" dirty="0">
                <a:solidFill>
                  <a:srgbClr val="7E7E7E"/>
                </a:solidFill>
                <a:cs typeface="Calibri"/>
              </a:rPr>
              <a:t>if</a:t>
            </a:r>
            <a:r>
              <a:rPr sz="2400" spc="-200" dirty="0">
                <a:solidFill>
                  <a:srgbClr val="7E7E7E"/>
                </a:solidFill>
                <a:cs typeface="Calibri"/>
              </a:rPr>
              <a:t> </a:t>
            </a:r>
            <a:r>
              <a:rPr sz="2400" dirty="0">
                <a:solidFill>
                  <a:srgbClr val="7E7E7E"/>
                </a:solidFill>
                <a:cs typeface="Calibri"/>
              </a:rPr>
              <a:t>this</a:t>
            </a:r>
            <a:r>
              <a:rPr sz="2400" spc="-30" dirty="0">
                <a:solidFill>
                  <a:srgbClr val="7E7E7E"/>
                </a:solidFill>
                <a:cs typeface="Calibri"/>
              </a:rPr>
              <a:t> </a:t>
            </a:r>
            <a:r>
              <a:rPr sz="2400" dirty="0">
                <a:solidFill>
                  <a:srgbClr val="7E7E7E"/>
                </a:solidFill>
                <a:cs typeface="Calibri"/>
              </a:rPr>
              <a:t>is  </a:t>
            </a:r>
            <a:r>
              <a:rPr sz="2400" spc="-10" dirty="0">
                <a:solidFill>
                  <a:srgbClr val="7E7E7E"/>
                </a:solidFill>
                <a:cs typeface="Calibri"/>
              </a:rPr>
              <a:t>your </a:t>
            </a:r>
            <a:r>
              <a:rPr sz="2400" spc="-20" dirty="0">
                <a:solidFill>
                  <a:srgbClr val="7E7E7E"/>
                </a:solidFill>
                <a:cs typeface="Calibri"/>
              </a:rPr>
              <a:t>first day </a:t>
            </a:r>
            <a:r>
              <a:rPr sz="2400" spc="-10" dirty="0">
                <a:solidFill>
                  <a:srgbClr val="7E7E7E"/>
                </a:solidFill>
                <a:cs typeface="Calibri"/>
              </a:rPr>
              <a:t>on Bitcoin, choose </a:t>
            </a:r>
            <a:r>
              <a:rPr sz="2400" dirty="0">
                <a:solidFill>
                  <a:srgbClr val="7E7E7E"/>
                </a:solidFill>
                <a:cs typeface="Calibri"/>
              </a:rPr>
              <a:t>a </a:t>
            </a:r>
            <a:r>
              <a:rPr sz="2400" spc="-10" dirty="0">
                <a:solidFill>
                  <a:srgbClr val="7E7E7E"/>
                </a:solidFill>
                <a:cs typeface="Calibri"/>
              </a:rPr>
              <a:t>site</a:t>
            </a:r>
            <a:r>
              <a:rPr sz="2400" spc="-120" dirty="0">
                <a:solidFill>
                  <a:srgbClr val="7E7E7E"/>
                </a:solidFill>
                <a:cs typeface="Calibri"/>
              </a:rPr>
              <a:t> </a:t>
            </a:r>
            <a:r>
              <a:rPr sz="2400" spc="-10" dirty="0">
                <a:solidFill>
                  <a:srgbClr val="7E7E7E"/>
                </a:solidFill>
                <a:cs typeface="Calibri"/>
              </a:rPr>
              <a:t>that</a:t>
            </a:r>
            <a:endParaRPr sz="2400">
              <a:solidFill>
                <a:prstClr val="black"/>
              </a:solidFill>
              <a:cs typeface="Calibri"/>
            </a:endParaRPr>
          </a:p>
          <a:p>
            <a:pPr marR="10160" algn="r"/>
            <a:r>
              <a:rPr sz="2400" spc="-10" dirty="0">
                <a:solidFill>
                  <a:srgbClr val="7E7E7E"/>
                </a:solidFill>
                <a:cs typeface="Calibri"/>
              </a:rPr>
              <a:t>accommodates</a:t>
            </a:r>
            <a:r>
              <a:rPr sz="2400" spc="-30" dirty="0">
                <a:solidFill>
                  <a:srgbClr val="7E7E7E"/>
                </a:solidFill>
                <a:cs typeface="Calibri"/>
              </a:rPr>
              <a:t> </a:t>
            </a:r>
            <a:r>
              <a:rPr sz="2400" spc="-10" dirty="0">
                <a:solidFill>
                  <a:srgbClr val="7E7E7E"/>
                </a:solidFill>
                <a:cs typeface="Calibri"/>
              </a:rPr>
              <a:t>beginners</a:t>
            </a:r>
            <a:endParaRPr sz="2400">
              <a:solidFill>
                <a:prstClr val="black"/>
              </a:solidFill>
              <a:cs typeface="Calibri"/>
            </a:endParaRPr>
          </a:p>
        </p:txBody>
      </p:sp>
      <p:sp>
        <p:nvSpPr>
          <p:cNvPr id="55" name="object 43"/>
          <p:cNvSpPr txBox="1"/>
          <p:nvPr/>
        </p:nvSpPr>
        <p:spPr>
          <a:xfrm>
            <a:off x="10935717" y="7964017"/>
            <a:ext cx="5576570" cy="1579920"/>
          </a:xfrm>
          <a:prstGeom prst="rect">
            <a:avLst/>
          </a:prstGeom>
        </p:spPr>
        <p:txBody>
          <a:bodyPr vert="horz" wrap="square" lIns="0" tIns="25400" rIns="0" bIns="0" rtlCol="0">
            <a:spAutoFit/>
          </a:bodyPr>
          <a:lstStyle/>
          <a:p>
            <a:pPr marL="25400">
              <a:spcBef>
                <a:spcPts val="200"/>
              </a:spcBef>
            </a:pPr>
            <a:r>
              <a:rPr sz="2400" b="1" spc="-10" dirty="0">
                <a:solidFill>
                  <a:srgbClr val="9CB955"/>
                </a:solidFill>
                <a:cs typeface="Calibri"/>
              </a:rPr>
              <a:t>Commissions </a:t>
            </a:r>
            <a:r>
              <a:rPr sz="2400" b="1" dirty="0">
                <a:solidFill>
                  <a:srgbClr val="9CB955"/>
                </a:solidFill>
                <a:cs typeface="Calibri"/>
              </a:rPr>
              <a:t>&amp;</a:t>
            </a:r>
            <a:r>
              <a:rPr sz="2400" b="1" spc="20" dirty="0">
                <a:solidFill>
                  <a:srgbClr val="9CB955"/>
                </a:solidFill>
                <a:cs typeface="Calibri"/>
              </a:rPr>
              <a:t> </a:t>
            </a:r>
            <a:r>
              <a:rPr sz="2400" b="1" spc="-20" dirty="0">
                <a:solidFill>
                  <a:srgbClr val="9CB955"/>
                </a:solidFill>
                <a:cs typeface="Calibri"/>
              </a:rPr>
              <a:t>Fees</a:t>
            </a:r>
            <a:endParaRPr sz="2400">
              <a:solidFill>
                <a:prstClr val="black"/>
              </a:solidFill>
              <a:cs typeface="Calibri"/>
            </a:endParaRPr>
          </a:p>
          <a:p>
            <a:pPr marL="25400"/>
            <a:r>
              <a:rPr sz="2400" spc="-20" dirty="0">
                <a:solidFill>
                  <a:srgbClr val="7E7E7E"/>
                </a:solidFill>
                <a:cs typeface="Calibri"/>
              </a:rPr>
              <a:t>Paying </a:t>
            </a:r>
            <a:r>
              <a:rPr sz="2400" dirty="0">
                <a:solidFill>
                  <a:srgbClr val="7E7E7E"/>
                </a:solidFill>
                <a:cs typeface="Calibri"/>
              </a:rPr>
              <a:t>the </a:t>
            </a:r>
            <a:r>
              <a:rPr sz="2400" spc="-10" dirty="0">
                <a:solidFill>
                  <a:srgbClr val="7E7E7E"/>
                </a:solidFill>
                <a:cs typeface="Calibri"/>
              </a:rPr>
              <a:t>cheapest fees </a:t>
            </a:r>
            <a:r>
              <a:rPr sz="2400" dirty="0">
                <a:solidFill>
                  <a:srgbClr val="7E7E7E"/>
                </a:solidFill>
                <a:cs typeface="Calibri"/>
              </a:rPr>
              <a:t>is </a:t>
            </a:r>
            <a:r>
              <a:rPr sz="2400" spc="-30" dirty="0">
                <a:solidFill>
                  <a:srgbClr val="7E7E7E"/>
                </a:solidFill>
                <a:cs typeface="Calibri"/>
              </a:rPr>
              <a:t>always</a:t>
            </a:r>
            <a:r>
              <a:rPr sz="2400" spc="-60" dirty="0">
                <a:solidFill>
                  <a:srgbClr val="7E7E7E"/>
                </a:solidFill>
                <a:cs typeface="Calibri"/>
              </a:rPr>
              <a:t> </a:t>
            </a:r>
            <a:r>
              <a:rPr sz="2400" spc="-10" dirty="0">
                <a:solidFill>
                  <a:srgbClr val="7E7E7E"/>
                </a:solidFill>
                <a:cs typeface="Calibri"/>
              </a:rPr>
              <a:t>important</a:t>
            </a:r>
            <a:endParaRPr sz="2400">
              <a:solidFill>
                <a:prstClr val="black"/>
              </a:solidFill>
              <a:cs typeface="Calibri"/>
            </a:endParaRPr>
          </a:p>
          <a:p>
            <a:pPr marL="25400" marR="20320">
              <a:spcBef>
                <a:spcPts val="570"/>
              </a:spcBef>
            </a:pPr>
            <a:r>
              <a:rPr sz="2400" spc="-10" dirty="0">
                <a:solidFill>
                  <a:srgbClr val="7E7E7E"/>
                </a:solidFill>
                <a:cs typeface="Calibri"/>
              </a:rPr>
              <a:t>check </a:t>
            </a:r>
            <a:r>
              <a:rPr sz="2400" spc="-20" dirty="0">
                <a:solidFill>
                  <a:srgbClr val="7E7E7E"/>
                </a:solidFill>
                <a:cs typeface="Calibri"/>
              </a:rPr>
              <a:t>for </a:t>
            </a:r>
            <a:r>
              <a:rPr sz="2400" dirty="0">
                <a:solidFill>
                  <a:srgbClr val="7E7E7E"/>
                </a:solidFill>
                <a:cs typeface="Calibri"/>
              </a:rPr>
              <a:t>the </a:t>
            </a:r>
            <a:r>
              <a:rPr sz="2400" spc="-10" dirty="0">
                <a:solidFill>
                  <a:srgbClr val="7E7E7E"/>
                </a:solidFill>
                <a:cs typeface="Calibri"/>
              </a:rPr>
              <a:t>fees </a:t>
            </a:r>
            <a:r>
              <a:rPr sz="2400" spc="-20" dirty="0">
                <a:solidFill>
                  <a:srgbClr val="7E7E7E"/>
                </a:solidFill>
                <a:cs typeface="Calibri"/>
              </a:rPr>
              <a:t>before you </a:t>
            </a:r>
            <a:r>
              <a:rPr sz="2400" spc="-10" dirty="0">
                <a:solidFill>
                  <a:srgbClr val="7E7E7E"/>
                </a:solidFill>
                <a:cs typeface="Calibri"/>
              </a:rPr>
              <a:t>deposit money  anywhere</a:t>
            </a:r>
            <a:endParaRPr sz="2400">
              <a:solidFill>
                <a:prstClr val="black"/>
              </a:solidFill>
              <a:cs typeface="Calibri"/>
            </a:endParaRPr>
          </a:p>
        </p:txBody>
      </p:sp>
    </p:spTree>
    <p:extLst>
      <p:ext uri="{BB962C8B-B14F-4D97-AF65-F5344CB8AC3E}">
        <p14:creationId xmlns:p14="http://schemas.microsoft.com/office/powerpoint/2010/main" val="26452273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591058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How to Sell</a:t>
            </a:r>
            <a:r>
              <a:rPr sz="5600" spc="-20" dirty="0">
                <a:solidFill>
                  <a:srgbClr val="095A82"/>
                </a:solidFill>
              </a:rPr>
              <a:t> </a:t>
            </a:r>
            <a:r>
              <a:rPr sz="5600" spc="-10" dirty="0">
                <a:solidFill>
                  <a:srgbClr val="095A82"/>
                </a:solidFill>
              </a:rPr>
              <a:t>Bitcoins</a:t>
            </a:r>
            <a:endParaRPr sz="5600" dirty="0"/>
          </a:p>
        </p:txBody>
      </p:sp>
      <p:sp>
        <p:nvSpPr>
          <p:cNvPr id="12" name="object 3"/>
          <p:cNvSpPr txBox="1"/>
          <p:nvPr/>
        </p:nvSpPr>
        <p:spPr>
          <a:xfrm>
            <a:off x="972514" y="1945386"/>
            <a:ext cx="11676686" cy="334707"/>
          </a:xfrm>
          <a:prstGeom prst="rect">
            <a:avLst/>
          </a:prstGeom>
        </p:spPr>
        <p:txBody>
          <a:bodyPr vert="horz" wrap="square" lIns="0" tIns="26670" rIns="0" bIns="0" rtlCol="0">
            <a:spAutoFit/>
          </a:bodyPr>
          <a:lstStyle/>
          <a:p>
            <a:pPr marL="25400">
              <a:spcBef>
                <a:spcPts val="210"/>
              </a:spcBef>
            </a:pPr>
            <a:r>
              <a:rPr sz="2000" spc="-20" dirty="0">
                <a:latin typeface="Arial Rounded MT Bold" panose="020F0704030504030204" pitchFamily="34" charset="0"/>
                <a:cs typeface="Calibri"/>
              </a:rPr>
              <a:t>First </a:t>
            </a:r>
            <a:r>
              <a:rPr sz="2000" spc="-10" dirty="0">
                <a:latin typeface="Arial Rounded MT Bold" panose="020F0704030504030204" pitchFamily="34" charset="0"/>
                <a:cs typeface="Calibri"/>
              </a:rPr>
              <a:t>you need </a:t>
            </a:r>
            <a:r>
              <a:rPr sz="2000" spc="-20" dirty="0">
                <a:latin typeface="Arial Rounded MT Bold" panose="020F0704030504030204" pitchFamily="34" charset="0"/>
                <a:cs typeface="Calibri"/>
              </a:rPr>
              <a:t>to consider </a:t>
            </a:r>
            <a:r>
              <a:rPr sz="2000" spc="-10" dirty="0">
                <a:latin typeface="Arial Rounded MT Bold" panose="020F0704030504030204" pitchFamily="34" charset="0"/>
                <a:cs typeface="Calibri"/>
              </a:rPr>
              <a:t>which method best suits your</a:t>
            </a:r>
            <a:r>
              <a:rPr sz="2000" spc="80" dirty="0">
                <a:latin typeface="Arial Rounded MT Bold" panose="020F0704030504030204" pitchFamily="34" charset="0"/>
                <a:cs typeface="Calibri"/>
              </a:rPr>
              <a:t> </a:t>
            </a:r>
            <a:r>
              <a:rPr sz="2000" spc="-10" dirty="0">
                <a:latin typeface="Arial Rounded MT Bold" panose="020F0704030504030204" pitchFamily="34" charset="0"/>
                <a:cs typeface="Calibri"/>
              </a:rPr>
              <a:t>situation:</a:t>
            </a:r>
            <a:endParaRPr sz="2000" dirty="0">
              <a:latin typeface="Arial Rounded MT Bold" panose="020F0704030504030204" pitchFamily="34" charset="0"/>
              <a:cs typeface="Calibri"/>
            </a:endParaRPr>
          </a:p>
        </p:txBody>
      </p:sp>
      <p:sp>
        <p:nvSpPr>
          <p:cNvPr id="13" name="object 4"/>
          <p:cNvSpPr/>
          <p:nvPr/>
        </p:nvSpPr>
        <p:spPr>
          <a:xfrm>
            <a:off x="2223517" y="6874764"/>
            <a:ext cx="4319270" cy="1524000"/>
          </a:xfrm>
          <a:custGeom>
            <a:avLst/>
            <a:gdLst/>
            <a:ahLst/>
            <a:cxnLst/>
            <a:rect l="l" t="t" r="r" b="b"/>
            <a:pathLst>
              <a:path w="2159635" h="762000">
                <a:moveTo>
                  <a:pt x="0" y="127000"/>
                </a:moveTo>
                <a:lnTo>
                  <a:pt x="9980" y="77581"/>
                </a:lnTo>
                <a:lnTo>
                  <a:pt x="37196" y="37211"/>
                </a:lnTo>
                <a:lnTo>
                  <a:pt x="77565" y="9985"/>
                </a:lnTo>
                <a:lnTo>
                  <a:pt x="127000" y="0"/>
                </a:lnTo>
                <a:lnTo>
                  <a:pt x="2032508" y="0"/>
                </a:lnTo>
                <a:lnTo>
                  <a:pt x="2081926" y="9985"/>
                </a:lnTo>
                <a:lnTo>
                  <a:pt x="2122296" y="37211"/>
                </a:lnTo>
                <a:lnTo>
                  <a:pt x="2149522" y="77581"/>
                </a:lnTo>
                <a:lnTo>
                  <a:pt x="2159507" y="127000"/>
                </a:lnTo>
                <a:lnTo>
                  <a:pt x="2159507" y="635000"/>
                </a:lnTo>
                <a:lnTo>
                  <a:pt x="2149522" y="684434"/>
                </a:lnTo>
                <a:lnTo>
                  <a:pt x="2122297" y="724803"/>
                </a:lnTo>
                <a:lnTo>
                  <a:pt x="2081926" y="752019"/>
                </a:lnTo>
                <a:lnTo>
                  <a:pt x="2032508" y="762000"/>
                </a:lnTo>
                <a:lnTo>
                  <a:pt x="127000" y="762000"/>
                </a:lnTo>
                <a:lnTo>
                  <a:pt x="77565" y="752019"/>
                </a:lnTo>
                <a:lnTo>
                  <a:pt x="37196" y="724803"/>
                </a:lnTo>
                <a:lnTo>
                  <a:pt x="9980" y="684434"/>
                </a:lnTo>
                <a:lnTo>
                  <a:pt x="0" y="635000"/>
                </a:lnTo>
                <a:lnTo>
                  <a:pt x="0" y="12700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4" name="object 5"/>
          <p:cNvSpPr txBox="1"/>
          <p:nvPr/>
        </p:nvSpPr>
        <p:spPr>
          <a:xfrm>
            <a:off x="2806700" y="7052565"/>
            <a:ext cx="3147060" cy="1133644"/>
          </a:xfrm>
          <a:prstGeom prst="rect">
            <a:avLst/>
          </a:prstGeom>
        </p:spPr>
        <p:txBody>
          <a:bodyPr vert="horz" wrap="square" lIns="0" tIns="25400" rIns="0" bIns="0" rtlCol="0">
            <a:spAutoFit/>
          </a:bodyPr>
          <a:lstStyle/>
          <a:p>
            <a:pPr marL="914400" marR="10160" indent="-890268">
              <a:spcBef>
                <a:spcPts val="200"/>
              </a:spcBef>
            </a:pPr>
            <a:r>
              <a:rPr sz="3600" spc="-10" dirty="0">
                <a:solidFill>
                  <a:srgbClr val="5F5F5F"/>
                </a:solidFill>
                <a:latin typeface="Arial"/>
                <a:cs typeface="Arial"/>
              </a:rPr>
              <a:t>Selling</a:t>
            </a:r>
            <a:r>
              <a:rPr sz="3600" spc="-110" dirty="0">
                <a:solidFill>
                  <a:srgbClr val="5F5F5F"/>
                </a:solidFill>
                <a:latin typeface="Arial"/>
                <a:cs typeface="Arial"/>
              </a:rPr>
              <a:t> </a:t>
            </a:r>
            <a:r>
              <a:rPr sz="3600" spc="-10" dirty="0">
                <a:solidFill>
                  <a:srgbClr val="5F5F5F"/>
                </a:solidFill>
                <a:latin typeface="Arial"/>
                <a:cs typeface="Arial"/>
              </a:rPr>
              <a:t>Bitcoins  Online</a:t>
            </a:r>
            <a:endParaRPr sz="3600">
              <a:solidFill>
                <a:prstClr val="black"/>
              </a:solidFill>
              <a:latin typeface="Arial"/>
              <a:cs typeface="Arial"/>
            </a:endParaRPr>
          </a:p>
        </p:txBody>
      </p:sp>
      <p:sp>
        <p:nvSpPr>
          <p:cNvPr id="15" name="object 6"/>
          <p:cNvSpPr/>
          <p:nvPr/>
        </p:nvSpPr>
        <p:spPr>
          <a:xfrm>
            <a:off x="11748517" y="6874764"/>
            <a:ext cx="4319270" cy="1524000"/>
          </a:xfrm>
          <a:custGeom>
            <a:avLst/>
            <a:gdLst/>
            <a:ahLst/>
            <a:cxnLst/>
            <a:rect l="l" t="t" r="r" b="b"/>
            <a:pathLst>
              <a:path w="2159634" h="762000">
                <a:moveTo>
                  <a:pt x="0" y="127000"/>
                </a:moveTo>
                <a:lnTo>
                  <a:pt x="9985" y="77581"/>
                </a:lnTo>
                <a:lnTo>
                  <a:pt x="37211" y="37211"/>
                </a:lnTo>
                <a:lnTo>
                  <a:pt x="77581" y="9985"/>
                </a:lnTo>
                <a:lnTo>
                  <a:pt x="127000" y="0"/>
                </a:lnTo>
                <a:lnTo>
                  <a:pt x="2032508" y="0"/>
                </a:lnTo>
                <a:lnTo>
                  <a:pt x="2081926" y="9985"/>
                </a:lnTo>
                <a:lnTo>
                  <a:pt x="2122297" y="37211"/>
                </a:lnTo>
                <a:lnTo>
                  <a:pt x="2149522" y="77581"/>
                </a:lnTo>
                <a:lnTo>
                  <a:pt x="2159508" y="127000"/>
                </a:lnTo>
                <a:lnTo>
                  <a:pt x="2159508" y="635000"/>
                </a:lnTo>
                <a:lnTo>
                  <a:pt x="2149522" y="684434"/>
                </a:lnTo>
                <a:lnTo>
                  <a:pt x="2122297" y="724803"/>
                </a:lnTo>
                <a:lnTo>
                  <a:pt x="2081926" y="752019"/>
                </a:lnTo>
                <a:lnTo>
                  <a:pt x="2032508" y="762000"/>
                </a:lnTo>
                <a:lnTo>
                  <a:pt x="127000" y="762000"/>
                </a:lnTo>
                <a:lnTo>
                  <a:pt x="77581" y="752019"/>
                </a:lnTo>
                <a:lnTo>
                  <a:pt x="37211" y="724803"/>
                </a:lnTo>
                <a:lnTo>
                  <a:pt x="9985" y="684434"/>
                </a:lnTo>
                <a:lnTo>
                  <a:pt x="0" y="635000"/>
                </a:lnTo>
                <a:lnTo>
                  <a:pt x="0" y="12700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6" name="object 7"/>
          <p:cNvSpPr txBox="1"/>
          <p:nvPr/>
        </p:nvSpPr>
        <p:spPr>
          <a:xfrm>
            <a:off x="12092940" y="7052565"/>
            <a:ext cx="3630928" cy="1133644"/>
          </a:xfrm>
          <a:prstGeom prst="rect">
            <a:avLst/>
          </a:prstGeom>
        </p:spPr>
        <p:txBody>
          <a:bodyPr vert="horz" wrap="square" lIns="0" tIns="25400" rIns="0" bIns="0" rtlCol="0">
            <a:spAutoFit/>
          </a:bodyPr>
          <a:lstStyle/>
          <a:p>
            <a:pPr marL="1092200" marR="10160" indent="-1066800">
              <a:spcBef>
                <a:spcPts val="200"/>
              </a:spcBef>
            </a:pPr>
            <a:r>
              <a:rPr sz="3600" spc="-10" dirty="0">
                <a:solidFill>
                  <a:srgbClr val="5F5F5F"/>
                </a:solidFill>
                <a:latin typeface="Arial"/>
                <a:cs typeface="Arial"/>
              </a:rPr>
              <a:t>Selling Bitcoins</a:t>
            </a:r>
            <a:r>
              <a:rPr sz="3600" spc="-90" dirty="0">
                <a:solidFill>
                  <a:srgbClr val="5F5F5F"/>
                </a:solidFill>
                <a:latin typeface="Arial"/>
                <a:cs typeface="Arial"/>
              </a:rPr>
              <a:t> </a:t>
            </a:r>
            <a:r>
              <a:rPr sz="3600" spc="-10" dirty="0">
                <a:solidFill>
                  <a:srgbClr val="5F5F5F"/>
                </a:solidFill>
                <a:latin typeface="Arial"/>
                <a:cs typeface="Arial"/>
              </a:rPr>
              <a:t>in  Person</a:t>
            </a:r>
            <a:endParaRPr sz="3600">
              <a:solidFill>
                <a:prstClr val="black"/>
              </a:solidFill>
              <a:latin typeface="Arial"/>
              <a:cs typeface="Arial"/>
            </a:endParaRPr>
          </a:p>
        </p:txBody>
      </p:sp>
      <p:sp>
        <p:nvSpPr>
          <p:cNvPr id="17" name="object 8"/>
          <p:cNvSpPr/>
          <p:nvPr/>
        </p:nvSpPr>
        <p:spPr>
          <a:xfrm>
            <a:off x="4104132" y="4945378"/>
            <a:ext cx="3312160" cy="1905000"/>
          </a:xfrm>
          <a:custGeom>
            <a:avLst/>
            <a:gdLst/>
            <a:ahLst/>
            <a:cxnLst/>
            <a:rect l="l" t="t" r="r" b="b"/>
            <a:pathLst>
              <a:path w="1656079" h="952500">
                <a:moveTo>
                  <a:pt x="0" y="952500"/>
                </a:moveTo>
                <a:lnTo>
                  <a:pt x="1655698" y="0"/>
                </a:lnTo>
              </a:path>
            </a:pathLst>
          </a:custGeom>
          <a:ln w="28956">
            <a:solidFill>
              <a:srgbClr val="5F5F5F"/>
            </a:solidFill>
          </a:ln>
        </p:spPr>
        <p:txBody>
          <a:bodyPr wrap="square" lIns="0" tIns="0" rIns="0" bIns="0" rtlCol="0"/>
          <a:lstStyle/>
          <a:p>
            <a:endParaRPr sz="3600">
              <a:solidFill>
                <a:prstClr val="black"/>
              </a:solidFill>
            </a:endParaRPr>
          </a:p>
        </p:txBody>
      </p:sp>
      <p:sp>
        <p:nvSpPr>
          <p:cNvPr id="18" name="object 9"/>
          <p:cNvSpPr/>
          <p:nvPr/>
        </p:nvSpPr>
        <p:spPr>
          <a:xfrm>
            <a:off x="10453116" y="4969764"/>
            <a:ext cx="3454400" cy="1930400"/>
          </a:xfrm>
          <a:custGeom>
            <a:avLst/>
            <a:gdLst/>
            <a:ahLst/>
            <a:cxnLst/>
            <a:rect l="l" t="t" r="r" b="b"/>
            <a:pathLst>
              <a:path w="1727200" h="965200">
                <a:moveTo>
                  <a:pt x="1727199" y="965200"/>
                </a:moveTo>
                <a:lnTo>
                  <a:pt x="0" y="0"/>
                </a:lnTo>
              </a:path>
            </a:pathLst>
          </a:custGeom>
          <a:ln w="28956">
            <a:solidFill>
              <a:srgbClr val="5F5F5F"/>
            </a:solidFill>
          </a:ln>
        </p:spPr>
        <p:txBody>
          <a:bodyPr wrap="square" lIns="0" tIns="0" rIns="0" bIns="0" rtlCol="0"/>
          <a:lstStyle/>
          <a:p>
            <a:endParaRPr sz="3600">
              <a:solidFill>
                <a:prstClr val="black"/>
              </a:solidFill>
            </a:endParaRPr>
          </a:p>
        </p:txBody>
      </p:sp>
      <p:sp>
        <p:nvSpPr>
          <p:cNvPr id="19" name="object 10"/>
          <p:cNvSpPr/>
          <p:nvPr/>
        </p:nvSpPr>
        <p:spPr>
          <a:xfrm>
            <a:off x="7464552" y="2929126"/>
            <a:ext cx="3133344" cy="314553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2784271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449326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Selling</a:t>
            </a:r>
            <a:r>
              <a:rPr sz="5600" spc="-50" dirty="0">
                <a:solidFill>
                  <a:srgbClr val="095A82"/>
                </a:solidFill>
              </a:rPr>
              <a:t> </a:t>
            </a:r>
            <a:r>
              <a:rPr sz="5600" spc="-10" dirty="0">
                <a:solidFill>
                  <a:srgbClr val="095A82"/>
                </a:solidFill>
              </a:rPr>
              <a:t>Bitcoins</a:t>
            </a:r>
            <a:endParaRPr sz="5600"/>
          </a:p>
        </p:txBody>
      </p:sp>
      <p:sp>
        <p:nvSpPr>
          <p:cNvPr id="12" name="object 3"/>
          <p:cNvSpPr/>
          <p:nvPr/>
        </p:nvSpPr>
        <p:spPr>
          <a:xfrm>
            <a:off x="6236208" y="3279646"/>
            <a:ext cx="5163312" cy="486765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8255000" y="4023866"/>
            <a:ext cx="1891792" cy="57048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4" name="object 5"/>
          <p:cNvSpPr/>
          <p:nvPr/>
        </p:nvSpPr>
        <p:spPr>
          <a:xfrm>
            <a:off x="7074406" y="5324854"/>
            <a:ext cx="2813304" cy="615696"/>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5" name="object 6"/>
          <p:cNvSpPr txBox="1"/>
          <p:nvPr/>
        </p:nvSpPr>
        <p:spPr>
          <a:xfrm>
            <a:off x="7074406" y="5366410"/>
            <a:ext cx="2814320" cy="457818"/>
          </a:xfrm>
          <a:prstGeom prst="rect">
            <a:avLst/>
          </a:prstGeom>
        </p:spPr>
        <p:txBody>
          <a:bodyPr vert="horz" wrap="square" lIns="0" tIns="26670" rIns="0" bIns="0" rtlCol="0">
            <a:spAutoFit/>
          </a:bodyPr>
          <a:lstStyle/>
          <a:p>
            <a:pPr marL="182880">
              <a:spcBef>
                <a:spcPts val="210"/>
              </a:spcBef>
            </a:pPr>
            <a:r>
              <a:rPr sz="2800" b="1" spc="-20" dirty="0">
                <a:solidFill>
                  <a:srgbClr val="5F5F5F"/>
                </a:solidFill>
                <a:cs typeface="Calibri"/>
              </a:rPr>
              <a:t>Exchange</a:t>
            </a:r>
            <a:r>
              <a:rPr sz="2800" b="1" spc="-120" dirty="0">
                <a:solidFill>
                  <a:srgbClr val="5F5F5F"/>
                </a:solidFill>
                <a:cs typeface="Calibri"/>
              </a:rPr>
              <a:t> </a:t>
            </a:r>
            <a:r>
              <a:rPr sz="2800" b="1" spc="-40" dirty="0">
                <a:solidFill>
                  <a:srgbClr val="5F5F5F"/>
                </a:solidFill>
                <a:cs typeface="Calibri"/>
              </a:rPr>
              <a:t>Trades</a:t>
            </a:r>
            <a:endParaRPr sz="2800">
              <a:solidFill>
                <a:prstClr val="black"/>
              </a:solidFill>
              <a:cs typeface="Calibri"/>
            </a:endParaRPr>
          </a:p>
        </p:txBody>
      </p:sp>
      <p:sp>
        <p:nvSpPr>
          <p:cNvPr id="16" name="object 7"/>
          <p:cNvSpPr/>
          <p:nvPr/>
        </p:nvSpPr>
        <p:spPr>
          <a:xfrm>
            <a:off x="7703310" y="6674104"/>
            <a:ext cx="2876984" cy="423672"/>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17" name="object 8"/>
          <p:cNvSpPr/>
          <p:nvPr/>
        </p:nvSpPr>
        <p:spPr>
          <a:xfrm>
            <a:off x="11001756" y="3137916"/>
            <a:ext cx="5791200" cy="1600200"/>
          </a:xfrm>
          <a:custGeom>
            <a:avLst/>
            <a:gdLst/>
            <a:ahLst/>
            <a:cxnLst/>
            <a:rect l="l" t="t" r="r" b="b"/>
            <a:pathLst>
              <a:path w="2895600" h="800100">
                <a:moveTo>
                  <a:pt x="0" y="133350"/>
                </a:moveTo>
                <a:lnTo>
                  <a:pt x="6797" y="91196"/>
                </a:lnTo>
                <a:lnTo>
                  <a:pt x="25725" y="54589"/>
                </a:lnTo>
                <a:lnTo>
                  <a:pt x="54589" y="25725"/>
                </a:lnTo>
                <a:lnTo>
                  <a:pt x="91196" y="6797"/>
                </a:lnTo>
                <a:lnTo>
                  <a:pt x="133350" y="0"/>
                </a:lnTo>
                <a:lnTo>
                  <a:pt x="2762250" y="0"/>
                </a:lnTo>
                <a:lnTo>
                  <a:pt x="2804403" y="6797"/>
                </a:lnTo>
                <a:lnTo>
                  <a:pt x="2841010" y="25725"/>
                </a:lnTo>
                <a:lnTo>
                  <a:pt x="2869874" y="54589"/>
                </a:lnTo>
                <a:lnTo>
                  <a:pt x="2888802" y="91196"/>
                </a:lnTo>
                <a:lnTo>
                  <a:pt x="2895600" y="133350"/>
                </a:lnTo>
                <a:lnTo>
                  <a:pt x="2895600" y="666749"/>
                </a:lnTo>
                <a:lnTo>
                  <a:pt x="2888802" y="708903"/>
                </a:lnTo>
                <a:lnTo>
                  <a:pt x="2869874" y="745510"/>
                </a:lnTo>
                <a:lnTo>
                  <a:pt x="2841010" y="774374"/>
                </a:lnTo>
                <a:lnTo>
                  <a:pt x="2804403" y="793302"/>
                </a:lnTo>
                <a:lnTo>
                  <a:pt x="2762250" y="800099"/>
                </a:lnTo>
                <a:lnTo>
                  <a:pt x="133350" y="800099"/>
                </a:lnTo>
                <a:lnTo>
                  <a:pt x="91196" y="793302"/>
                </a:lnTo>
                <a:lnTo>
                  <a:pt x="54589" y="774374"/>
                </a:lnTo>
                <a:lnTo>
                  <a:pt x="25725" y="745510"/>
                </a:lnTo>
                <a:lnTo>
                  <a:pt x="6797" y="708903"/>
                </a:lnTo>
                <a:lnTo>
                  <a:pt x="0" y="666749"/>
                </a:lnTo>
                <a:lnTo>
                  <a:pt x="0" y="13335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8" name="object 9"/>
          <p:cNvSpPr txBox="1"/>
          <p:nvPr/>
        </p:nvSpPr>
        <p:spPr>
          <a:xfrm>
            <a:off x="942035" y="1896111"/>
            <a:ext cx="15556230" cy="2596865"/>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000" spc="-10" dirty="0">
                <a:latin typeface="Arial Rounded MT Bold" panose="020F0704030504030204" pitchFamily="34" charset="0"/>
                <a:cs typeface="Calibri"/>
              </a:rPr>
              <a:t>There </a:t>
            </a:r>
            <a:r>
              <a:rPr sz="2000" dirty="0">
                <a:latin typeface="Arial Rounded MT Bold" panose="020F0704030504030204" pitchFamily="34" charset="0"/>
                <a:cs typeface="Calibri"/>
              </a:rPr>
              <a:t>are </a:t>
            </a:r>
            <a:r>
              <a:rPr sz="2000" spc="-10" dirty="0">
                <a:latin typeface="Arial Rounded MT Bold" panose="020F0704030504030204" pitchFamily="34" charset="0"/>
                <a:cs typeface="Calibri"/>
              </a:rPr>
              <a:t>three </a:t>
            </a:r>
            <a:r>
              <a:rPr sz="2000" dirty="0">
                <a:latin typeface="Arial Rounded MT Bold" panose="020F0704030504030204" pitchFamily="34" charset="0"/>
                <a:cs typeface="Calibri"/>
              </a:rPr>
              <a:t>ways to </a:t>
            </a:r>
            <a:r>
              <a:rPr sz="2000" spc="-10" dirty="0">
                <a:latin typeface="Arial Rounded MT Bold" panose="020F0704030504030204" pitchFamily="34" charset="0"/>
                <a:cs typeface="Calibri"/>
              </a:rPr>
              <a:t>go about </a:t>
            </a:r>
            <a:r>
              <a:rPr sz="2000" dirty="0">
                <a:latin typeface="Arial Rounded MT Bold" panose="020F0704030504030204" pitchFamily="34" charset="0"/>
                <a:cs typeface="Calibri"/>
              </a:rPr>
              <a:t>selling </a:t>
            </a:r>
            <a:r>
              <a:rPr sz="2000" spc="-10" dirty="0">
                <a:latin typeface="Arial Rounded MT Bold" panose="020F0704030504030204" pitchFamily="34" charset="0"/>
                <a:cs typeface="Calibri"/>
              </a:rPr>
              <a:t>bitcoin</a:t>
            </a:r>
            <a:r>
              <a:rPr sz="2000" spc="20" dirty="0">
                <a:latin typeface="Arial Rounded MT Bold" panose="020F0704030504030204" pitchFamily="34" charset="0"/>
                <a:cs typeface="Calibri"/>
              </a:rPr>
              <a:t> </a:t>
            </a:r>
            <a:r>
              <a:rPr sz="2000" spc="-10" dirty="0">
                <a:latin typeface="Arial Rounded MT Bold" panose="020F0704030504030204" pitchFamily="34" charset="0"/>
                <a:cs typeface="Calibri"/>
              </a:rPr>
              <a:t>online</a:t>
            </a:r>
            <a:endParaRPr sz="2000" dirty="0">
              <a:latin typeface="Arial Rounded MT Bold" panose="020F0704030504030204" pitchFamily="34" charset="0"/>
              <a:cs typeface="Calibri"/>
            </a:endParaRPr>
          </a:p>
          <a:p>
            <a:endParaRPr sz="3200" dirty="0">
              <a:solidFill>
                <a:prstClr val="black"/>
              </a:solidFill>
              <a:latin typeface="Times New Roman"/>
              <a:cs typeface="Times New Roman"/>
            </a:endParaRPr>
          </a:p>
          <a:p>
            <a:pPr>
              <a:spcBef>
                <a:spcPts val="30"/>
              </a:spcBef>
            </a:pPr>
            <a:endParaRPr sz="3100" dirty="0">
              <a:solidFill>
                <a:prstClr val="black"/>
              </a:solidFill>
              <a:latin typeface="Times New Roman"/>
              <a:cs typeface="Times New Roman"/>
            </a:endParaRPr>
          </a:p>
          <a:p>
            <a:pPr marL="10380980" marR="10160" algn="ctr">
              <a:lnSpc>
                <a:spcPct val="100400"/>
              </a:lnSpc>
            </a:pPr>
            <a:r>
              <a:rPr sz="2800" spc="-20" dirty="0">
                <a:solidFill>
                  <a:srgbClr val="5F5F5F"/>
                </a:solidFill>
                <a:cs typeface="Calibri"/>
              </a:rPr>
              <a:t>Involves </a:t>
            </a:r>
            <a:r>
              <a:rPr sz="2800" dirty="0">
                <a:solidFill>
                  <a:srgbClr val="5F5F5F"/>
                </a:solidFill>
                <a:cs typeface="Calibri"/>
              </a:rPr>
              <a:t>a </a:t>
            </a:r>
            <a:r>
              <a:rPr sz="2800" spc="-20" dirty="0">
                <a:solidFill>
                  <a:srgbClr val="5F5F5F"/>
                </a:solidFill>
                <a:cs typeface="Calibri"/>
              </a:rPr>
              <a:t>direct trade </a:t>
            </a:r>
            <a:r>
              <a:rPr sz="2800" dirty="0">
                <a:solidFill>
                  <a:srgbClr val="5F5F5F"/>
                </a:solidFill>
                <a:cs typeface="Calibri"/>
              </a:rPr>
              <a:t>with </a:t>
            </a:r>
            <a:r>
              <a:rPr sz="2800" spc="-10" dirty="0">
                <a:solidFill>
                  <a:srgbClr val="5F5F5F"/>
                </a:solidFill>
                <a:cs typeface="Calibri"/>
              </a:rPr>
              <a:t>another  person, </a:t>
            </a:r>
            <a:r>
              <a:rPr sz="2800" dirty="0">
                <a:solidFill>
                  <a:srgbClr val="5F5F5F"/>
                </a:solidFill>
                <a:cs typeface="Calibri"/>
              </a:rPr>
              <a:t>an </a:t>
            </a:r>
            <a:r>
              <a:rPr sz="2800" spc="-10" dirty="0">
                <a:solidFill>
                  <a:srgbClr val="5F5F5F"/>
                </a:solidFill>
                <a:cs typeface="Calibri"/>
              </a:rPr>
              <a:t>intermediary facilitating  the connection</a:t>
            </a:r>
            <a:endParaRPr sz="2800" dirty="0">
              <a:solidFill>
                <a:prstClr val="black"/>
              </a:solidFill>
              <a:cs typeface="Calibri"/>
            </a:endParaRPr>
          </a:p>
        </p:txBody>
      </p:sp>
      <p:sp>
        <p:nvSpPr>
          <p:cNvPr id="19" name="object 10"/>
          <p:cNvSpPr/>
          <p:nvPr/>
        </p:nvSpPr>
        <p:spPr>
          <a:xfrm>
            <a:off x="845818" y="4771644"/>
            <a:ext cx="5562600" cy="1722120"/>
          </a:xfrm>
          <a:custGeom>
            <a:avLst/>
            <a:gdLst/>
            <a:ahLst/>
            <a:cxnLst/>
            <a:rect l="l" t="t" r="r" b="b"/>
            <a:pathLst>
              <a:path w="2781300" h="861060">
                <a:moveTo>
                  <a:pt x="0" y="143509"/>
                </a:moveTo>
                <a:lnTo>
                  <a:pt x="7316" y="98153"/>
                </a:lnTo>
                <a:lnTo>
                  <a:pt x="27688" y="58759"/>
                </a:lnTo>
                <a:lnTo>
                  <a:pt x="58753" y="27692"/>
                </a:lnTo>
                <a:lnTo>
                  <a:pt x="98148" y="7317"/>
                </a:lnTo>
                <a:lnTo>
                  <a:pt x="143510" y="0"/>
                </a:lnTo>
                <a:lnTo>
                  <a:pt x="2637790" y="0"/>
                </a:lnTo>
                <a:lnTo>
                  <a:pt x="2683146" y="7317"/>
                </a:lnTo>
                <a:lnTo>
                  <a:pt x="2722540" y="27692"/>
                </a:lnTo>
                <a:lnTo>
                  <a:pt x="2753607" y="58759"/>
                </a:lnTo>
                <a:lnTo>
                  <a:pt x="2773982" y="98153"/>
                </a:lnTo>
                <a:lnTo>
                  <a:pt x="2781300" y="143509"/>
                </a:lnTo>
                <a:lnTo>
                  <a:pt x="2781300" y="717550"/>
                </a:lnTo>
                <a:lnTo>
                  <a:pt x="2773982" y="762906"/>
                </a:lnTo>
                <a:lnTo>
                  <a:pt x="2753607" y="802300"/>
                </a:lnTo>
                <a:lnTo>
                  <a:pt x="2722540" y="833367"/>
                </a:lnTo>
                <a:lnTo>
                  <a:pt x="2683146" y="853742"/>
                </a:lnTo>
                <a:lnTo>
                  <a:pt x="2637790" y="861059"/>
                </a:lnTo>
                <a:lnTo>
                  <a:pt x="143510" y="861059"/>
                </a:lnTo>
                <a:lnTo>
                  <a:pt x="98148" y="853742"/>
                </a:lnTo>
                <a:lnTo>
                  <a:pt x="58753" y="833367"/>
                </a:lnTo>
                <a:lnTo>
                  <a:pt x="27688" y="802300"/>
                </a:lnTo>
                <a:lnTo>
                  <a:pt x="7316" y="762906"/>
                </a:lnTo>
                <a:lnTo>
                  <a:pt x="0" y="717550"/>
                </a:lnTo>
                <a:lnTo>
                  <a:pt x="0" y="143509"/>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20" name="object 11"/>
          <p:cNvSpPr txBox="1"/>
          <p:nvPr/>
        </p:nvSpPr>
        <p:spPr>
          <a:xfrm>
            <a:off x="1446175" y="4729988"/>
            <a:ext cx="4359910" cy="1747914"/>
          </a:xfrm>
          <a:prstGeom prst="rect">
            <a:avLst/>
          </a:prstGeom>
        </p:spPr>
        <p:txBody>
          <a:bodyPr vert="horz" wrap="square" lIns="0" tIns="24130" rIns="0" bIns="0" rtlCol="0">
            <a:spAutoFit/>
          </a:bodyPr>
          <a:lstStyle/>
          <a:p>
            <a:pPr marL="24130" marR="10160" algn="ctr">
              <a:lnSpc>
                <a:spcPct val="100299"/>
              </a:lnSpc>
              <a:spcBef>
                <a:spcPts val="190"/>
              </a:spcBef>
            </a:pPr>
            <a:r>
              <a:rPr sz="2800" spc="-20" dirty="0">
                <a:solidFill>
                  <a:srgbClr val="5F5F5F"/>
                </a:solidFill>
                <a:cs typeface="Calibri"/>
              </a:rPr>
              <a:t>Involves </a:t>
            </a:r>
            <a:r>
              <a:rPr sz="2800" dirty="0">
                <a:solidFill>
                  <a:srgbClr val="5F5F5F"/>
                </a:solidFill>
                <a:cs typeface="Calibri"/>
              </a:rPr>
              <a:t>an </a:t>
            </a:r>
            <a:r>
              <a:rPr sz="2800" spc="-10" dirty="0">
                <a:solidFill>
                  <a:srgbClr val="5F5F5F"/>
                </a:solidFill>
                <a:cs typeface="Calibri"/>
              </a:rPr>
              <a:t>online </a:t>
            </a:r>
            <a:r>
              <a:rPr sz="2800" spc="-30" dirty="0">
                <a:solidFill>
                  <a:srgbClr val="5F5F5F"/>
                </a:solidFill>
                <a:cs typeface="Calibri"/>
              </a:rPr>
              <a:t>exchange,  </a:t>
            </a:r>
            <a:r>
              <a:rPr sz="2800" spc="-10" dirty="0">
                <a:solidFill>
                  <a:srgbClr val="5F5F5F"/>
                </a:solidFill>
                <a:cs typeface="Calibri"/>
              </a:rPr>
              <a:t>where your </a:t>
            </a:r>
            <a:r>
              <a:rPr sz="2800" spc="-20" dirty="0">
                <a:solidFill>
                  <a:srgbClr val="5F5F5F"/>
                </a:solidFill>
                <a:cs typeface="Calibri"/>
              </a:rPr>
              <a:t>trade </a:t>
            </a:r>
            <a:r>
              <a:rPr sz="2800" dirty="0">
                <a:solidFill>
                  <a:srgbClr val="5F5F5F"/>
                </a:solidFill>
                <a:cs typeface="Calibri"/>
              </a:rPr>
              <a:t>is with </a:t>
            </a:r>
            <a:r>
              <a:rPr sz="2800" spc="-10" dirty="0">
                <a:solidFill>
                  <a:srgbClr val="5F5F5F"/>
                </a:solidFill>
                <a:cs typeface="Calibri"/>
              </a:rPr>
              <a:t>the  </a:t>
            </a:r>
            <a:r>
              <a:rPr sz="2800" spc="-30" dirty="0">
                <a:solidFill>
                  <a:srgbClr val="5F5F5F"/>
                </a:solidFill>
                <a:cs typeface="Calibri"/>
              </a:rPr>
              <a:t>exchange </a:t>
            </a:r>
            <a:r>
              <a:rPr sz="2800" spc="-20" dirty="0">
                <a:solidFill>
                  <a:srgbClr val="5F5F5F"/>
                </a:solidFill>
                <a:cs typeface="Calibri"/>
              </a:rPr>
              <a:t>rather </a:t>
            </a:r>
            <a:r>
              <a:rPr sz="2800" dirty="0">
                <a:solidFill>
                  <a:srgbClr val="5F5F5F"/>
                </a:solidFill>
                <a:cs typeface="Calibri"/>
              </a:rPr>
              <a:t>than </a:t>
            </a:r>
            <a:r>
              <a:rPr sz="2800" spc="-10" dirty="0">
                <a:solidFill>
                  <a:srgbClr val="5F5F5F"/>
                </a:solidFill>
                <a:cs typeface="Calibri"/>
              </a:rPr>
              <a:t>another  individual</a:t>
            </a:r>
            <a:endParaRPr sz="2800">
              <a:solidFill>
                <a:prstClr val="black"/>
              </a:solidFill>
              <a:cs typeface="Calibri"/>
            </a:endParaRPr>
          </a:p>
        </p:txBody>
      </p:sp>
      <p:sp>
        <p:nvSpPr>
          <p:cNvPr id="21" name="object 12"/>
          <p:cNvSpPr/>
          <p:nvPr/>
        </p:nvSpPr>
        <p:spPr>
          <a:xfrm>
            <a:off x="11382756" y="5820154"/>
            <a:ext cx="5849620" cy="2344420"/>
          </a:xfrm>
          <a:custGeom>
            <a:avLst/>
            <a:gdLst/>
            <a:ahLst/>
            <a:cxnLst/>
            <a:rect l="l" t="t" r="r" b="b"/>
            <a:pathLst>
              <a:path w="2924809" h="1172210">
                <a:moveTo>
                  <a:pt x="0" y="195326"/>
                </a:moveTo>
                <a:lnTo>
                  <a:pt x="5161" y="150556"/>
                </a:lnTo>
                <a:lnTo>
                  <a:pt x="19862" y="109449"/>
                </a:lnTo>
                <a:lnTo>
                  <a:pt x="42927" y="73181"/>
                </a:lnTo>
                <a:lnTo>
                  <a:pt x="73181" y="42927"/>
                </a:lnTo>
                <a:lnTo>
                  <a:pt x="109449" y="19862"/>
                </a:lnTo>
                <a:lnTo>
                  <a:pt x="150556" y="5161"/>
                </a:lnTo>
                <a:lnTo>
                  <a:pt x="195325" y="0"/>
                </a:lnTo>
                <a:lnTo>
                  <a:pt x="2729229" y="0"/>
                </a:lnTo>
                <a:lnTo>
                  <a:pt x="2773999" y="5161"/>
                </a:lnTo>
                <a:lnTo>
                  <a:pt x="2815106" y="19862"/>
                </a:lnTo>
                <a:lnTo>
                  <a:pt x="2851374" y="42927"/>
                </a:lnTo>
                <a:lnTo>
                  <a:pt x="2881628" y="73181"/>
                </a:lnTo>
                <a:lnTo>
                  <a:pt x="2904693" y="109449"/>
                </a:lnTo>
                <a:lnTo>
                  <a:pt x="2919394" y="150556"/>
                </a:lnTo>
                <a:lnTo>
                  <a:pt x="2924555" y="195326"/>
                </a:lnTo>
                <a:lnTo>
                  <a:pt x="2924555" y="976630"/>
                </a:lnTo>
                <a:lnTo>
                  <a:pt x="2919394" y="1021415"/>
                </a:lnTo>
                <a:lnTo>
                  <a:pt x="2904693" y="1062528"/>
                </a:lnTo>
                <a:lnTo>
                  <a:pt x="2881628" y="1098795"/>
                </a:lnTo>
                <a:lnTo>
                  <a:pt x="2851374" y="1129044"/>
                </a:lnTo>
                <a:lnTo>
                  <a:pt x="2815106" y="1152102"/>
                </a:lnTo>
                <a:lnTo>
                  <a:pt x="2773999" y="1166797"/>
                </a:lnTo>
                <a:lnTo>
                  <a:pt x="2729229" y="1171956"/>
                </a:lnTo>
                <a:lnTo>
                  <a:pt x="195325" y="1171956"/>
                </a:lnTo>
                <a:lnTo>
                  <a:pt x="150556" y="1166797"/>
                </a:lnTo>
                <a:lnTo>
                  <a:pt x="109449" y="1152102"/>
                </a:lnTo>
                <a:lnTo>
                  <a:pt x="73181" y="1129044"/>
                </a:lnTo>
                <a:lnTo>
                  <a:pt x="42927" y="1098795"/>
                </a:lnTo>
                <a:lnTo>
                  <a:pt x="19862" y="1062528"/>
                </a:lnTo>
                <a:lnTo>
                  <a:pt x="5161" y="1021415"/>
                </a:lnTo>
                <a:lnTo>
                  <a:pt x="0" y="976630"/>
                </a:lnTo>
                <a:lnTo>
                  <a:pt x="0" y="19532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22" name="object 13"/>
          <p:cNvSpPr txBox="1"/>
          <p:nvPr/>
        </p:nvSpPr>
        <p:spPr>
          <a:xfrm>
            <a:off x="11728195" y="5876798"/>
            <a:ext cx="5157470" cy="2180084"/>
          </a:xfrm>
          <a:prstGeom prst="rect">
            <a:avLst/>
          </a:prstGeom>
        </p:spPr>
        <p:txBody>
          <a:bodyPr vert="horz" wrap="square" lIns="0" tIns="25400" rIns="0" bIns="0" rtlCol="0">
            <a:spAutoFit/>
          </a:bodyPr>
          <a:lstStyle/>
          <a:p>
            <a:pPr marL="24130" marR="10160" indent="-2540" algn="ctr">
              <a:lnSpc>
                <a:spcPct val="100200"/>
              </a:lnSpc>
              <a:spcBef>
                <a:spcPts val="200"/>
              </a:spcBef>
            </a:pPr>
            <a:r>
              <a:rPr sz="2800" dirty="0">
                <a:solidFill>
                  <a:srgbClr val="5F5F5F"/>
                </a:solidFill>
                <a:cs typeface="Calibri"/>
              </a:rPr>
              <a:t>Allow </a:t>
            </a:r>
            <a:r>
              <a:rPr sz="2800" spc="-20" dirty="0">
                <a:solidFill>
                  <a:srgbClr val="5F5F5F"/>
                </a:solidFill>
                <a:cs typeface="Calibri"/>
              </a:rPr>
              <a:t>bitcoin </a:t>
            </a:r>
            <a:r>
              <a:rPr sz="2800" spc="-10" dirty="0">
                <a:solidFill>
                  <a:srgbClr val="5F5F5F"/>
                </a:solidFill>
                <a:cs typeface="Calibri"/>
              </a:rPr>
              <a:t>owners </a:t>
            </a:r>
            <a:r>
              <a:rPr sz="2800" spc="-20" dirty="0">
                <a:solidFill>
                  <a:srgbClr val="5F5F5F"/>
                </a:solidFill>
                <a:cs typeface="Calibri"/>
              </a:rPr>
              <a:t>to </a:t>
            </a:r>
            <a:r>
              <a:rPr sz="2800" spc="-10" dirty="0">
                <a:solidFill>
                  <a:srgbClr val="5F5F5F"/>
                </a:solidFill>
                <a:cs typeface="Calibri"/>
              </a:rPr>
              <a:t>obtain  </a:t>
            </a:r>
            <a:r>
              <a:rPr sz="2800" spc="-20" dirty="0">
                <a:solidFill>
                  <a:srgbClr val="5F5F5F"/>
                </a:solidFill>
                <a:cs typeface="Calibri"/>
              </a:rPr>
              <a:t>discounted </a:t>
            </a:r>
            <a:r>
              <a:rPr sz="2800" spc="-10" dirty="0">
                <a:solidFill>
                  <a:srgbClr val="5F5F5F"/>
                </a:solidFill>
                <a:cs typeface="Calibri"/>
              </a:rPr>
              <a:t>goods </a:t>
            </a:r>
            <a:r>
              <a:rPr sz="2800" dirty="0">
                <a:solidFill>
                  <a:srgbClr val="5F5F5F"/>
                </a:solidFill>
                <a:cs typeface="Calibri"/>
              </a:rPr>
              <a:t>with </a:t>
            </a:r>
            <a:r>
              <a:rPr sz="2800" spc="-10" dirty="0">
                <a:solidFill>
                  <a:srgbClr val="5F5F5F"/>
                </a:solidFill>
                <a:cs typeface="Calibri"/>
              </a:rPr>
              <a:t>their </a:t>
            </a:r>
            <a:r>
              <a:rPr sz="2800" spc="-20" dirty="0">
                <a:solidFill>
                  <a:srgbClr val="5F5F5F"/>
                </a:solidFill>
                <a:cs typeface="Calibri"/>
              </a:rPr>
              <a:t>bitcoin  </a:t>
            </a:r>
            <a:r>
              <a:rPr sz="2800" dirty="0">
                <a:solidFill>
                  <a:srgbClr val="5F5F5F"/>
                </a:solidFill>
                <a:cs typeface="Calibri"/>
              </a:rPr>
              <a:t>via </a:t>
            </a:r>
            <a:r>
              <a:rPr sz="2800" spc="-20" dirty="0">
                <a:solidFill>
                  <a:srgbClr val="5F5F5F"/>
                </a:solidFill>
                <a:cs typeface="Calibri"/>
              </a:rPr>
              <a:t>others </a:t>
            </a:r>
            <a:r>
              <a:rPr sz="2800" spc="-10" dirty="0">
                <a:solidFill>
                  <a:srgbClr val="5F5F5F"/>
                </a:solidFill>
                <a:cs typeface="Calibri"/>
              </a:rPr>
              <a:t>that </a:t>
            </a:r>
            <a:r>
              <a:rPr sz="2800" spc="-20" dirty="0">
                <a:solidFill>
                  <a:srgbClr val="5F5F5F"/>
                </a:solidFill>
                <a:cs typeface="Calibri"/>
              </a:rPr>
              <a:t>want to </a:t>
            </a:r>
            <a:r>
              <a:rPr sz="2800" spc="-10" dirty="0">
                <a:solidFill>
                  <a:srgbClr val="5F5F5F"/>
                </a:solidFill>
                <a:cs typeface="Calibri"/>
              </a:rPr>
              <a:t>obtain the  cryptocurrency </a:t>
            </a:r>
            <a:r>
              <a:rPr sz="2800" dirty="0">
                <a:solidFill>
                  <a:srgbClr val="5F5F5F"/>
                </a:solidFill>
                <a:cs typeface="Calibri"/>
              </a:rPr>
              <a:t>with </a:t>
            </a:r>
            <a:r>
              <a:rPr sz="2800" spc="-10" dirty="0">
                <a:solidFill>
                  <a:srgbClr val="5F5F5F"/>
                </a:solidFill>
                <a:cs typeface="Calibri"/>
              </a:rPr>
              <a:t>credit/debit  </a:t>
            </a:r>
            <a:r>
              <a:rPr sz="2800" spc="-20" dirty="0">
                <a:solidFill>
                  <a:srgbClr val="5F5F5F"/>
                </a:solidFill>
                <a:cs typeface="Calibri"/>
              </a:rPr>
              <a:t>cards</a:t>
            </a:r>
            <a:endParaRPr sz="2800">
              <a:solidFill>
                <a:prstClr val="black"/>
              </a:solidFill>
              <a:cs typeface="Calibri"/>
            </a:endParaRPr>
          </a:p>
        </p:txBody>
      </p:sp>
    </p:spTree>
    <p:extLst>
      <p:ext uri="{BB962C8B-B14F-4D97-AF65-F5344CB8AC3E}">
        <p14:creationId xmlns:p14="http://schemas.microsoft.com/office/powerpoint/2010/main" val="28595566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5" y="648106"/>
            <a:ext cx="526161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Selling of</a:t>
            </a:r>
            <a:r>
              <a:rPr sz="5600" spc="-40" dirty="0">
                <a:solidFill>
                  <a:srgbClr val="095A82"/>
                </a:solidFill>
              </a:rPr>
              <a:t> </a:t>
            </a:r>
            <a:r>
              <a:rPr sz="5600" spc="-10" dirty="0">
                <a:solidFill>
                  <a:srgbClr val="095A82"/>
                </a:solidFill>
              </a:rPr>
              <a:t>Bitcoins</a:t>
            </a:r>
            <a:endParaRPr sz="5600"/>
          </a:p>
        </p:txBody>
      </p:sp>
      <p:sp>
        <p:nvSpPr>
          <p:cNvPr id="12" name="object 3"/>
          <p:cNvSpPr txBox="1"/>
          <p:nvPr/>
        </p:nvSpPr>
        <p:spPr>
          <a:xfrm>
            <a:off x="942035" y="1896111"/>
            <a:ext cx="16352518" cy="4682051"/>
          </a:xfrm>
          <a:prstGeom prst="rect">
            <a:avLst/>
          </a:prstGeom>
        </p:spPr>
        <p:txBody>
          <a:bodyPr vert="horz" wrap="square" lIns="0" tIns="26670" rIns="0" bIns="0" rtlCol="0">
            <a:spAutoFit/>
          </a:bodyPr>
          <a:lstStyle/>
          <a:p>
            <a:pPr marL="25400">
              <a:spcBef>
                <a:spcPts val="210"/>
              </a:spcBef>
            </a:pPr>
            <a:r>
              <a:rPr sz="2000" b="1" spc="-10" dirty="0">
                <a:latin typeface="Arial Rounded MT Bold" panose="020F0704030504030204" pitchFamily="34" charset="0"/>
                <a:cs typeface="Calibri"/>
              </a:rPr>
              <a:t>Online:</a:t>
            </a:r>
            <a:endParaRPr sz="2000" dirty="0">
              <a:latin typeface="Arial Rounded MT Bold" panose="020F0704030504030204" pitchFamily="34" charset="0"/>
              <a:cs typeface="Calibri"/>
            </a:endParaRPr>
          </a:p>
          <a:p>
            <a:pPr>
              <a:spcBef>
                <a:spcPts val="80"/>
              </a:spcBef>
            </a:pPr>
            <a:endParaRPr sz="2000" dirty="0">
              <a:latin typeface="Arial Rounded MT Bold" panose="020F0704030504030204" pitchFamily="34" charset="0"/>
              <a:cs typeface="Times New Roman"/>
            </a:endParaRPr>
          </a:p>
          <a:p>
            <a:pPr marL="598170" indent="-572770">
              <a:buClr>
                <a:srgbClr val="095A82"/>
              </a:buClr>
              <a:buFont typeface="Wingdings"/>
              <a:buChar char=""/>
              <a:tabLst>
                <a:tab pos="598170" algn="l"/>
                <a:tab pos="599440" algn="l"/>
              </a:tabLst>
            </a:pPr>
            <a:r>
              <a:rPr sz="2000" spc="-10" dirty="0">
                <a:latin typeface="Arial Rounded MT Bold" panose="020F0704030504030204" pitchFamily="34" charset="0"/>
                <a:cs typeface="Calibri"/>
              </a:rPr>
              <a:t>Websites that offer this type </a:t>
            </a:r>
            <a:r>
              <a:rPr sz="2000" dirty="0">
                <a:latin typeface="Arial Rounded MT Bold" panose="020F0704030504030204" pitchFamily="34" charset="0"/>
                <a:cs typeface="Calibri"/>
              </a:rPr>
              <a:t>of </a:t>
            </a:r>
            <a:r>
              <a:rPr sz="2000" spc="-10" dirty="0">
                <a:latin typeface="Arial Rounded MT Bold" panose="020F0704030504030204" pitchFamily="34" charset="0"/>
                <a:cs typeface="Calibri"/>
              </a:rPr>
              <a:t>selling structure include </a:t>
            </a:r>
            <a:r>
              <a:rPr sz="2000" u="sng" spc="-10" dirty="0">
                <a:uFill>
                  <a:solidFill>
                    <a:srgbClr val="055180"/>
                  </a:solidFill>
                </a:uFill>
                <a:latin typeface="Arial Rounded MT Bold" panose="020F0704030504030204" pitchFamily="34" charset="0"/>
                <a:cs typeface="Calibri"/>
                <a:hlinkClick r:id="rId5"/>
              </a:rPr>
              <a:t>Coinbase</a:t>
            </a:r>
            <a:r>
              <a:rPr sz="2000" spc="-10" dirty="0">
                <a:latin typeface="Arial Rounded MT Bold" panose="020F0704030504030204" pitchFamily="34" charset="0"/>
                <a:cs typeface="Calibri"/>
                <a:hlinkClick r:id="rId5"/>
              </a:rPr>
              <a:t> </a:t>
            </a:r>
            <a:r>
              <a:rPr sz="2000" spc="-10" dirty="0">
                <a:latin typeface="Arial Rounded MT Bold" panose="020F0704030504030204" pitchFamily="34" charset="0"/>
                <a:cs typeface="Calibri"/>
              </a:rPr>
              <a:t>and</a:t>
            </a:r>
            <a:r>
              <a:rPr sz="2000" spc="-10" dirty="0">
                <a:latin typeface="Arial Rounded MT Bold" panose="020F0704030504030204" pitchFamily="34" charset="0"/>
                <a:cs typeface="Calibri"/>
                <a:hlinkClick r:id="rId6"/>
              </a:rPr>
              <a:t> </a:t>
            </a:r>
            <a:r>
              <a:rPr sz="2000" u="sng" spc="-10" dirty="0">
                <a:uFill>
                  <a:solidFill>
                    <a:srgbClr val="055180"/>
                  </a:solidFill>
                </a:uFill>
                <a:latin typeface="Arial Rounded MT Bold" panose="020F0704030504030204" pitchFamily="34" charset="0"/>
                <a:cs typeface="Calibri"/>
                <a:hlinkClick r:id="rId6"/>
              </a:rPr>
              <a:t>LocalBitcoins</a:t>
            </a:r>
            <a:r>
              <a:rPr sz="2000" spc="-10" dirty="0">
                <a:latin typeface="Arial Rounded MT Bold" panose="020F0704030504030204" pitchFamily="34" charset="0"/>
                <a:cs typeface="Calibri"/>
                <a:hlinkClick r:id="rId6"/>
              </a:rPr>
              <a:t> </a:t>
            </a:r>
            <a:r>
              <a:rPr sz="2000" dirty="0">
                <a:latin typeface="Arial Rounded MT Bold" panose="020F0704030504030204" pitchFamily="34" charset="0"/>
                <a:cs typeface="Calibri"/>
              </a:rPr>
              <a:t>in the US, </a:t>
            </a:r>
            <a:r>
              <a:rPr sz="2000" spc="-10" dirty="0">
                <a:latin typeface="Arial Rounded MT Bold" panose="020F0704030504030204" pitchFamily="34" charset="0"/>
                <a:cs typeface="Calibri"/>
              </a:rPr>
              <a:t>and</a:t>
            </a:r>
            <a:r>
              <a:rPr sz="2000" spc="500" dirty="0">
                <a:latin typeface="Arial Rounded MT Bold" panose="020F0704030504030204" pitchFamily="34" charset="0"/>
                <a:cs typeface="Calibri"/>
                <a:hlinkClick r:id="rId7"/>
              </a:rPr>
              <a:t> </a:t>
            </a:r>
            <a:r>
              <a:rPr sz="2000" u="sng" dirty="0">
                <a:uFill>
                  <a:solidFill>
                    <a:srgbClr val="055180"/>
                  </a:solidFill>
                </a:uFill>
                <a:latin typeface="Arial Rounded MT Bold" panose="020F0704030504030204" pitchFamily="34" charset="0"/>
                <a:cs typeface="Calibri"/>
                <a:hlinkClick r:id="rId7"/>
              </a:rPr>
              <a:t>BitBargain</a:t>
            </a:r>
            <a:endParaRPr sz="2000" dirty="0">
              <a:latin typeface="Arial Rounded MT Bold" panose="020F0704030504030204" pitchFamily="34" charset="0"/>
              <a:cs typeface="Calibri"/>
            </a:endParaRPr>
          </a:p>
          <a:p>
            <a:pPr marL="598170">
              <a:spcBef>
                <a:spcPts val="1680"/>
              </a:spcBef>
            </a:pPr>
            <a:r>
              <a:rPr sz="2000" dirty="0">
                <a:latin typeface="Arial Rounded MT Bold" panose="020F0704030504030204" pitchFamily="34" charset="0"/>
                <a:cs typeface="Calibri"/>
              </a:rPr>
              <a:t>UK </a:t>
            </a:r>
            <a:r>
              <a:rPr sz="2000" spc="-10" dirty="0">
                <a:latin typeface="Arial Rounded MT Bold" panose="020F0704030504030204" pitchFamily="34" charset="0"/>
                <a:cs typeface="Calibri"/>
              </a:rPr>
              <a:t>and </a:t>
            </a:r>
            <a:r>
              <a:rPr sz="2000" u="sng" dirty="0">
                <a:uFill>
                  <a:solidFill>
                    <a:srgbClr val="055180"/>
                  </a:solidFill>
                </a:uFill>
                <a:latin typeface="Arial Rounded MT Bold" panose="020F0704030504030204" pitchFamily="34" charset="0"/>
                <a:cs typeface="Calibri"/>
                <a:hlinkClick r:id="rId8"/>
              </a:rPr>
              <a:t>Bittylicious</a:t>
            </a:r>
            <a:r>
              <a:rPr sz="2000" dirty="0">
                <a:latin typeface="Arial Rounded MT Bold" panose="020F0704030504030204" pitchFamily="34" charset="0"/>
                <a:cs typeface="Calibri"/>
                <a:hlinkClick r:id="rId8"/>
              </a:rPr>
              <a:t> </a:t>
            </a:r>
            <a:r>
              <a:rPr sz="2000" dirty="0">
                <a:latin typeface="Arial Rounded MT Bold" panose="020F0704030504030204" pitchFamily="34" charset="0"/>
                <a:cs typeface="Calibri"/>
              </a:rPr>
              <a:t>in </a:t>
            </a:r>
            <a:r>
              <a:rPr sz="2000" spc="-10" dirty="0">
                <a:latin typeface="Arial Rounded MT Bold" panose="020F0704030504030204" pitchFamily="34" charset="0"/>
                <a:cs typeface="Calibri"/>
              </a:rPr>
              <a:t>the </a:t>
            </a:r>
            <a:r>
              <a:rPr sz="2000" u="sng" spc="-10" dirty="0">
                <a:uFill>
                  <a:solidFill>
                    <a:srgbClr val="055180"/>
                  </a:solidFill>
                </a:uFill>
                <a:latin typeface="Arial Rounded MT Bold" panose="020F0704030504030204" pitchFamily="34" charset="0"/>
                <a:cs typeface="Calibri"/>
                <a:hlinkClick r:id="rId9"/>
              </a:rPr>
              <a:t>UK</a:t>
            </a:r>
            <a:endParaRPr sz="2000" dirty="0">
              <a:latin typeface="Arial Rounded MT Bold" panose="020F0704030504030204" pitchFamily="34" charset="0"/>
              <a:cs typeface="Calibri"/>
            </a:endParaRPr>
          </a:p>
          <a:p>
            <a:pPr>
              <a:spcBef>
                <a:spcPts val="80"/>
              </a:spcBef>
            </a:pPr>
            <a:endParaRPr sz="2000" dirty="0">
              <a:latin typeface="Arial Rounded MT Bold" panose="020F0704030504030204" pitchFamily="34" charset="0"/>
              <a:cs typeface="Times New Roman"/>
            </a:endParaRPr>
          </a:p>
          <a:p>
            <a:pPr marL="25400"/>
            <a:endParaRPr lang="en-IN" sz="2000" b="1" spc="-10" dirty="0" smtClean="0">
              <a:latin typeface="Arial Rounded MT Bold" panose="020F0704030504030204" pitchFamily="34" charset="0"/>
              <a:cs typeface="Calibri"/>
            </a:endParaRPr>
          </a:p>
          <a:p>
            <a:pPr marL="25400"/>
            <a:r>
              <a:rPr sz="2000" b="1" spc="-10" dirty="0" smtClean="0">
                <a:latin typeface="Arial Rounded MT Bold" panose="020F0704030504030204" pitchFamily="34" charset="0"/>
                <a:cs typeface="Calibri"/>
              </a:rPr>
              <a:t>Peer </a:t>
            </a:r>
            <a:r>
              <a:rPr sz="2000" b="1" dirty="0">
                <a:latin typeface="Arial Rounded MT Bold" panose="020F0704030504030204" pitchFamily="34" charset="0"/>
                <a:cs typeface="Calibri"/>
              </a:rPr>
              <a:t>to</a:t>
            </a:r>
            <a:r>
              <a:rPr sz="2000" b="1" spc="-60" dirty="0">
                <a:latin typeface="Arial Rounded MT Bold" panose="020F0704030504030204" pitchFamily="34" charset="0"/>
                <a:cs typeface="Calibri"/>
              </a:rPr>
              <a:t> </a:t>
            </a:r>
            <a:r>
              <a:rPr sz="2000" b="1" spc="-10" dirty="0">
                <a:latin typeface="Arial Rounded MT Bold" panose="020F0704030504030204" pitchFamily="34" charset="0"/>
                <a:cs typeface="Calibri"/>
              </a:rPr>
              <a:t>Peer:</a:t>
            </a:r>
            <a:endParaRPr sz="2000" dirty="0">
              <a:latin typeface="Arial Rounded MT Bold" panose="020F0704030504030204" pitchFamily="34" charset="0"/>
              <a:cs typeface="Calibri"/>
            </a:endParaRPr>
          </a:p>
          <a:p>
            <a:pPr marL="598170" marR="135890" indent="-572770">
              <a:lnSpc>
                <a:spcPct val="150200"/>
              </a:lnSpc>
              <a:spcBef>
                <a:spcPts val="1410"/>
              </a:spcBef>
              <a:buClr>
                <a:srgbClr val="095A82"/>
              </a:buClr>
              <a:buFont typeface="Wingdings"/>
              <a:buChar char=""/>
              <a:tabLst>
                <a:tab pos="598170" algn="l"/>
                <a:tab pos="599440" algn="l"/>
              </a:tabLst>
            </a:pPr>
            <a:r>
              <a:rPr sz="2000" dirty="0">
                <a:latin typeface="Arial Rounded MT Bold" panose="020F0704030504030204" pitchFamily="34" charset="0"/>
                <a:cs typeface="Calibri"/>
              </a:rPr>
              <a:t>A </a:t>
            </a:r>
            <a:r>
              <a:rPr sz="2000" spc="-10" dirty="0">
                <a:latin typeface="Arial Rounded MT Bold" panose="020F0704030504030204" pitchFamily="34" charset="0"/>
                <a:cs typeface="Calibri"/>
              </a:rPr>
              <a:t>new development </a:t>
            </a:r>
            <a:r>
              <a:rPr sz="2000" dirty="0">
                <a:latin typeface="Arial Rounded MT Bold" panose="020F0704030504030204" pitchFamily="34" charset="0"/>
                <a:cs typeface="Calibri"/>
              </a:rPr>
              <a:t>in the </a:t>
            </a:r>
            <a:r>
              <a:rPr sz="2000" spc="-10" dirty="0">
                <a:latin typeface="Arial Rounded MT Bold" panose="020F0704030504030204" pitchFamily="34" charset="0"/>
                <a:cs typeface="Calibri"/>
              </a:rPr>
              <a:t>bitcoin space </a:t>
            </a:r>
            <a:r>
              <a:rPr sz="2000" dirty="0">
                <a:latin typeface="Arial Rounded MT Bold" panose="020F0704030504030204" pitchFamily="34" charset="0"/>
                <a:cs typeface="Calibri"/>
              </a:rPr>
              <a:t>is </a:t>
            </a:r>
            <a:r>
              <a:rPr sz="2000" spc="-10" dirty="0">
                <a:latin typeface="Arial Rounded MT Bold" panose="020F0704030504030204" pitchFamily="34" charset="0"/>
                <a:cs typeface="Calibri"/>
              </a:rPr>
              <a:t>the advent of sites </a:t>
            </a:r>
            <a:r>
              <a:rPr sz="2000" dirty="0">
                <a:latin typeface="Arial Rounded MT Bold" panose="020F0704030504030204" pitchFamily="34" charset="0"/>
                <a:cs typeface="Calibri"/>
              </a:rPr>
              <a:t>like </a:t>
            </a:r>
            <a:r>
              <a:rPr sz="2000" u="sng" dirty="0">
                <a:uFill>
                  <a:solidFill>
                    <a:srgbClr val="055180"/>
                  </a:solidFill>
                </a:uFill>
                <a:latin typeface="Arial Rounded MT Bold" panose="020F0704030504030204" pitchFamily="34" charset="0"/>
                <a:cs typeface="Calibri"/>
                <a:hlinkClick r:id="rId10"/>
              </a:rPr>
              <a:t>Brawker</a:t>
            </a:r>
            <a:r>
              <a:rPr sz="2000" dirty="0">
                <a:latin typeface="Arial Rounded MT Bold" panose="020F0704030504030204" pitchFamily="34" charset="0"/>
                <a:cs typeface="Calibri"/>
                <a:hlinkClick r:id="rId10"/>
              </a:rPr>
              <a:t> </a:t>
            </a:r>
            <a:r>
              <a:rPr sz="2000" spc="-10" dirty="0">
                <a:latin typeface="Arial Rounded MT Bold" panose="020F0704030504030204" pitchFamily="34" charset="0"/>
                <a:cs typeface="Calibri"/>
              </a:rPr>
              <a:t>and</a:t>
            </a:r>
            <a:r>
              <a:rPr sz="2000" spc="-10" dirty="0">
                <a:latin typeface="Arial Rounded MT Bold" panose="020F0704030504030204" pitchFamily="34" charset="0"/>
                <a:cs typeface="Calibri"/>
                <a:hlinkClick r:id="rId11"/>
              </a:rPr>
              <a:t> </a:t>
            </a:r>
            <a:r>
              <a:rPr sz="2000" u="sng" spc="-10" dirty="0">
                <a:uFill>
                  <a:solidFill>
                    <a:srgbClr val="055180"/>
                  </a:solidFill>
                </a:uFill>
                <a:latin typeface="Arial Rounded MT Bold" panose="020F0704030504030204" pitchFamily="34" charset="0"/>
                <a:cs typeface="Calibri"/>
                <a:hlinkClick r:id="rId11"/>
              </a:rPr>
              <a:t>Purse,</a:t>
            </a:r>
            <a:r>
              <a:rPr sz="2000" spc="-10" dirty="0">
                <a:latin typeface="Arial Rounded MT Bold" panose="020F0704030504030204" pitchFamily="34" charset="0"/>
                <a:cs typeface="Calibri"/>
                <a:hlinkClick r:id="rId11"/>
              </a:rPr>
              <a:t> </a:t>
            </a:r>
            <a:r>
              <a:rPr sz="2000" spc="-10" dirty="0">
                <a:latin typeface="Arial Rounded MT Bold" panose="020F0704030504030204" pitchFamily="34" charset="0"/>
                <a:cs typeface="Calibri"/>
              </a:rPr>
              <a:t>which set out </a:t>
            </a:r>
            <a:r>
              <a:rPr sz="2000" dirty="0">
                <a:latin typeface="Arial Rounded MT Bold" panose="020F0704030504030204" pitchFamily="34" charset="0"/>
                <a:cs typeface="Calibri"/>
              </a:rPr>
              <a:t>to </a:t>
            </a:r>
            <a:r>
              <a:rPr sz="2000" spc="-10" dirty="0">
                <a:latin typeface="Arial Rounded MT Bold" panose="020F0704030504030204" pitchFamily="34" charset="0"/>
                <a:cs typeface="Calibri"/>
              </a:rPr>
              <a:t>bring  together </a:t>
            </a:r>
            <a:r>
              <a:rPr sz="2000" dirty="0">
                <a:latin typeface="Arial Rounded MT Bold" panose="020F0704030504030204" pitchFamily="34" charset="0"/>
                <a:cs typeface="Calibri"/>
              </a:rPr>
              <a:t>two </a:t>
            </a:r>
            <a:r>
              <a:rPr sz="2000" spc="-10" dirty="0">
                <a:latin typeface="Arial Rounded MT Bold" panose="020F0704030504030204" pitchFamily="34" charset="0"/>
                <a:cs typeface="Calibri"/>
              </a:rPr>
              <a:t>groups of </a:t>
            </a:r>
            <a:r>
              <a:rPr sz="2000" dirty="0">
                <a:latin typeface="Arial Rounded MT Bold" panose="020F0704030504030204" pitchFamily="34" charset="0"/>
                <a:cs typeface="Calibri"/>
              </a:rPr>
              <a:t>people with </a:t>
            </a:r>
            <a:r>
              <a:rPr sz="2000" spc="-10" dirty="0">
                <a:latin typeface="Arial Rounded MT Bold" panose="020F0704030504030204" pitchFamily="34" charset="0"/>
                <a:cs typeface="Calibri"/>
              </a:rPr>
              <a:t>specific and complementary</a:t>
            </a:r>
            <a:r>
              <a:rPr sz="2000" spc="30" dirty="0">
                <a:latin typeface="Arial Rounded MT Bold" panose="020F0704030504030204" pitchFamily="34" charset="0"/>
                <a:cs typeface="Calibri"/>
              </a:rPr>
              <a:t> </a:t>
            </a:r>
            <a:r>
              <a:rPr sz="2000" spc="-10" dirty="0">
                <a:latin typeface="Arial Rounded MT Bold" panose="020F0704030504030204" pitchFamily="34" charset="0"/>
                <a:cs typeface="Calibri"/>
              </a:rPr>
              <a:t>needs</a:t>
            </a:r>
            <a:endParaRPr sz="2000" dirty="0">
              <a:latin typeface="Arial Rounded MT Bold" panose="020F0704030504030204" pitchFamily="34" charset="0"/>
              <a:cs typeface="Calibri"/>
            </a:endParaRPr>
          </a:p>
          <a:p>
            <a:pPr>
              <a:spcBef>
                <a:spcPts val="80"/>
              </a:spcBef>
              <a:buClr>
                <a:srgbClr val="095A82"/>
              </a:buClr>
              <a:buFont typeface="Wingdings"/>
              <a:buChar char=""/>
            </a:pPr>
            <a:endParaRPr sz="2000" dirty="0">
              <a:latin typeface="Arial Rounded MT Bold" panose="020F0704030504030204" pitchFamily="34" charset="0"/>
              <a:cs typeface="Times New Roman"/>
            </a:endParaRPr>
          </a:p>
          <a:p>
            <a:pPr marL="598170" indent="-572770">
              <a:spcBef>
                <a:spcPts val="10"/>
              </a:spcBef>
              <a:buClr>
                <a:srgbClr val="095A82"/>
              </a:buClr>
              <a:buFont typeface="Wingdings"/>
              <a:buChar char=""/>
              <a:tabLst>
                <a:tab pos="598170" algn="l"/>
                <a:tab pos="599440" algn="l"/>
              </a:tabLst>
            </a:pPr>
            <a:r>
              <a:rPr sz="2000" spc="-10" dirty="0">
                <a:latin typeface="Arial Rounded MT Bold" panose="020F0704030504030204" pitchFamily="34" charset="0"/>
                <a:cs typeface="Calibri"/>
              </a:rPr>
              <a:t>The marketplace acts </a:t>
            </a:r>
            <a:r>
              <a:rPr sz="2000" dirty="0">
                <a:latin typeface="Arial Rounded MT Bold" panose="020F0704030504030204" pitchFamily="34" charset="0"/>
                <a:cs typeface="Calibri"/>
              </a:rPr>
              <a:t>as an </a:t>
            </a:r>
            <a:r>
              <a:rPr sz="2000" spc="-10" dirty="0">
                <a:latin typeface="Arial Rounded MT Bold" panose="020F0704030504030204" pitchFamily="34" charset="0"/>
                <a:cs typeface="Calibri"/>
              </a:rPr>
              <a:t>intermediary, offering users the </a:t>
            </a:r>
            <a:r>
              <a:rPr sz="2000" dirty="0">
                <a:latin typeface="Arial Rounded MT Bold" panose="020F0704030504030204" pitchFamily="34" charset="0"/>
                <a:cs typeface="Calibri"/>
              </a:rPr>
              <a:t>platform, </a:t>
            </a:r>
            <a:r>
              <a:rPr sz="2000" spc="-10" dirty="0">
                <a:latin typeface="Arial Rounded MT Bold" panose="020F0704030504030204" pitchFamily="34" charset="0"/>
                <a:cs typeface="Calibri"/>
              </a:rPr>
              <a:t>bitcoin </a:t>
            </a:r>
            <a:r>
              <a:rPr sz="2000" dirty="0">
                <a:latin typeface="Arial Rounded MT Bold" panose="020F0704030504030204" pitchFamily="34" charset="0"/>
                <a:cs typeface="Calibri"/>
              </a:rPr>
              <a:t>wallet </a:t>
            </a:r>
            <a:r>
              <a:rPr sz="2000" spc="-10" dirty="0">
                <a:latin typeface="Arial Rounded MT Bold" panose="020F0704030504030204" pitchFamily="34" charset="0"/>
                <a:cs typeface="Calibri"/>
              </a:rPr>
              <a:t>and </a:t>
            </a:r>
            <a:r>
              <a:rPr sz="2000" dirty="0">
                <a:latin typeface="Arial Rounded MT Bold" panose="020F0704030504030204" pitchFamily="34" charset="0"/>
                <a:cs typeface="Calibri"/>
              </a:rPr>
              <a:t>escrow</a:t>
            </a:r>
            <a:r>
              <a:rPr sz="2000" spc="150" dirty="0">
                <a:latin typeface="Arial Rounded MT Bold" panose="020F0704030504030204" pitchFamily="34" charset="0"/>
                <a:cs typeface="Calibri"/>
              </a:rPr>
              <a:t> </a:t>
            </a:r>
            <a:r>
              <a:rPr sz="2000" dirty="0">
                <a:latin typeface="Arial Rounded MT Bold" panose="020F0704030504030204" pitchFamily="34" charset="0"/>
                <a:cs typeface="Calibri"/>
              </a:rPr>
              <a:t>for</a:t>
            </a:r>
          </a:p>
          <a:p>
            <a:pPr marL="598170">
              <a:spcBef>
                <a:spcPts val="1680"/>
              </a:spcBef>
            </a:pPr>
            <a:r>
              <a:rPr sz="2000" spc="-10" dirty="0">
                <a:latin typeface="Arial Rounded MT Bold" panose="020F0704030504030204" pitchFamily="34" charset="0"/>
                <a:cs typeface="Calibri"/>
              </a:rPr>
              <a:t>transactions</a:t>
            </a:r>
            <a:endParaRPr sz="2000" dirty="0">
              <a:latin typeface="Arial Rounded MT Bold" panose="020F0704030504030204" pitchFamily="34" charset="0"/>
              <a:cs typeface="Calibri"/>
            </a:endParaRPr>
          </a:p>
        </p:txBody>
      </p:sp>
    </p:spTree>
    <p:extLst>
      <p:ext uri="{BB962C8B-B14F-4D97-AF65-F5344CB8AC3E}">
        <p14:creationId xmlns:p14="http://schemas.microsoft.com/office/powerpoint/2010/main" val="26254535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4"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5"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16"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17"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8"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9" name="object 2"/>
          <p:cNvSpPr txBox="1">
            <a:spLocks noGrp="1"/>
          </p:cNvSpPr>
          <p:nvPr>
            <p:ph type="title"/>
          </p:nvPr>
        </p:nvSpPr>
        <p:spPr>
          <a:xfrm>
            <a:off x="942035" y="648106"/>
            <a:ext cx="713105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Selling Bitcoin in</a:t>
            </a:r>
            <a:r>
              <a:rPr sz="5600" spc="10" dirty="0">
                <a:solidFill>
                  <a:srgbClr val="095A82"/>
                </a:solidFill>
              </a:rPr>
              <a:t> </a:t>
            </a:r>
            <a:r>
              <a:rPr sz="5600" spc="-10" dirty="0">
                <a:solidFill>
                  <a:srgbClr val="095A82"/>
                </a:solidFill>
              </a:rPr>
              <a:t>person</a:t>
            </a:r>
            <a:endParaRPr sz="5600"/>
          </a:p>
        </p:txBody>
      </p:sp>
      <p:sp>
        <p:nvSpPr>
          <p:cNvPr id="20" name="object 3"/>
          <p:cNvSpPr txBox="1"/>
          <p:nvPr/>
        </p:nvSpPr>
        <p:spPr>
          <a:xfrm>
            <a:off x="942034" y="1653488"/>
            <a:ext cx="13256260" cy="2067233"/>
          </a:xfrm>
          <a:prstGeom prst="rect">
            <a:avLst/>
          </a:prstGeom>
        </p:spPr>
        <p:txBody>
          <a:bodyPr vert="horz" wrap="square" lIns="0" tIns="269240" rIns="0" bIns="0" rtlCol="0">
            <a:spAutoFit/>
          </a:bodyPr>
          <a:lstStyle/>
          <a:p>
            <a:pPr marL="598170" indent="-572770">
              <a:spcBef>
                <a:spcPts val="2120"/>
              </a:spcBef>
              <a:buClr>
                <a:srgbClr val="095A82"/>
              </a:buClr>
              <a:buFont typeface="Wingdings"/>
              <a:buChar char=""/>
              <a:tabLst>
                <a:tab pos="598170" algn="l"/>
                <a:tab pos="599440" algn="l"/>
              </a:tabLst>
            </a:pPr>
            <a:r>
              <a:rPr sz="2000" spc="-10" dirty="0">
                <a:latin typeface="Arial Rounded MT Bold" panose="020F0704030504030204" pitchFamily="34" charset="0"/>
                <a:cs typeface="Calibri"/>
              </a:rPr>
              <a:t>The </a:t>
            </a:r>
            <a:r>
              <a:rPr sz="2000" dirty="0">
                <a:latin typeface="Arial Rounded MT Bold" panose="020F0704030504030204" pitchFamily="34" charset="0"/>
                <a:cs typeface="Calibri"/>
              </a:rPr>
              <a:t>easiest way to </a:t>
            </a:r>
            <a:r>
              <a:rPr sz="2000" spc="-10" dirty="0">
                <a:latin typeface="Arial Rounded MT Bold" panose="020F0704030504030204" pitchFamily="34" charset="0"/>
                <a:cs typeface="Calibri"/>
              </a:rPr>
              <a:t>pass on </a:t>
            </a:r>
            <a:r>
              <a:rPr sz="2000" dirty="0">
                <a:latin typeface="Arial Rounded MT Bold" panose="020F0704030504030204" pitchFamily="34" charset="0"/>
                <a:cs typeface="Calibri"/>
              </a:rPr>
              <a:t>your digital</a:t>
            </a:r>
            <a:r>
              <a:rPr sz="2000" spc="20" dirty="0">
                <a:latin typeface="Arial Rounded MT Bold" panose="020F0704030504030204" pitchFamily="34" charset="0"/>
                <a:cs typeface="Calibri"/>
              </a:rPr>
              <a:t> </a:t>
            </a:r>
            <a:r>
              <a:rPr sz="2000" spc="-10" dirty="0">
                <a:latin typeface="Arial Rounded MT Bold" panose="020F0704030504030204" pitchFamily="34" charset="0"/>
                <a:cs typeface="Calibri"/>
              </a:rPr>
              <a:t>currency</a:t>
            </a:r>
            <a:endParaRPr sz="2000" dirty="0">
              <a:latin typeface="Arial Rounded MT Bold" panose="020F0704030504030204" pitchFamily="34" charset="0"/>
              <a:cs typeface="Calibri"/>
            </a:endParaRPr>
          </a:p>
          <a:p>
            <a:pPr marL="598170" indent="-572770">
              <a:spcBef>
                <a:spcPts val="1920"/>
              </a:spcBef>
              <a:buClr>
                <a:srgbClr val="095A82"/>
              </a:buClr>
              <a:buFont typeface="Wingdings"/>
              <a:buChar char=""/>
              <a:tabLst>
                <a:tab pos="598170" algn="l"/>
                <a:tab pos="599440" algn="l"/>
              </a:tabLst>
            </a:pPr>
            <a:r>
              <a:rPr sz="2000" spc="-10" dirty="0">
                <a:latin typeface="Arial Rounded MT Bold" panose="020F0704030504030204" pitchFamily="34" charset="0"/>
                <a:cs typeface="Calibri"/>
              </a:rPr>
              <a:t>Simply scan </a:t>
            </a:r>
            <a:r>
              <a:rPr sz="2000" dirty="0">
                <a:latin typeface="Arial Rounded MT Bold" panose="020F0704030504030204" pitchFamily="34" charset="0"/>
                <a:cs typeface="Calibri"/>
              </a:rPr>
              <a:t>a QR </a:t>
            </a:r>
            <a:r>
              <a:rPr sz="2000" spc="-10" dirty="0">
                <a:latin typeface="Arial Rounded MT Bold" panose="020F0704030504030204" pitchFamily="34" charset="0"/>
                <a:cs typeface="Calibri"/>
              </a:rPr>
              <a:t>code on another </a:t>
            </a:r>
            <a:r>
              <a:rPr sz="2000" dirty="0">
                <a:latin typeface="Arial Rounded MT Bold" panose="020F0704030504030204" pitchFamily="34" charset="0"/>
                <a:cs typeface="Calibri"/>
              </a:rPr>
              <a:t>person’s </a:t>
            </a:r>
            <a:r>
              <a:rPr sz="2000" spc="-10" dirty="0">
                <a:latin typeface="Arial Rounded MT Bold" panose="020F0704030504030204" pitchFamily="34" charset="0"/>
                <a:cs typeface="Calibri"/>
              </a:rPr>
              <a:t>phone </a:t>
            </a:r>
            <a:r>
              <a:rPr sz="2000" dirty="0">
                <a:latin typeface="Arial Rounded MT Bold" panose="020F0704030504030204" pitchFamily="34" charset="0"/>
                <a:cs typeface="Calibri"/>
              </a:rPr>
              <a:t>and </a:t>
            </a:r>
            <a:r>
              <a:rPr sz="2000" spc="-10" dirty="0">
                <a:latin typeface="Arial Rounded MT Bold" panose="020F0704030504030204" pitchFamily="34" charset="0"/>
                <a:cs typeface="Calibri"/>
              </a:rPr>
              <a:t>collect </a:t>
            </a:r>
            <a:r>
              <a:rPr sz="2000" dirty="0">
                <a:latin typeface="Arial Rounded MT Bold" panose="020F0704030504030204" pitchFamily="34" charset="0"/>
                <a:cs typeface="Calibri"/>
              </a:rPr>
              <a:t>your </a:t>
            </a:r>
            <a:r>
              <a:rPr sz="2000" spc="-10" dirty="0">
                <a:latin typeface="Arial Rounded MT Bold" panose="020F0704030504030204" pitchFamily="34" charset="0"/>
                <a:cs typeface="Calibri"/>
              </a:rPr>
              <a:t>cash </a:t>
            </a:r>
            <a:r>
              <a:rPr sz="2000" dirty="0">
                <a:latin typeface="Arial Rounded MT Bold" panose="020F0704030504030204" pitchFamily="34" charset="0"/>
                <a:cs typeface="Calibri"/>
              </a:rPr>
              <a:t>from</a:t>
            </a:r>
            <a:r>
              <a:rPr sz="2000" spc="-50" dirty="0">
                <a:latin typeface="Arial Rounded MT Bold" panose="020F0704030504030204" pitchFamily="34" charset="0"/>
                <a:cs typeface="Calibri"/>
              </a:rPr>
              <a:t> </a:t>
            </a:r>
            <a:r>
              <a:rPr sz="2000" spc="-10" dirty="0">
                <a:latin typeface="Arial Rounded MT Bold" panose="020F0704030504030204" pitchFamily="34" charset="0"/>
                <a:cs typeface="Calibri"/>
              </a:rPr>
              <a:t>them</a:t>
            </a:r>
            <a:endParaRPr sz="2000" dirty="0">
              <a:latin typeface="Arial Rounded MT Bold" panose="020F0704030504030204" pitchFamily="34" charset="0"/>
              <a:cs typeface="Calibri"/>
            </a:endParaRPr>
          </a:p>
          <a:p>
            <a:endParaRPr sz="2000" dirty="0">
              <a:latin typeface="Arial Rounded MT Bold" panose="020F0704030504030204" pitchFamily="34" charset="0"/>
              <a:cs typeface="Times New Roman"/>
            </a:endParaRPr>
          </a:p>
          <a:p>
            <a:pPr marL="2964180">
              <a:spcBef>
                <a:spcPts val="2460"/>
              </a:spcBef>
            </a:pPr>
            <a:r>
              <a:rPr sz="2000" b="1" spc="-10" dirty="0">
                <a:latin typeface="Arial Rounded MT Bold" panose="020F0704030504030204" pitchFamily="34" charset="0"/>
                <a:cs typeface="Calibri"/>
              </a:rPr>
              <a:t>There </a:t>
            </a:r>
            <a:r>
              <a:rPr sz="2000" b="1" dirty="0">
                <a:latin typeface="Arial Rounded MT Bold" panose="020F0704030504030204" pitchFamily="34" charset="0"/>
                <a:cs typeface="Calibri"/>
              </a:rPr>
              <a:t>are </a:t>
            </a:r>
            <a:r>
              <a:rPr sz="2000" b="1" spc="-10" dirty="0">
                <a:latin typeface="Arial Rounded MT Bold" panose="020F0704030504030204" pitchFamily="34" charset="0"/>
                <a:cs typeface="Calibri"/>
              </a:rPr>
              <a:t>several </a:t>
            </a:r>
            <a:r>
              <a:rPr sz="2000" b="1" dirty="0">
                <a:latin typeface="Arial Rounded MT Bold" panose="020F0704030504030204" pitchFamily="34" charset="0"/>
                <a:cs typeface="Calibri"/>
              </a:rPr>
              <a:t>points to be aware of </a:t>
            </a:r>
            <a:r>
              <a:rPr sz="2000" b="1" spc="-10" dirty="0">
                <a:latin typeface="Arial Rounded MT Bold" panose="020F0704030504030204" pitchFamily="34" charset="0"/>
                <a:cs typeface="Calibri"/>
              </a:rPr>
              <a:t>when </a:t>
            </a:r>
            <a:r>
              <a:rPr sz="2000" b="1" dirty="0">
                <a:latin typeface="Arial Rounded MT Bold" panose="020F0704030504030204" pitchFamily="34" charset="0"/>
                <a:cs typeface="Calibri"/>
              </a:rPr>
              <a:t>selling Bitcoin in</a:t>
            </a:r>
            <a:r>
              <a:rPr sz="2000" b="1" spc="-408" dirty="0">
                <a:latin typeface="Arial Rounded MT Bold" panose="020F0704030504030204" pitchFamily="34" charset="0"/>
                <a:cs typeface="Calibri"/>
              </a:rPr>
              <a:t> </a:t>
            </a:r>
            <a:r>
              <a:rPr sz="2000" b="1" dirty="0">
                <a:latin typeface="Arial Rounded MT Bold" panose="020F0704030504030204" pitchFamily="34" charset="0"/>
                <a:cs typeface="Calibri"/>
              </a:rPr>
              <a:t>person</a:t>
            </a:r>
            <a:endParaRPr sz="2000" dirty="0">
              <a:latin typeface="Arial Rounded MT Bold" panose="020F0704030504030204" pitchFamily="34" charset="0"/>
              <a:cs typeface="Calibri"/>
            </a:endParaRPr>
          </a:p>
        </p:txBody>
      </p:sp>
      <p:sp>
        <p:nvSpPr>
          <p:cNvPr id="21" name="object 4"/>
          <p:cNvSpPr/>
          <p:nvPr/>
        </p:nvSpPr>
        <p:spPr>
          <a:xfrm>
            <a:off x="3163823" y="4422903"/>
            <a:ext cx="6117590" cy="1388110"/>
          </a:xfrm>
          <a:custGeom>
            <a:avLst/>
            <a:gdLst/>
            <a:ahLst/>
            <a:cxnLst/>
            <a:rect l="l" t="t" r="r" b="b"/>
            <a:pathLst>
              <a:path w="3058795" h="694055">
                <a:moveTo>
                  <a:pt x="57912" y="549275"/>
                </a:moveTo>
                <a:lnTo>
                  <a:pt x="0" y="549275"/>
                </a:lnTo>
                <a:lnTo>
                  <a:pt x="72389" y="694055"/>
                </a:lnTo>
                <a:lnTo>
                  <a:pt x="137540" y="563753"/>
                </a:lnTo>
                <a:lnTo>
                  <a:pt x="57912" y="563753"/>
                </a:lnTo>
                <a:lnTo>
                  <a:pt x="57912" y="549275"/>
                </a:lnTo>
                <a:close/>
              </a:path>
              <a:path w="3058795" h="694055">
                <a:moveTo>
                  <a:pt x="3029060" y="345567"/>
                </a:moveTo>
                <a:lnTo>
                  <a:pt x="64388" y="345567"/>
                </a:lnTo>
                <a:lnTo>
                  <a:pt x="57912" y="352044"/>
                </a:lnTo>
                <a:lnTo>
                  <a:pt x="57912" y="563753"/>
                </a:lnTo>
                <a:lnTo>
                  <a:pt x="86868" y="563753"/>
                </a:lnTo>
                <a:lnTo>
                  <a:pt x="86868" y="374523"/>
                </a:lnTo>
                <a:lnTo>
                  <a:pt x="72389" y="374523"/>
                </a:lnTo>
                <a:lnTo>
                  <a:pt x="86868" y="360044"/>
                </a:lnTo>
                <a:lnTo>
                  <a:pt x="3029684" y="360044"/>
                </a:lnTo>
                <a:lnTo>
                  <a:pt x="3029060" y="345567"/>
                </a:lnTo>
                <a:close/>
              </a:path>
              <a:path w="3058795" h="694055">
                <a:moveTo>
                  <a:pt x="144780" y="549275"/>
                </a:moveTo>
                <a:lnTo>
                  <a:pt x="86868" y="549275"/>
                </a:lnTo>
                <a:lnTo>
                  <a:pt x="86868" y="563753"/>
                </a:lnTo>
                <a:lnTo>
                  <a:pt x="137540" y="563753"/>
                </a:lnTo>
                <a:lnTo>
                  <a:pt x="144780" y="549275"/>
                </a:lnTo>
                <a:close/>
              </a:path>
              <a:path w="3058795" h="694055">
                <a:moveTo>
                  <a:pt x="86868" y="360044"/>
                </a:moveTo>
                <a:lnTo>
                  <a:pt x="72389" y="374523"/>
                </a:lnTo>
                <a:lnTo>
                  <a:pt x="86868" y="374523"/>
                </a:lnTo>
                <a:lnTo>
                  <a:pt x="86868" y="360044"/>
                </a:lnTo>
                <a:close/>
              </a:path>
              <a:path w="3058795" h="694055">
                <a:moveTo>
                  <a:pt x="3029684" y="360044"/>
                </a:moveTo>
                <a:lnTo>
                  <a:pt x="86868" y="360044"/>
                </a:lnTo>
                <a:lnTo>
                  <a:pt x="86868" y="374523"/>
                </a:lnTo>
                <a:lnTo>
                  <a:pt x="3048127" y="374523"/>
                </a:lnTo>
                <a:lnTo>
                  <a:pt x="3051937" y="372999"/>
                </a:lnTo>
                <a:lnTo>
                  <a:pt x="3054604" y="370078"/>
                </a:lnTo>
                <a:lnTo>
                  <a:pt x="3057398" y="367284"/>
                </a:lnTo>
                <a:lnTo>
                  <a:pt x="3058795" y="363474"/>
                </a:lnTo>
                <a:lnTo>
                  <a:pt x="3058704" y="360680"/>
                </a:lnTo>
                <a:lnTo>
                  <a:pt x="3029712" y="360680"/>
                </a:lnTo>
                <a:lnTo>
                  <a:pt x="3029684" y="360044"/>
                </a:lnTo>
                <a:close/>
              </a:path>
              <a:path w="3058795" h="694055">
                <a:moveTo>
                  <a:pt x="3043174" y="0"/>
                </a:moveTo>
                <a:lnTo>
                  <a:pt x="3014217" y="1269"/>
                </a:lnTo>
                <a:lnTo>
                  <a:pt x="3029712" y="360680"/>
                </a:lnTo>
                <a:lnTo>
                  <a:pt x="3044190" y="345567"/>
                </a:lnTo>
                <a:lnTo>
                  <a:pt x="3058065" y="345567"/>
                </a:lnTo>
                <a:lnTo>
                  <a:pt x="3043174" y="0"/>
                </a:lnTo>
                <a:close/>
              </a:path>
              <a:path w="3058795" h="694055">
                <a:moveTo>
                  <a:pt x="3058065" y="345567"/>
                </a:moveTo>
                <a:lnTo>
                  <a:pt x="3044190" y="345567"/>
                </a:lnTo>
                <a:lnTo>
                  <a:pt x="3029712" y="360680"/>
                </a:lnTo>
                <a:lnTo>
                  <a:pt x="3058704" y="360680"/>
                </a:lnTo>
                <a:lnTo>
                  <a:pt x="3058065" y="345567"/>
                </a:lnTo>
                <a:close/>
              </a:path>
            </a:pathLst>
          </a:custGeom>
          <a:solidFill>
            <a:srgbClr val="464646"/>
          </a:solidFill>
        </p:spPr>
        <p:txBody>
          <a:bodyPr wrap="square" lIns="0" tIns="0" rIns="0" bIns="0" rtlCol="0"/>
          <a:lstStyle/>
          <a:p>
            <a:endParaRPr sz="3600">
              <a:solidFill>
                <a:prstClr val="black"/>
              </a:solidFill>
            </a:endParaRPr>
          </a:p>
        </p:txBody>
      </p:sp>
      <p:sp>
        <p:nvSpPr>
          <p:cNvPr id="22" name="object 5"/>
          <p:cNvSpPr/>
          <p:nvPr/>
        </p:nvSpPr>
        <p:spPr>
          <a:xfrm>
            <a:off x="9222993" y="4422903"/>
            <a:ext cx="5914390" cy="1388110"/>
          </a:xfrm>
          <a:custGeom>
            <a:avLst/>
            <a:gdLst/>
            <a:ahLst/>
            <a:cxnLst/>
            <a:rect l="l" t="t" r="r" b="b"/>
            <a:pathLst>
              <a:path w="2957195" h="694055">
                <a:moveTo>
                  <a:pt x="2869819" y="549275"/>
                </a:moveTo>
                <a:lnTo>
                  <a:pt x="2811906" y="549275"/>
                </a:lnTo>
                <a:lnTo>
                  <a:pt x="2884297" y="694055"/>
                </a:lnTo>
                <a:lnTo>
                  <a:pt x="2949447" y="563753"/>
                </a:lnTo>
                <a:lnTo>
                  <a:pt x="2869819" y="563753"/>
                </a:lnTo>
                <a:lnTo>
                  <a:pt x="2869819" y="549275"/>
                </a:lnTo>
                <a:close/>
              </a:path>
              <a:path w="2957195" h="694055">
                <a:moveTo>
                  <a:pt x="2869819" y="360044"/>
                </a:moveTo>
                <a:lnTo>
                  <a:pt x="2869819" y="563753"/>
                </a:lnTo>
                <a:lnTo>
                  <a:pt x="2898775" y="563753"/>
                </a:lnTo>
                <a:lnTo>
                  <a:pt x="2898775" y="374523"/>
                </a:lnTo>
                <a:lnTo>
                  <a:pt x="2884297" y="374523"/>
                </a:lnTo>
                <a:lnTo>
                  <a:pt x="2869819" y="360044"/>
                </a:lnTo>
                <a:close/>
              </a:path>
              <a:path w="2957195" h="694055">
                <a:moveTo>
                  <a:pt x="2956686" y="549275"/>
                </a:moveTo>
                <a:lnTo>
                  <a:pt x="2898775" y="549275"/>
                </a:lnTo>
                <a:lnTo>
                  <a:pt x="2898775" y="563753"/>
                </a:lnTo>
                <a:lnTo>
                  <a:pt x="2949447" y="563753"/>
                </a:lnTo>
                <a:lnTo>
                  <a:pt x="2956686" y="549275"/>
                </a:lnTo>
                <a:close/>
              </a:path>
              <a:path w="2957195" h="694055">
                <a:moveTo>
                  <a:pt x="15112" y="0"/>
                </a:moveTo>
                <a:lnTo>
                  <a:pt x="126" y="359537"/>
                </a:lnTo>
                <a:lnTo>
                  <a:pt x="0" y="363474"/>
                </a:lnTo>
                <a:lnTo>
                  <a:pt x="1397" y="367284"/>
                </a:lnTo>
                <a:lnTo>
                  <a:pt x="4190" y="370078"/>
                </a:lnTo>
                <a:lnTo>
                  <a:pt x="6857" y="372999"/>
                </a:lnTo>
                <a:lnTo>
                  <a:pt x="10667" y="374523"/>
                </a:lnTo>
                <a:lnTo>
                  <a:pt x="2869819" y="374523"/>
                </a:lnTo>
                <a:lnTo>
                  <a:pt x="2869819" y="360680"/>
                </a:lnTo>
                <a:lnTo>
                  <a:pt x="29082" y="360680"/>
                </a:lnTo>
                <a:lnTo>
                  <a:pt x="14604" y="345567"/>
                </a:lnTo>
                <a:lnTo>
                  <a:pt x="29713" y="345567"/>
                </a:lnTo>
                <a:lnTo>
                  <a:pt x="44068" y="1269"/>
                </a:lnTo>
                <a:lnTo>
                  <a:pt x="15112" y="0"/>
                </a:lnTo>
                <a:close/>
              </a:path>
              <a:path w="2957195" h="694055">
                <a:moveTo>
                  <a:pt x="2898775" y="360044"/>
                </a:moveTo>
                <a:lnTo>
                  <a:pt x="2869819" y="360044"/>
                </a:lnTo>
                <a:lnTo>
                  <a:pt x="2884297" y="374523"/>
                </a:lnTo>
                <a:lnTo>
                  <a:pt x="2898775" y="374523"/>
                </a:lnTo>
                <a:lnTo>
                  <a:pt x="2898775" y="360044"/>
                </a:lnTo>
                <a:close/>
              </a:path>
              <a:path w="2957195" h="694055">
                <a:moveTo>
                  <a:pt x="29713" y="345567"/>
                </a:moveTo>
                <a:lnTo>
                  <a:pt x="14604" y="345567"/>
                </a:lnTo>
                <a:lnTo>
                  <a:pt x="29082" y="360680"/>
                </a:lnTo>
                <a:lnTo>
                  <a:pt x="29713" y="345567"/>
                </a:lnTo>
                <a:close/>
              </a:path>
              <a:path w="2957195" h="694055">
                <a:moveTo>
                  <a:pt x="2892298" y="345567"/>
                </a:moveTo>
                <a:lnTo>
                  <a:pt x="29713" y="345567"/>
                </a:lnTo>
                <a:lnTo>
                  <a:pt x="29082" y="360680"/>
                </a:lnTo>
                <a:lnTo>
                  <a:pt x="2869819" y="360680"/>
                </a:lnTo>
                <a:lnTo>
                  <a:pt x="2869819" y="360044"/>
                </a:lnTo>
                <a:lnTo>
                  <a:pt x="2898775" y="360044"/>
                </a:lnTo>
                <a:lnTo>
                  <a:pt x="2898775" y="352044"/>
                </a:lnTo>
                <a:lnTo>
                  <a:pt x="2892298" y="345567"/>
                </a:lnTo>
                <a:close/>
              </a:path>
            </a:pathLst>
          </a:custGeom>
          <a:solidFill>
            <a:srgbClr val="464646"/>
          </a:solidFill>
        </p:spPr>
        <p:txBody>
          <a:bodyPr wrap="square" lIns="0" tIns="0" rIns="0" bIns="0" rtlCol="0"/>
          <a:lstStyle/>
          <a:p>
            <a:endParaRPr sz="3600">
              <a:solidFill>
                <a:prstClr val="black"/>
              </a:solidFill>
            </a:endParaRPr>
          </a:p>
        </p:txBody>
      </p:sp>
      <p:sp>
        <p:nvSpPr>
          <p:cNvPr id="23" name="object 6"/>
          <p:cNvSpPr txBox="1"/>
          <p:nvPr/>
        </p:nvSpPr>
        <p:spPr>
          <a:xfrm>
            <a:off x="982878" y="5688330"/>
            <a:ext cx="4655820" cy="3041858"/>
          </a:xfrm>
          <a:prstGeom prst="rect">
            <a:avLst/>
          </a:prstGeom>
        </p:spPr>
        <p:txBody>
          <a:bodyPr vert="horz" wrap="square" lIns="0" tIns="25400" rIns="0" bIns="0" rtlCol="0">
            <a:spAutoFit/>
          </a:bodyPr>
          <a:lstStyle/>
          <a:p>
            <a:pPr marL="1325880">
              <a:spcBef>
                <a:spcPts val="200"/>
              </a:spcBef>
            </a:pPr>
            <a:r>
              <a:rPr sz="2800" b="1" dirty="0">
                <a:latin typeface="Arial Rounded MT Bold" panose="020F0704030504030204" pitchFamily="34" charset="0"/>
                <a:cs typeface="Calibri"/>
              </a:rPr>
              <a:t>Agree on</a:t>
            </a:r>
            <a:r>
              <a:rPr sz="2800" b="1" spc="-100" dirty="0">
                <a:latin typeface="Arial Rounded MT Bold" panose="020F0704030504030204" pitchFamily="34" charset="0"/>
                <a:cs typeface="Calibri"/>
              </a:rPr>
              <a:t> </a:t>
            </a:r>
            <a:r>
              <a:rPr sz="2800" b="1" dirty="0">
                <a:latin typeface="Arial Rounded MT Bold" panose="020F0704030504030204" pitchFamily="34" charset="0"/>
                <a:cs typeface="Calibri"/>
              </a:rPr>
              <a:t>price</a:t>
            </a:r>
            <a:endParaRPr sz="2800" dirty="0">
              <a:latin typeface="Arial Rounded MT Bold" panose="020F0704030504030204" pitchFamily="34" charset="0"/>
              <a:cs typeface="Calibri"/>
            </a:endParaRPr>
          </a:p>
          <a:p>
            <a:pPr marL="598170" indent="-572770">
              <a:buClr>
                <a:srgbClr val="095A82"/>
              </a:buClr>
              <a:buFont typeface="Wingdings"/>
              <a:buChar char=""/>
              <a:tabLst>
                <a:tab pos="598170" algn="l"/>
                <a:tab pos="599440" algn="l"/>
              </a:tabLst>
            </a:pPr>
            <a:r>
              <a:rPr sz="2800" spc="-10" dirty="0">
                <a:latin typeface="Arial Rounded MT Bold" panose="020F0704030504030204" pitchFamily="34" charset="0"/>
                <a:cs typeface="Calibri"/>
              </a:rPr>
              <a:t>Decide </a:t>
            </a:r>
            <a:r>
              <a:rPr sz="2800" dirty="0">
                <a:latin typeface="Arial Rounded MT Bold" panose="020F0704030504030204" pitchFamily="34" charset="0"/>
                <a:cs typeface="Calibri"/>
              </a:rPr>
              <a:t>on a </a:t>
            </a:r>
            <a:r>
              <a:rPr sz="2800" spc="-30" dirty="0">
                <a:latin typeface="Arial Rounded MT Bold" panose="020F0704030504030204" pitchFamily="34" charset="0"/>
                <a:cs typeface="Calibri"/>
              </a:rPr>
              <a:t>rate </a:t>
            </a:r>
            <a:r>
              <a:rPr sz="2800" spc="-10" dirty="0">
                <a:latin typeface="Arial Rounded MT Bold" panose="020F0704030504030204" pitchFamily="34" charset="0"/>
                <a:cs typeface="Calibri"/>
              </a:rPr>
              <a:t>works</a:t>
            </a:r>
            <a:r>
              <a:rPr sz="2800" spc="-120" dirty="0">
                <a:latin typeface="Arial Rounded MT Bold" panose="020F0704030504030204" pitchFamily="34" charset="0"/>
                <a:cs typeface="Calibri"/>
              </a:rPr>
              <a:t> </a:t>
            </a:r>
            <a:r>
              <a:rPr sz="2800" spc="-20" dirty="0">
                <a:latin typeface="Arial Rounded MT Bold" panose="020F0704030504030204" pitchFamily="34" charset="0"/>
                <a:cs typeface="Calibri"/>
              </a:rPr>
              <a:t>for</a:t>
            </a:r>
            <a:endParaRPr sz="2800" dirty="0">
              <a:latin typeface="Arial Rounded MT Bold" panose="020F0704030504030204" pitchFamily="34" charset="0"/>
              <a:cs typeface="Calibri"/>
            </a:endParaRPr>
          </a:p>
          <a:p>
            <a:pPr marL="598170">
              <a:spcBef>
                <a:spcPts val="10"/>
              </a:spcBef>
            </a:pPr>
            <a:r>
              <a:rPr sz="2800" spc="-20" dirty="0">
                <a:latin typeface="Arial Rounded MT Bold" panose="020F0704030504030204" pitchFamily="34" charset="0"/>
                <a:cs typeface="Calibri"/>
              </a:rPr>
              <a:t>you</a:t>
            </a:r>
            <a:endParaRPr sz="2800" dirty="0">
              <a:latin typeface="Arial Rounded MT Bold" panose="020F0704030504030204" pitchFamily="34" charset="0"/>
              <a:cs typeface="Calibri"/>
            </a:endParaRPr>
          </a:p>
          <a:p>
            <a:pPr marL="598170" marR="10160" indent="-572770">
              <a:buClr>
                <a:srgbClr val="095A82"/>
              </a:buClr>
              <a:buFont typeface="Wingdings"/>
              <a:buChar char=""/>
              <a:tabLst>
                <a:tab pos="598170" algn="l"/>
                <a:tab pos="599440" algn="l"/>
              </a:tabLst>
            </a:pPr>
            <a:r>
              <a:rPr sz="2800" dirty="0">
                <a:latin typeface="Arial Rounded MT Bold" panose="020F0704030504030204" pitchFamily="34" charset="0"/>
                <a:cs typeface="Calibri"/>
              </a:rPr>
              <a:t>Use a </a:t>
            </a:r>
            <a:r>
              <a:rPr sz="2800" spc="-10" dirty="0">
                <a:latin typeface="Arial Rounded MT Bold" panose="020F0704030504030204" pitchFamily="34" charset="0"/>
                <a:cs typeface="Calibri"/>
              </a:rPr>
              <a:t>price </a:t>
            </a:r>
            <a:r>
              <a:rPr sz="2800" spc="-20" dirty="0">
                <a:latin typeface="Arial Rounded MT Bold" panose="020F0704030504030204" pitchFamily="34" charset="0"/>
                <a:cs typeface="Calibri"/>
              </a:rPr>
              <a:t>from </a:t>
            </a:r>
            <a:r>
              <a:rPr sz="2800" dirty="0">
                <a:latin typeface="Arial Rounded MT Bold" panose="020F0704030504030204" pitchFamily="34" charset="0"/>
                <a:cs typeface="Calibri"/>
              </a:rPr>
              <a:t>a  </a:t>
            </a:r>
            <a:r>
              <a:rPr sz="2800" spc="-20" dirty="0">
                <a:latin typeface="Arial Rounded MT Bold" panose="020F0704030504030204" pitchFamily="34" charset="0"/>
                <a:cs typeface="Calibri"/>
              </a:rPr>
              <a:t>prominent </a:t>
            </a:r>
            <a:r>
              <a:rPr sz="2800" spc="-10" dirty="0">
                <a:latin typeface="Arial Rounded MT Bold" panose="020F0704030504030204" pitchFamily="34" charset="0"/>
                <a:cs typeface="Calibri"/>
              </a:rPr>
              <a:t>Bitcoin</a:t>
            </a:r>
            <a:r>
              <a:rPr sz="2800" spc="-90" dirty="0">
                <a:latin typeface="Arial Rounded MT Bold" panose="020F0704030504030204" pitchFamily="34" charset="0"/>
                <a:cs typeface="Calibri"/>
              </a:rPr>
              <a:t> </a:t>
            </a:r>
            <a:r>
              <a:rPr sz="2800" spc="-30" dirty="0">
                <a:latin typeface="Arial Rounded MT Bold" panose="020F0704030504030204" pitchFamily="34" charset="0"/>
                <a:cs typeface="Calibri"/>
              </a:rPr>
              <a:t>exchange</a:t>
            </a:r>
            <a:endParaRPr sz="2800" dirty="0">
              <a:latin typeface="Arial Rounded MT Bold" panose="020F0704030504030204" pitchFamily="34" charset="0"/>
              <a:cs typeface="Calibri"/>
            </a:endParaRPr>
          </a:p>
        </p:txBody>
      </p:sp>
      <p:sp>
        <p:nvSpPr>
          <p:cNvPr id="24" name="object 7"/>
          <p:cNvSpPr txBox="1"/>
          <p:nvPr/>
        </p:nvSpPr>
        <p:spPr>
          <a:xfrm>
            <a:off x="6853935" y="5688331"/>
            <a:ext cx="4425950" cy="3041858"/>
          </a:xfrm>
          <a:prstGeom prst="rect">
            <a:avLst/>
          </a:prstGeom>
        </p:spPr>
        <p:txBody>
          <a:bodyPr vert="horz" wrap="square" lIns="0" tIns="25400" rIns="0" bIns="0" rtlCol="0">
            <a:spAutoFit/>
          </a:bodyPr>
          <a:lstStyle/>
          <a:p>
            <a:pPr marL="1732280">
              <a:spcBef>
                <a:spcPts val="200"/>
              </a:spcBef>
            </a:pPr>
            <a:r>
              <a:rPr sz="2800" b="1" spc="-20" dirty="0">
                <a:latin typeface="Arial Rounded MT Bold" panose="020F0704030504030204" pitchFamily="34" charset="0"/>
                <a:cs typeface="Calibri"/>
              </a:rPr>
              <a:t>Stay</a:t>
            </a:r>
            <a:r>
              <a:rPr sz="2800" b="1" spc="-60" dirty="0">
                <a:latin typeface="Arial Rounded MT Bold" panose="020F0704030504030204" pitchFamily="34" charset="0"/>
                <a:cs typeface="Calibri"/>
              </a:rPr>
              <a:t> </a:t>
            </a:r>
            <a:r>
              <a:rPr sz="2800" b="1" spc="-20" dirty="0">
                <a:latin typeface="Arial Rounded MT Bold" panose="020F0704030504030204" pitchFamily="34" charset="0"/>
                <a:cs typeface="Calibri"/>
              </a:rPr>
              <a:t>Safe</a:t>
            </a:r>
            <a:endParaRPr sz="2800" dirty="0">
              <a:latin typeface="Arial Rounded MT Bold" panose="020F0704030504030204" pitchFamily="34" charset="0"/>
              <a:cs typeface="Calibri"/>
            </a:endParaRPr>
          </a:p>
          <a:p>
            <a:pPr marL="598170" marR="10160" indent="-572770">
              <a:buClr>
                <a:srgbClr val="095A82"/>
              </a:buClr>
              <a:buFont typeface="Wingdings"/>
              <a:buChar char=""/>
              <a:tabLst>
                <a:tab pos="598170" algn="l"/>
                <a:tab pos="599440" algn="l"/>
              </a:tabLst>
            </a:pPr>
            <a:r>
              <a:rPr sz="2800" spc="-10" dirty="0">
                <a:latin typeface="Arial Rounded MT Bold" panose="020F0704030504030204" pitchFamily="34" charset="0"/>
                <a:cs typeface="Calibri"/>
              </a:rPr>
              <a:t>It </a:t>
            </a:r>
            <a:r>
              <a:rPr sz="2800" dirty="0">
                <a:latin typeface="Arial Rounded MT Bold" panose="020F0704030504030204" pitchFamily="34" charset="0"/>
                <a:cs typeface="Calibri"/>
              </a:rPr>
              <a:t>is </a:t>
            </a:r>
            <a:r>
              <a:rPr sz="2800" spc="-20" dirty="0">
                <a:latin typeface="Arial Rounded MT Bold" panose="020F0704030504030204" pitchFamily="34" charset="0"/>
                <a:cs typeface="Calibri"/>
              </a:rPr>
              <a:t>always </a:t>
            </a:r>
            <a:r>
              <a:rPr sz="2800" dirty="0">
                <a:latin typeface="Arial Rounded MT Bold" panose="020F0704030504030204" pitchFamily="34" charset="0"/>
                <a:cs typeface="Calibri"/>
              </a:rPr>
              <a:t>wise when  carrying a </a:t>
            </a:r>
            <a:r>
              <a:rPr sz="2800" spc="-20" dirty="0">
                <a:latin typeface="Arial Rounded MT Bold" panose="020F0704030504030204" pitchFamily="34" charset="0"/>
                <a:cs typeface="Calibri"/>
              </a:rPr>
              <a:t>large </a:t>
            </a:r>
            <a:r>
              <a:rPr sz="2800" spc="-10" dirty="0">
                <a:latin typeface="Arial Rounded MT Bold" panose="020F0704030504030204" pitchFamily="34" charset="0"/>
                <a:cs typeface="Calibri"/>
              </a:rPr>
              <a:t>amount</a:t>
            </a:r>
            <a:r>
              <a:rPr sz="2800" spc="-120" dirty="0">
                <a:latin typeface="Arial Rounded MT Bold" panose="020F0704030504030204" pitchFamily="34" charset="0"/>
                <a:cs typeface="Calibri"/>
              </a:rPr>
              <a:t> </a:t>
            </a:r>
            <a:r>
              <a:rPr sz="2800" spc="-10" dirty="0">
                <a:latin typeface="Arial Rounded MT Bold" panose="020F0704030504030204" pitchFamily="34" charset="0"/>
                <a:cs typeface="Calibri"/>
              </a:rPr>
              <a:t>of  cash to </a:t>
            </a:r>
            <a:r>
              <a:rPr sz="2800" spc="-20" dirty="0">
                <a:latin typeface="Arial Rounded MT Bold" panose="020F0704030504030204" pitchFamily="34" charset="0"/>
                <a:cs typeface="Calibri"/>
              </a:rPr>
              <a:t>meet </a:t>
            </a:r>
            <a:r>
              <a:rPr sz="2800" dirty="0">
                <a:latin typeface="Arial Rounded MT Bold" panose="020F0704030504030204" pitchFamily="34" charset="0"/>
                <a:cs typeface="Calibri"/>
              </a:rPr>
              <a:t>in a </a:t>
            </a:r>
            <a:r>
              <a:rPr sz="2800" spc="-10" dirty="0">
                <a:latin typeface="Arial Rounded MT Bold" panose="020F0704030504030204" pitchFamily="34" charset="0"/>
                <a:cs typeface="Calibri"/>
              </a:rPr>
              <a:t>public  place </a:t>
            </a:r>
            <a:r>
              <a:rPr sz="2800" spc="-20" dirty="0">
                <a:latin typeface="Arial Rounded MT Bold" panose="020F0704030504030204" pitchFamily="34" charset="0"/>
                <a:cs typeface="Calibri"/>
              </a:rPr>
              <a:t>and/or go </a:t>
            </a:r>
            <a:r>
              <a:rPr sz="2800" dirty="0">
                <a:latin typeface="Arial Rounded MT Bold" panose="020F0704030504030204" pitchFamily="34" charset="0"/>
                <a:cs typeface="Calibri"/>
              </a:rPr>
              <a:t>with a  </a:t>
            </a:r>
            <a:r>
              <a:rPr sz="2800" spc="-10" dirty="0">
                <a:latin typeface="Arial Rounded MT Bold" panose="020F0704030504030204" pitchFamily="34" charset="0"/>
                <a:cs typeface="Calibri"/>
              </a:rPr>
              <a:t>friend.</a:t>
            </a:r>
            <a:endParaRPr sz="2800" dirty="0">
              <a:latin typeface="Arial Rounded MT Bold" panose="020F0704030504030204" pitchFamily="34" charset="0"/>
              <a:cs typeface="Calibri"/>
            </a:endParaRPr>
          </a:p>
        </p:txBody>
      </p:sp>
      <p:sp>
        <p:nvSpPr>
          <p:cNvPr id="25" name="object 8"/>
          <p:cNvSpPr/>
          <p:nvPr/>
        </p:nvSpPr>
        <p:spPr>
          <a:xfrm>
            <a:off x="9165335" y="5119115"/>
            <a:ext cx="173990" cy="529590"/>
          </a:xfrm>
          <a:custGeom>
            <a:avLst/>
            <a:gdLst/>
            <a:ahLst/>
            <a:cxnLst/>
            <a:rect l="l" t="t" r="r" b="b"/>
            <a:pathLst>
              <a:path w="86995" h="264794">
                <a:moveTo>
                  <a:pt x="28956" y="177419"/>
                </a:moveTo>
                <a:lnTo>
                  <a:pt x="0" y="177419"/>
                </a:lnTo>
                <a:lnTo>
                  <a:pt x="43434" y="264287"/>
                </a:lnTo>
                <a:lnTo>
                  <a:pt x="79629" y="191897"/>
                </a:lnTo>
                <a:lnTo>
                  <a:pt x="28956" y="191897"/>
                </a:lnTo>
                <a:lnTo>
                  <a:pt x="28956" y="177419"/>
                </a:lnTo>
                <a:close/>
              </a:path>
              <a:path w="86995" h="264794">
                <a:moveTo>
                  <a:pt x="57912" y="0"/>
                </a:moveTo>
                <a:lnTo>
                  <a:pt x="28956" y="0"/>
                </a:lnTo>
                <a:lnTo>
                  <a:pt x="28956" y="191897"/>
                </a:lnTo>
                <a:lnTo>
                  <a:pt x="57912" y="191897"/>
                </a:lnTo>
                <a:lnTo>
                  <a:pt x="57912" y="0"/>
                </a:lnTo>
                <a:close/>
              </a:path>
              <a:path w="86995" h="264794">
                <a:moveTo>
                  <a:pt x="86868" y="177419"/>
                </a:moveTo>
                <a:lnTo>
                  <a:pt x="57912" y="177419"/>
                </a:lnTo>
                <a:lnTo>
                  <a:pt x="57912" y="191897"/>
                </a:lnTo>
                <a:lnTo>
                  <a:pt x="79629" y="191897"/>
                </a:lnTo>
                <a:lnTo>
                  <a:pt x="86868" y="177419"/>
                </a:lnTo>
                <a:close/>
              </a:path>
            </a:pathLst>
          </a:custGeom>
          <a:solidFill>
            <a:srgbClr val="5F5F5F"/>
          </a:solidFill>
        </p:spPr>
        <p:txBody>
          <a:bodyPr wrap="square" lIns="0" tIns="0" rIns="0" bIns="0" rtlCol="0"/>
          <a:lstStyle/>
          <a:p>
            <a:endParaRPr sz="3600">
              <a:solidFill>
                <a:prstClr val="black"/>
              </a:solidFill>
            </a:endParaRPr>
          </a:p>
        </p:txBody>
      </p:sp>
      <p:sp>
        <p:nvSpPr>
          <p:cNvPr id="26" name="object 9"/>
          <p:cNvSpPr txBox="1"/>
          <p:nvPr/>
        </p:nvSpPr>
        <p:spPr>
          <a:xfrm>
            <a:off x="12508483" y="5771389"/>
            <a:ext cx="4690110" cy="3041858"/>
          </a:xfrm>
          <a:prstGeom prst="rect">
            <a:avLst/>
          </a:prstGeom>
        </p:spPr>
        <p:txBody>
          <a:bodyPr vert="horz" wrap="square" lIns="0" tIns="25400" rIns="0" bIns="0" rtlCol="0">
            <a:spAutoFit/>
          </a:bodyPr>
          <a:lstStyle/>
          <a:p>
            <a:pPr marL="1436370">
              <a:spcBef>
                <a:spcPts val="200"/>
              </a:spcBef>
            </a:pPr>
            <a:r>
              <a:rPr sz="2800" b="1" spc="-10" dirty="0">
                <a:latin typeface="Arial Rounded MT Bold" panose="020F0704030504030204" pitchFamily="34" charset="0"/>
                <a:cs typeface="Calibri"/>
              </a:rPr>
              <a:t>LocalBitcoins</a:t>
            </a:r>
            <a:endParaRPr sz="2800" dirty="0">
              <a:latin typeface="Arial Rounded MT Bold" panose="020F0704030504030204" pitchFamily="34" charset="0"/>
              <a:cs typeface="Calibri"/>
            </a:endParaRPr>
          </a:p>
          <a:p>
            <a:pPr marL="598170" marR="10160" indent="-572770" algn="just">
              <a:spcBef>
                <a:spcPts val="10"/>
              </a:spcBef>
              <a:buClr>
                <a:srgbClr val="095A82"/>
              </a:buClr>
              <a:buFont typeface="Wingdings"/>
              <a:buChar char=""/>
              <a:tabLst>
                <a:tab pos="599440" algn="l"/>
              </a:tabLst>
            </a:pPr>
            <a:r>
              <a:rPr sz="2800" spc="-70" dirty="0">
                <a:latin typeface="Arial Rounded MT Bold" panose="020F0704030504030204" pitchFamily="34" charset="0"/>
                <a:cs typeface="Calibri"/>
              </a:rPr>
              <a:t>You </a:t>
            </a:r>
            <a:r>
              <a:rPr sz="2800" spc="-10" dirty="0">
                <a:latin typeface="Arial Rounded MT Bold" panose="020F0704030504030204" pitchFamily="34" charset="0"/>
                <a:cs typeface="Calibri"/>
              </a:rPr>
              <a:t>could advertise </a:t>
            </a:r>
            <a:r>
              <a:rPr sz="2800" spc="-20" dirty="0">
                <a:latin typeface="Arial Rounded MT Bold" panose="020F0704030504030204" pitchFamily="34" charset="0"/>
                <a:cs typeface="Calibri"/>
              </a:rPr>
              <a:t>yourself  </a:t>
            </a:r>
            <a:r>
              <a:rPr sz="2800" dirty="0">
                <a:latin typeface="Arial Rounded MT Bold" panose="020F0704030504030204" pitchFamily="34" charset="0"/>
                <a:cs typeface="Calibri"/>
              </a:rPr>
              <a:t>as a </a:t>
            </a:r>
            <a:r>
              <a:rPr sz="2800" spc="-10" dirty="0">
                <a:latin typeface="Arial Rounded MT Bold" panose="020F0704030504030204" pitchFamily="34" charset="0"/>
                <a:cs typeface="Calibri"/>
              </a:rPr>
              <a:t>Bitcoin seller </a:t>
            </a:r>
            <a:r>
              <a:rPr sz="2800" spc="-20" dirty="0">
                <a:latin typeface="Arial Rounded MT Bold" panose="020F0704030504030204" pitchFamily="34" charset="0"/>
                <a:cs typeface="Calibri"/>
              </a:rPr>
              <a:t>to </a:t>
            </a:r>
            <a:r>
              <a:rPr sz="2800" dirty="0">
                <a:latin typeface="Arial Rounded MT Bold" panose="020F0704030504030204" pitchFamily="34" charset="0"/>
                <a:cs typeface="Calibri"/>
              </a:rPr>
              <a:t>a </a:t>
            </a:r>
            <a:r>
              <a:rPr sz="2800" spc="-10" dirty="0">
                <a:latin typeface="Arial Rounded MT Bold" panose="020F0704030504030204" pitchFamily="34" charset="0"/>
                <a:cs typeface="Calibri"/>
              </a:rPr>
              <a:t>wider  audience. The definitive site  </a:t>
            </a:r>
            <a:r>
              <a:rPr sz="2800" spc="-20" dirty="0">
                <a:latin typeface="Arial Rounded MT Bold" panose="020F0704030504030204" pitchFamily="34" charset="0"/>
                <a:cs typeface="Calibri"/>
              </a:rPr>
              <a:t>for </a:t>
            </a:r>
            <a:r>
              <a:rPr sz="2800" spc="-10" dirty="0">
                <a:latin typeface="Arial Rounded MT Bold" panose="020F0704030504030204" pitchFamily="34" charset="0"/>
                <a:cs typeface="Calibri"/>
              </a:rPr>
              <a:t>this </a:t>
            </a:r>
            <a:r>
              <a:rPr sz="2800" dirty="0">
                <a:latin typeface="Arial Rounded MT Bold" panose="020F0704030504030204" pitchFamily="34" charset="0"/>
                <a:cs typeface="Calibri"/>
              </a:rPr>
              <a:t>is</a:t>
            </a:r>
            <a:r>
              <a:rPr sz="2800" spc="-50" dirty="0">
                <a:latin typeface="Arial Rounded MT Bold" panose="020F0704030504030204" pitchFamily="34" charset="0"/>
                <a:cs typeface="Calibri"/>
              </a:rPr>
              <a:t> </a:t>
            </a:r>
            <a:r>
              <a:rPr sz="2800" spc="-10" dirty="0">
                <a:latin typeface="Arial Rounded MT Bold" panose="020F0704030504030204" pitchFamily="34" charset="0"/>
                <a:cs typeface="Calibri"/>
              </a:rPr>
              <a:t>LocalBitcoins.</a:t>
            </a:r>
            <a:endParaRPr sz="2800" dirty="0">
              <a:latin typeface="Arial Rounded MT Bold" panose="020F0704030504030204" pitchFamily="34" charset="0"/>
              <a:cs typeface="Calibri"/>
            </a:endParaRPr>
          </a:p>
        </p:txBody>
      </p:sp>
    </p:spTree>
    <p:extLst>
      <p:ext uri="{BB962C8B-B14F-4D97-AF65-F5344CB8AC3E}">
        <p14:creationId xmlns:p14="http://schemas.microsoft.com/office/powerpoint/2010/main" val="3737958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6"/>
          <p:cNvSpPr txBox="1">
            <a:spLocks noGrp="1"/>
          </p:cNvSpPr>
          <p:nvPr>
            <p:ph type="title"/>
          </p:nvPr>
        </p:nvSpPr>
        <p:spPr>
          <a:xfrm>
            <a:off x="937669" y="822088"/>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Consortium / Federated Blockchain</a:t>
            </a:r>
            <a:endParaRPr sz="5600" dirty="0">
              <a:solidFill>
                <a:schemeClr val="tx2"/>
              </a:solidFill>
            </a:endParaRPr>
          </a:p>
        </p:txBody>
      </p:sp>
      <p:sp>
        <p:nvSpPr>
          <p:cNvPr id="15" name="object 7"/>
          <p:cNvSpPr txBox="1"/>
          <p:nvPr/>
        </p:nvSpPr>
        <p:spPr>
          <a:xfrm>
            <a:off x="937669" y="1971460"/>
            <a:ext cx="16412660" cy="7817525"/>
          </a:xfrm>
          <a:prstGeom prst="rect">
            <a:avLst/>
          </a:prstGeom>
        </p:spPr>
        <p:txBody>
          <a:bodyPr vert="horz" wrap="square" lIns="0" tIns="0" rIns="0" bIns="0" rtlCol="0">
            <a:spAutoFit/>
          </a:bodyPr>
          <a:lstStyle/>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smtClean="0">
                <a:latin typeface="Arial Rounded MT Bold" panose="020F0704030504030204" pitchFamily="34" charset="0"/>
                <a:cs typeface="Calibri"/>
              </a:rPr>
              <a:t>Federated Blockchain </a:t>
            </a:r>
            <a:r>
              <a:rPr lang="en-IN" altLang="en-US" sz="2000" spc="-20" dirty="0">
                <a:latin typeface="Arial Rounded MT Bold" panose="020F0704030504030204" pitchFamily="34" charset="0"/>
                <a:cs typeface="Calibri"/>
              </a:rPr>
              <a:t>operate under the leadership of a group </a:t>
            </a:r>
          </a:p>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Federated </a:t>
            </a:r>
            <a:r>
              <a:rPr lang="en-IN" altLang="en-US" sz="2000" spc="-20" dirty="0" smtClean="0">
                <a:latin typeface="Arial Rounded MT Bold" panose="020F0704030504030204" pitchFamily="34" charset="0"/>
                <a:cs typeface="Calibri"/>
              </a:rPr>
              <a:t>Blockchain </a:t>
            </a:r>
            <a:r>
              <a:rPr lang="en-IN" altLang="en-US" sz="2000" spc="-20" dirty="0">
                <a:latin typeface="Arial Rounded MT Bold" panose="020F0704030504030204" pitchFamily="34" charset="0"/>
                <a:cs typeface="Calibri"/>
              </a:rPr>
              <a:t>are faster (higher scalability) and provide more transaction privacy.  </a:t>
            </a:r>
          </a:p>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Consortium </a:t>
            </a:r>
            <a:r>
              <a:rPr lang="en-IN" altLang="en-US" sz="2000" spc="-20" dirty="0" smtClean="0">
                <a:latin typeface="Arial Rounded MT Bold" panose="020F0704030504030204" pitchFamily="34" charset="0"/>
                <a:cs typeface="Calibri"/>
              </a:rPr>
              <a:t>Blockchain </a:t>
            </a:r>
            <a:r>
              <a:rPr lang="en-IN" altLang="en-US" sz="2000" spc="-20" dirty="0">
                <a:latin typeface="Arial Rounded MT Bold" panose="020F0704030504030204" pitchFamily="34" charset="0"/>
                <a:cs typeface="Calibri"/>
              </a:rPr>
              <a:t>are mostly used in the banking sector </a:t>
            </a:r>
          </a:p>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The consensus process is controlled by a pre-selected set of nodes </a:t>
            </a:r>
          </a:p>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for example, one might imagine a consortium of 15 financial institutions, each of which operates a node and of which 10 must sign every block in order for the block to be valid. The right to read the </a:t>
            </a:r>
            <a:r>
              <a:rPr lang="en-IN" altLang="en-US" sz="2000" spc="-20" dirty="0" smtClean="0">
                <a:latin typeface="Arial Rounded MT Bold" panose="020F0704030504030204" pitchFamily="34" charset="0"/>
                <a:cs typeface="Calibri"/>
              </a:rPr>
              <a:t>Blockchain </a:t>
            </a:r>
            <a:r>
              <a:rPr lang="en-IN" altLang="en-US" sz="2000" spc="-20" dirty="0">
                <a:latin typeface="Arial Rounded MT Bold" panose="020F0704030504030204" pitchFamily="34" charset="0"/>
                <a:cs typeface="Calibri"/>
              </a:rPr>
              <a:t>may be public, or restricted to the participants.</a:t>
            </a:r>
          </a:p>
          <a:p>
            <a:pPr marL="584200"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Right to read the </a:t>
            </a:r>
            <a:r>
              <a:rPr lang="en-IN" altLang="en-US" sz="2000" spc="-20" dirty="0" smtClean="0">
                <a:latin typeface="Arial Rounded MT Bold" panose="020F0704030504030204" pitchFamily="34" charset="0"/>
                <a:cs typeface="Calibri"/>
              </a:rPr>
              <a:t>Blockchain </a:t>
            </a:r>
            <a:r>
              <a:rPr lang="en-IN" altLang="en-US" sz="2000" spc="-20" dirty="0">
                <a:latin typeface="Arial Rounded MT Bold" panose="020F0704030504030204" pitchFamily="34" charset="0"/>
                <a:cs typeface="Calibri"/>
              </a:rPr>
              <a:t>may be public, or restricted to the participants.  </a:t>
            </a:r>
          </a:p>
          <a:p>
            <a:pPr marL="584200" lvl="1" indent="-571500">
              <a:lnSpc>
                <a:spcPct val="200000"/>
              </a:lnSpc>
              <a:buClr>
                <a:srgbClr val="095A81"/>
              </a:buClr>
              <a:buFont typeface="Wingdings" panose="05000000000000000000" pitchFamily="2" charset="2"/>
              <a:buChar char="§"/>
              <a:tabLst>
                <a:tab pos="584835" algn="l"/>
              </a:tabLst>
              <a:defRPr/>
            </a:pPr>
            <a:endParaRPr lang="en-IN" altLang="en-US" sz="2000" spc="-20" dirty="0">
              <a:latin typeface="Arial Rounded MT Bold" panose="020F0704030504030204" pitchFamily="34" charset="0"/>
              <a:cs typeface="Calibri"/>
            </a:endParaRPr>
          </a:p>
          <a:p>
            <a:pPr marL="12700">
              <a:lnSpc>
                <a:spcPct val="200000"/>
              </a:lnSpc>
              <a:buClr>
                <a:srgbClr val="095A81"/>
              </a:buClr>
              <a:tabLst>
                <a:tab pos="584835" algn="l"/>
              </a:tabLst>
              <a:defRPr/>
            </a:pPr>
            <a:r>
              <a:rPr lang="en-IN" altLang="en-US" sz="2000" b="1" spc="-20" dirty="0" smtClean="0">
                <a:solidFill>
                  <a:schemeClr val="accent6">
                    <a:lumMod val="75000"/>
                  </a:schemeClr>
                </a:solidFill>
                <a:latin typeface="Arial Rounded MT Bold" panose="020F0704030504030204" pitchFamily="34" charset="0"/>
                <a:cs typeface="Calibri"/>
              </a:rPr>
              <a:t>Example:   </a:t>
            </a:r>
            <a:r>
              <a:rPr lang="pt-BR" altLang="en-US" sz="2000" spc="-20" dirty="0" smtClean="0">
                <a:latin typeface="Arial Rounded MT Bold" panose="020F0704030504030204" pitchFamily="34" charset="0"/>
                <a:cs typeface="Calibri"/>
                <a:hlinkClick r:id="rId5"/>
              </a:rPr>
              <a:t>R3</a:t>
            </a:r>
            <a:r>
              <a:rPr lang="pt-BR" altLang="en-US" sz="2000" spc="-20" dirty="0">
                <a:latin typeface="Arial Rounded MT Bold" panose="020F0704030504030204" pitchFamily="34" charset="0"/>
                <a:cs typeface="Calibri"/>
              </a:rPr>
              <a:t> (Banks), </a:t>
            </a:r>
            <a:r>
              <a:rPr lang="pt-BR" altLang="en-US" sz="2000" spc="-20" dirty="0">
                <a:latin typeface="Arial Rounded MT Bold" panose="020F0704030504030204" pitchFamily="34" charset="0"/>
                <a:cs typeface="Calibri"/>
                <a:hlinkClick r:id="rId6"/>
              </a:rPr>
              <a:t>EWF</a:t>
            </a:r>
            <a:r>
              <a:rPr lang="pt-BR" altLang="en-US" sz="2000" spc="-20" dirty="0">
                <a:latin typeface="Arial Rounded MT Bold" panose="020F0704030504030204" pitchFamily="34" charset="0"/>
                <a:cs typeface="Calibri"/>
              </a:rPr>
              <a:t> (Energy), </a:t>
            </a:r>
            <a:r>
              <a:rPr lang="pt-BR" altLang="en-US" sz="2000" spc="-20" dirty="0">
                <a:latin typeface="Arial Rounded MT Bold" panose="020F0704030504030204" pitchFamily="34" charset="0"/>
                <a:cs typeface="Calibri"/>
                <a:hlinkClick r:id="rId7"/>
              </a:rPr>
              <a:t>B3i (Insurance)</a:t>
            </a:r>
            <a:r>
              <a:rPr lang="pt-BR" altLang="en-US" sz="2000" spc="-20" dirty="0">
                <a:latin typeface="Arial Rounded MT Bold" panose="020F0704030504030204" pitchFamily="34" charset="0"/>
                <a:cs typeface="Calibri"/>
              </a:rPr>
              <a:t>, Corda</a:t>
            </a:r>
          </a:p>
          <a:p>
            <a:pPr marL="12700">
              <a:lnSpc>
                <a:spcPct val="200000"/>
              </a:lnSpc>
              <a:buClr>
                <a:srgbClr val="095A81"/>
              </a:buClr>
              <a:tabLst>
                <a:tab pos="584835" algn="l"/>
              </a:tabLst>
              <a:defRPr/>
            </a:pPr>
            <a:r>
              <a:rPr lang="en-IN" altLang="en-US" sz="2000" b="1" spc="-20" dirty="0" smtClean="0">
                <a:solidFill>
                  <a:schemeClr val="accent6">
                    <a:lumMod val="75000"/>
                  </a:schemeClr>
                </a:solidFill>
                <a:latin typeface="Arial Rounded MT Bold" panose="020F0704030504030204" pitchFamily="34" charset="0"/>
                <a:cs typeface="Calibri"/>
              </a:rPr>
              <a:t>Effects: </a:t>
            </a:r>
            <a:endParaRPr lang="en-IN" altLang="en-US" sz="2000" b="1" spc="-20" dirty="0">
              <a:solidFill>
                <a:schemeClr val="accent6">
                  <a:lumMod val="75000"/>
                </a:schemeClr>
              </a:solidFill>
              <a:latin typeface="Arial Rounded MT Bold" panose="020F0704030504030204" pitchFamily="34" charset="0"/>
              <a:cs typeface="Calibri"/>
            </a:endParaRPr>
          </a:p>
          <a:p>
            <a:pPr marL="584200" lvl="1"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Reduces transaction costs and data redundancies and replaces legacy systems</a:t>
            </a:r>
          </a:p>
          <a:p>
            <a:pPr marL="584200" lvl="1" indent="-571500">
              <a:lnSpc>
                <a:spcPct val="200000"/>
              </a:lnSpc>
              <a:buClr>
                <a:srgbClr val="095A81"/>
              </a:buClr>
              <a:buFont typeface="Wingdings" panose="05000000000000000000" pitchFamily="2" charset="2"/>
              <a:buChar char="§"/>
              <a:tabLst>
                <a:tab pos="584835" algn="l"/>
              </a:tabLst>
              <a:defRPr/>
            </a:pPr>
            <a:r>
              <a:rPr lang="en-IN" altLang="en-US" sz="2000" spc="-20" dirty="0">
                <a:latin typeface="Arial Rounded MT Bold" panose="020F0704030504030204" pitchFamily="34" charset="0"/>
                <a:cs typeface="Calibri"/>
              </a:rPr>
              <a:t>Internal to single / group of company and organizations</a:t>
            </a:r>
          </a:p>
          <a:p>
            <a:pPr marL="584200" indent="-571500">
              <a:buClr>
                <a:srgbClr val="095A81"/>
              </a:buClr>
              <a:buFont typeface="Wingdings" panose="05000000000000000000" pitchFamily="2" charset="2"/>
              <a:buChar char="§"/>
              <a:tabLst>
                <a:tab pos="584835" algn="l"/>
              </a:tabLst>
              <a:defRPr/>
            </a:pPr>
            <a:endParaRPr lang="en-US" sz="2800" spc="-20" dirty="0">
              <a:solidFill>
                <a:srgbClr val="5F5F5F"/>
              </a:solidFill>
              <a:latin typeface="Calibri"/>
              <a:cs typeface="Calibri"/>
            </a:endParaRPr>
          </a:p>
        </p:txBody>
      </p:sp>
    </p:spTree>
    <p:extLst>
      <p:ext uri="{BB962C8B-B14F-4D97-AF65-F5344CB8AC3E}">
        <p14:creationId xmlns:p14="http://schemas.microsoft.com/office/powerpoint/2010/main" val="32138201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txBox="1">
            <a:spLocks noGrp="1"/>
          </p:cNvSpPr>
          <p:nvPr>
            <p:ph type="title"/>
          </p:nvPr>
        </p:nvSpPr>
        <p:spPr>
          <a:xfrm>
            <a:off x="942034" y="648106"/>
            <a:ext cx="718820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Places to Spend</a:t>
            </a:r>
            <a:r>
              <a:rPr sz="5600" spc="-50" dirty="0">
                <a:solidFill>
                  <a:srgbClr val="095A82"/>
                </a:solidFill>
              </a:rPr>
              <a:t> </a:t>
            </a:r>
            <a:r>
              <a:rPr sz="5600" spc="-10" dirty="0">
                <a:solidFill>
                  <a:srgbClr val="095A82"/>
                </a:solidFill>
              </a:rPr>
              <a:t>Bitcoins</a:t>
            </a:r>
            <a:endParaRPr sz="5600"/>
          </a:p>
        </p:txBody>
      </p:sp>
      <p:sp>
        <p:nvSpPr>
          <p:cNvPr id="12" name="object 3"/>
          <p:cNvSpPr/>
          <p:nvPr/>
        </p:nvSpPr>
        <p:spPr>
          <a:xfrm>
            <a:off x="932688" y="2042160"/>
            <a:ext cx="7940040" cy="572109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4"/>
          <p:cNvSpPr/>
          <p:nvPr/>
        </p:nvSpPr>
        <p:spPr>
          <a:xfrm>
            <a:off x="934210" y="7895842"/>
            <a:ext cx="7940040" cy="1534160"/>
          </a:xfrm>
          <a:custGeom>
            <a:avLst/>
            <a:gdLst/>
            <a:ahLst/>
            <a:cxnLst/>
            <a:rect l="l" t="t" r="r" b="b"/>
            <a:pathLst>
              <a:path w="3970020" h="767079">
                <a:moveTo>
                  <a:pt x="0" y="127761"/>
                </a:moveTo>
                <a:lnTo>
                  <a:pt x="10040" y="78031"/>
                </a:lnTo>
                <a:lnTo>
                  <a:pt x="37420" y="37420"/>
                </a:lnTo>
                <a:lnTo>
                  <a:pt x="78031" y="10040"/>
                </a:lnTo>
                <a:lnTo>
                  <a:pt x="127762" y="0"/>
                </a:lnTo>
                <a:lnTo>
                  <a:pt x="3842257" y="0"/>
                </a:lnTo>
                <a:lnTo>
                  <a:pt x="3892010" y="10040"/>
                </a:lnTo>
                <a:lnTo>
                  <a:pt x="3932618" y="37420"/>
                </a:lnTo>
                <a:lnTo>
                  <a:pt x="3959986" y="78031"/>
                </a:lnTo>
                <a:lnTo>
                  <a:pt x="3970020" y="127761"/>
                </a:lnTo>
                <a:lnTo>
                  <a:pt x="3970020" y="638809"/>
                </a:lnTo>
                <a:lnTo>
                  <a:pt x="3959986" y="688540"/>
                </a:lnTo>
                <a:lnTo>
                  <a:pt x="3932618" y="729151"/>
                </a:lnTo>
                <a:lnTo>
                  <a:pt x="3892010" y="756531"/>
                </a:lnTo>
                <a:lnTo>
                  <a:pt x="3842257" y="766571"/>
                </a:lnTo>
                <a:lnTo>
                  <a:pt x="127762" y="766571"/>
                </a:lnTo>
                <a:lnTo>
                  <a:pt x="78031" y="756531"/>
                </a:lnTo>
                <a:lnTo>
                  <a:pt x="37420" y="729151"/>
                </a:lnTo>
                <a:lnTo>
                  <a:pt x="10040" y="688540"/>
                </a:lnTo>
                <a:lnTo>
                  <a:pt x="0" y="638809"/>
                </a:lnTo>
                <a:lnTo>
                  <a:pt x="0" y="127761"/>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4" name="object 5"/>
          <p:cNvSpPr txBox="1"/>
          <p:nvPr/>
        </p:nvSpPr>
        <p:spPr>
          <a:xfrm>
            <a:off x="1477262" y="8013394"/>
            <a:ext cx="6850380" cy="1317027"/>
          </a:xfrm>
          <a:prstGeom prst="rect">
            <a:avLst/>
          </a:prstGeom>
        </p:spPr>
        <p:txBody>
          <a:bodyPr vert="horz" wrap="square" lIns="0" tIns="24130" rIns="0" bIns="0" rtlCol="0">
            <a:spAutoFit/>
          </a:bodyPr>
          <a:lstStyle/>
          <a:p>
            <a:pPr marL="24130" marR="10160" algn="ctr">
              <a:lnSpc>
                <a:spcPct val="100400"/>
              </a:lnSpc>
              <a:spcBef>
                <a:spcPts val="190"/>
              </a:spcBef>
            </a:pPr>
            <a:r>
              <a:rPr sz="2800" dirty="0">
                <a:solidFill>
                  <a:srgbClr val="5F5F5F"/>
                </a:solidFill>
                <a:cs typeface="Calibri"/>
              </a:rPr>
              <a:t>Allows </a:t>
            </a:r>
            <a:r>
              <a:rPr sz="2800" spc="-10" dirty="0">
                <a:solidFill>
                  <a:srgbClr val="5F5F5F"/>
                </a:solidFill>
                <a:cs typeface="Calibri"/>
              </a:rPr>
              <a:t>you </a:t>
            </a:r>
            <a:r>
              <a:rPr sz="2800" spc="-20" dirty="0">
                <a:solidFill>
                  <a:srgbClr val="5F5F5F"/>
                </a:solidFill>
                <a:cs typeface="Calibri"/>
              </a:rPr>
              <a:t>to order from any </a:t>
            </a:r>
            <a:r>
              <a:rPr sz="2800" spc="-10" dirty="0">
                <a:solidFill>
                  <a:srgbClr val="5F5F5F"/>
                </a:solidFill>
                <a:cs typeface="Calibri"/>
              </a:rPr>
              <a:t>nearby</a:t>
            </a:r>
            <a:r>
              <a:rPr sz="2800" spc="-120" dirty="0">
                <a:solidFill>
                  <a:srgbClr val="5F5F5F"/>
                </a:solidFill>
                <a:cs typeface="Calibri"/>
              </a:rPr>
              <a:t> </a:t>
            </a:r>
            <a:r>
              <a:rPr sz="2800" spc="-20" dirty="0">
                <a:solidFill>
                  <a:srgbClr val="5F5F5F"/>
                </a:solidFill>
                <a:cs typeface="Calibri"/>
              </a:rPr>
              <a:t>Domino’s,  Pizza </a:t>
            </a:r>
            <a:r>
              <a:rPr sz="2800" spc="-10" dirty="0">
                <a:solidFill>
                  <a:srgbClr val="5F5F5F"/>
                </a:solidFill>
                <a:cs typeface="Calibri"/>
              </a:rPr>
              <a:t>Hut or </a:t>
            </a:r>
            <a:r>
              <a:rPr sz="2800" spc="-20" dirty="0">
                <a:solidFill>
                  <a:srgbClr val="5F5F5F"/>
                </a:solidFill>
                <a:cs typeface="Calibri"/>
              </a:rPr>
              <a:t>Papa </a:t>
            </a:r>
            <a:r>
              <a:rPr sz="2800" spc="-10" dirty="0">
                <a:solidFill>
                  <a:srgbClr val="5F5F5F"/>
                </a:solidFill>
                <a:cs typeface="Calibri"/>
              </a:rPr>
              <a:t>Johns. </a:t>
            </a:r>
            <a:r>
              <a:rPr sz="2800" spc="-40" dirty="0">
                <a:solidFill>
                  <a:srgbClr val="5F5F5F"/>
                </a:solidFill>
                <a:cs typeface="Calibri"/>
              </a:rPr>
              <a:t>Pay </a:t>
            </a:r>
            <a:r>
              <a:rPr sz="2800" dirty="0">
                <a:solidFill>
                  <a:srgbClr val="5F5F5F"/>
                </a:solidFill>
                <a:cs typeface="Calibri"/>
              </a:rPr>
              <a:t>in </a:t>
            </a:r>
            <a:r>
              <a:rPr sz="2800" spc="-10" dirty="0">
                <a:solidFill>
                  <a:srgbClr val="5F5F5F"/>
                </a:solidFill>
                <a:cs typeface="Calibri"/>
              </a:rPr>
              <a:t>Bitcoins </a:t>
            </a:r>
            <a:r>
              <a:rPr sz="2800" spc="-20" dirty="0">
                <a:solidFill>
                  <a:srgbClr val="5F5F5F"/>
                </a:solidFill>
                <a:cs typeface="Calibri"/>
              </a:rPr>
              <a:t>to  PizzaForCoins</a:t>
            </a:r>
            <a:endParaRPr sz="2800" dirty="0">
              <a:solidFill>
                <a:prstClr val="black"/>
              </a:solidFill>
              <a:cs typeface="Calibri"/>
            </a:endParaRPr>
          </a:p>
        </p:txBody>
      </p:sp>
      <p:sp>
        <p:nvSpPr>
          <p:cNvPr id="15" name="object 6"/>
          <p:cNvSpPr/>
          <p:nvPr/>
        </p:nvSpPr>
        <p:spPr>
          <a:xfrm>
            <a:off x="9415271" y="2020822"/>
            <a:ext cx="7940038" cy="571804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6" name="object 7"/>
          <p:cNvSpPr/>
          <p:nvPr/>
        </p:nvSpPr>
        <p:spPr>
          <a:xfrm>
            <a:off x="9416794" y="7920228"/>
            <a:ext cx="7940040" cy="1534160"/>
          </a:xfrm>
          <a:custGeom>
            <a:avLst/>
            <a:gdLst/>
            <a:ahLst/>
            <a:cxnLst/>
            <a:rect l="l" t="t" r="r" b="b"/>
            <a:pathLst>
              <a:path w="3970020" h="767079">
                <a:moveTo>
                  <a:pt x="0" y="127762"/>
                </a:moveTo>
                <a:lnTo>
                  <a:pt x="10033" y="78031"/>
                </a:lnTo>
                <a:lnTo>
                  <a:pt x="37401" y="37420"/>
                </a:lnTo>
                <a:lnTo>
                  <a:pt x="78009" y="10040"/>
                </a:lnTo>
                <a:lnTo>
                  <a:pt x="127762" y="0"/>
                </a:lnTo>
                <a:lnTo>
                  <a:pt x="3842257" y="0"/>
                </a:lnTo>
                <a:lnTo>
                  <a:pt x="3892010" y="10040"/>
                </a:lnTo>
                <a:lnTo>
                  <a:pt x="3932618" y="37420"/>
                </a:lnTo>
                <a:lnTo>
                  <a:pt x="3959986" y="78031"/>
                </a:lnTo>
                <a:lnTo>
                  <a:pt x="3970020" y="127762"/>
                </a:lnTo>
                <a:lnTo>
                  <a:pt x="3970020" y="638810"/>
                </a:lnTo>
                <a:lnTo>
                  <a:pt x="3959987" y="688540"/>
                </a:lnTo>
                <a:lnTo>
                  <a:pt x="3932618" y="729151"/>
                </a:lnTo>
                <a:lnTo>
                  <a:pt x="3892010" y="756531"/>
                </a:lnTo>
                <a:lnTo>
                  <a:pt x="3842257" y="766572"/>
                </a:lnTo>
                <a:lnTo>
                  <a:pt x="127762" y="766572"/>
                </a:lnTo>
                <a:lnTo>
                  <a:pt x="78009" y="756531"/>
                </a:lnTo>
                <a:lnTo>
                  <a:pt x="37401" y="729151"/>
                </a:lnTo>
                <a:lnTo>
                  <a:pt x="10033" y="688540"/>
                </a:lnTo>
                <a:lnTo>
                  <a:pt x="0" y="638810"/>
                </a:lnTo>
                <a:lnTo>
                  <a:pt x="0" y="127762"/>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17" name="object 8"/>
          <p:cNvSpPr txBox="1"/>
          <p:nvPr/>
        </p:nvSpPr>
        <p:spPr>
          <a:xfrm>
            <a:off x="9750806" y="8037778"/>
            <a:ext cx="7269480" cy="1317027"/>
          </a:xfrm>
          <a:prstGeom prst="rect">
            <a:avLst/>
          </a:prstGeom>
        </p:spPr>
        <p:txBody>
          <a:bodyPr vert="horz" wrap="square" lIns="0" tIns="24130" rIns="0" bIns="0" rtlCol="0">
            <a:spAutoFit/>
          </a:bodyPr>
          <a:lstStyle/>
          <a:p>
            <a:pPr marL="25400" marR="10160" algn="ctr">
              <a:lnSpc>
                <a:spcPct val="100400"/>
              </a:lnSpc>
              <a:spcBef>
                <a:spcPts val="190"/>
              </a:spcBef>
            </a:pPr>
            <a:r>
              <a:rPr sz="2800" spc="-10" dirty="0">
                <a:solidFill>
                  <a:srgbClr val="5F5F5F"/>
                </a:solidFill>
                <a:cs typeface="Calibri"/>
              </a:rPr>
              <a:t>Provides high-quality medicine, both </a:t>
            </a:r>
            <a:r>
              <a:rPr sz="2800" spc="-20" dirty="0">
                <a:solidFill>
                  <a:srgbClr val="5F5F5F"/>
                </a:solidFill>
                <a:cs typeface="Calibri"/>
              </a:rPr>
              <a:t>branded </a:t>
            </a:r>
            <a:r>
              <a:rPr sz="2800" spc="-10" dirty="0">
                <a:solidFill>
                  <a:srgbClr val="5F5F5F"/>
                </a:solidFill>
                <a:cs typeface="Calibri"/>
              </a:rPr>
              <a:t>and  generic. It accepts Bitcoins </a:t>
            </a:r>
            <a:r>
              <a:rPr sz="2800" dirty="0">
                <a:solidFill>
                  <a:srgbClr val="5F5F5F"/>
                </a:solidFill>
                <a:cs typeface="Calibri"/>
              </a:rPr>
              <a:t>alongside </a:t>
            </a:r>
            <a:r>
              <a:rPr sz="2800" spc="-10" dirty="0">
                <a:solidFill>
                  <a:srgbClr val="5F5F5F"/>
                </a:solidFill>
                <a:cs typeface="Calibri"/>
              </a:rPr>
              <a:t>traditional  </a:t>
            </a:r>
            <a:r>
              <a:rPr sz="2800" spc="-50" dirty="0">
                <a:solidFill>
                  <a:srgbClr val="5F5F5F"/>
                </a:solidFill>
                <a:cs typeface="Calibri"/>
              </a:rPr>
              <a:t>money, </a:t>
            </a:r>
            <a:r>
              <a:rPr sz="2800" spc="-10" dirty="0">
                <a:solidFill>
                  <a:srgbClr val="5F5F5F"/>
                </a:solidFill>
                <a:cs typeface="Calibri"/>
              </a:rPr>
              <a:t>and </a:t>
            </a:r>
            <a:r>
              <a:rPr sz="2800" dirty="0">
                <a:solidFill>
                  <a:srgbClr val="5F5F5F"/>
                </a:solidFill>
                <a:cs typeface="Calibri"/>
              </a:rPr>
              <a:t>will </a:t>
            </a:r>
            <a:r>
              <a:rPr sz="2800" spc="-10" dirty="0">
                <a:solidFill>
                  <a:srgbClr val="5F5F5F"/>
                </a:solidFill>
                <a:cs typeface="Calibri"/>
              </a:rPr>
              <a:t>ship</a:t>
            </a:r>
            <a:r>
              <a:rPr sz="2800" spc="20" dirty="0">
                <a:solidFill>
                  <a:srgbClr val="5F5F5F"/>
                </a:solidFill>
                <a:cs typeface="Calibri"/>
              </a:rPr>
              <a:t> </a:t>
            </a:r>
            <a:r>
              <a:rPr sz="2800" dirty="0">
                <a:solidFill>
                  <a:srgbClr val="5F5F5F"/>
                </a:solidFill>
                <a:cs typeface="Calibri"/>
              </a:rPr>
              <a:t>worldwide</a:t>
            </a:r>
            <a:endParaRPr sz="2800">
              <a:solidFill>
                <a:prstClr val="black"/>
              </a:solidFill>
              <a:cs typeface="Calibri"/>
            </a:endParaRPr>
          </a:p>
        </p:txBody>
      </p:sp>
    </p:spTree>
    <p:extLst>
      <p:ext uri="{BB962C8B-B14F-4D97-AF65-F5344CB8AC3E}">
        <p14:creationId xmlns:p14="http://schemas.microsoft.com/office/powerpoint/2010/main" val="15689289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pic>
        <p:nvPicPr>
          <p:cNvPr id="8" name="Picture 2" descr="Image result for bitcoin worki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4800" y="228601"/>
            <a:ext cx="13716000" cy="1005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708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2057400" y="4450354"/>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Use Cases in Blockchain</a:t>
            </a:r>
            <a:endParaRPr sz="6600" dirty="0">
              <a:latin typeface="Trebuchet MS" panose="020B0603020202020204" pitchFamily="34" charset="0"/>
              <a:cs typeface="Calibri"/>
            </a:endParaRPr>
          </a:p>
        </p:txBody>
      </p:sp>
    </p:spTree>
    <p:extLst>
      <p:ext uri="{BB962C8B-B14F-4D97-AF65-F5344CB8AC3E}">
        <p14:creationId xmlns:p14="http://schemas.microsoft.com/office/powerpoint/2010/main" val="12537678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6"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17"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8"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9" name="object 6"/>
          <p:cNvSpPr txBox="1">
            <a:spLocks noGrp="1"/>
          </p:cNvSpPr>
          <p:nvPr>
            <p:ph type="title"/>
          </p:nvPr>
        </p:nvSpPr>
        <p:spPr>
          <a:xfrm>
            <a:off x="937666" y="644093"/>
            <a:ext cx="9196705"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Potential </a:t>
            </a:r>
            <a:r>
              <a:rPr sz="5600" dirty="0">
                <a:solidFill>
                  <a:srgbClr val="095A82"/>
                </a:solidFill>
              </a:rPr>
              <a:t>Blockchain</a:t>
            </a:r>
            <a:r>
              <a:rPr sz="5600" spc="-140" dirty="0">
                <a:solidFill>
                  <a:srgbClr val="095A82"/>
                </a:solidFill>
              </a:rPr>
              <a:t> </a:t>
            </a:r>
            <a:r>
              <a:rPr sz="5600" dirty="0">
                <a:solidFill>
                  <a:srgbClr val="095A82"/>
                </a:solidFill>
              </a:rPr>
              <a:t>Use-Cases</a:t>
            </a:r>
            <a:endParaRPr sz="5600" dirty="0"/>
          </a:p>
        </p:txBody>
      </p:sp>
      <p:sp>
        <p:nvSpPr>
          <p:cNvPr id="20" name="object 7"/>
          <p:cNvSpPr/>
          <p:nvPr/>
        </p:nvSpPr>
        <p:spPr>
          <a:xfrm>
            <a:off x="5439155" y="1900428"/>
            <a:ext cx="7409688" cy="7607808"/>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21" name="object 8"/>
          <p:cNvSpPr/>
          <p:nvPr/>
        </p:nvSpPr>
        <p:spPr>
          <a:xfrm>
            <a:off x="4939029" y="3023361"/>
            <a:ext cx="1621155" cy="50800"/>
          </a:xfrm>
          <a:custGeom>
            <a:avLst/>
            <a:gdLst/>
            <a:ahLst/>
            <a:cxnLst/>
            <a:rect l="l" t="t" r="r" b="b"/>
            <a:pathLst>
              <a:path w="1621154" h="50800">
                <a:moveTo>
                  <a:pt x="25400" y="0"/>
                </a:moveTo>
                <a:lnTo>
                  <a:pt x="15537" y="2004"/>
                </a:lnTo>
                <a:lnTo>
                  <a:pt x="7461" y="7461"/>
                </a:lnTo>
                <a:lnTo>
                  <a:pt x="2004" y="15537"/>
                </a:lnTo>
                <a:lnTo>
                  <a:pt x="0" y="25400"/>
                </a:lnTo>
                <a:lnTo>
                  <a:pt x="2004" y="35262"/>
                </a:lnTo>
                <a:lnTo>
                  <a:pt x="7461" y="43338"/>
                </a:lnTo>
                <a:lnTo>
                  <a:pt x="15537" y="48795"/>
                </a:lnTo>
                <a:lnTo>
                  <a:pt x="25400" y="50800"/>
                </a:lnTo>
                <a:lnTo>
                  <a:pt x="35262" y="48795"/>
                </a:lnTo>
                <a:lnTo>
                  <a:pt x="43338" y="43338"/>
                </a:lnTo>
                <a:lnTo>
                  <a:pt x="48766" y="35306"/>
                </a:lnTo>
                <a:lnTo>
                  <a:pt x="25400" y="35306"/>
                </a:lnTo>
                <a:lnTo>
                  <a:pt x="25400" y="15494"/>
                </a:lnTo>
                <a:lnTo>
                  <a:pt x="48766" y="15494"/>
                </a:lnTo>
                <a:lnTo>
                  <a:pt x="43338" y="7461"/>
                </a:lnTo>
                <a:lnTo>
                  <a:pt x="35262" y="2004"/>
                </a:lnTo>
                <a:lnTo>
                  <a:pt x="25400" y="0"/>
                </a:lnTo>
                <a:close/>
              </a:path>
              <a:path w="1621154" h="50800">
                <a:moveTo>
                  <a:pt x="48766" y="15494"/>
                </a:moveTo>
                <a:lnTo>
                  <a:pt x="25400" y="15494"/>
                </a:lnTo>
                <a:lnTo>
                  <a:pt x="25400" y="35306"/>
                </a:lnTo>
                <a:lnTo>
                  <a:pt x="48766" y="35306"/>
                </a:lnTo>
                <a:lnTo>
                  <a:pt x="50800" y="25400"/>
                </a:lnTo>
                <a:lnTo>
                  <a:pt x="48795" y="15537"/>
                </a:lnTo>
                <a:close/>
              </a:path>
              <a:path w="1621154" h="50800">
                <a:moveTo>
                  <a:pt x="1620901" y="15494"/>
                </a:moveTo>
                <a:lnTo>
                  <a:pt x="48766" y="15494"/>
                </a:lnTo>
                <a:lnTo>
                  <a:pt x="50800" y="25400"/>
                </a:lnTo>
                <a:lnTo>
                  <a:pt x="48795" y="35262"/>
                </a:lnTo>
                <a:lnTo>
                  <a:pt x="1620901" y="35306"/>
                </a:lnTo>
                <a:lnTo>
                  <a:pt x="1620901" y="15494"/>
                </a:lnTo>
                <a:close/>
              </a:path>
            </a:pathLst>
          </a:custGeom>
          <a:solidFill>
            <a:srgbClr val="5F5F5F"/>
          </a:solidFill>
        </p:spPr>
        <p:txBody>
          <a:bodyPr wrap="square" lIns="0" tIns="0" rIns="0" bIns="0" rtlCol="0"/>
          <a:lstStyle/>
          <a:p>
            <a:endParaRPr>
              <a:solidFill>
                <a:prstClr val="black"/>
              </a:solidFill>
            </a:endParaRPr>
          </a:p>
        </p:txBody>
      </p:sp>
      <p:sp>
        <p:nvSpPr>
          <p:cNvPr id="22" name="object 9"/>
          <p:cNvSpPr txBox="1"/>
          <p:nvPr/>
        </p:nvSpPr>
        <p:spPr>
          <a:xfrm>
            <a:off x="5075935" y="2684780"/>
            <a:ext cx="1332865" cy="330835"/>
          </a:xfrm>
          <a:prstGeom prst="rect">
            <a:avLst/>
          </a:prstGeom>
        </p:spPr>
        <p:txBody>
          <a:bodyPr vert="horz" wrap="square" lIns="0" tIns="12700" rIns="0" bIns="0" rtlCol="0">
            <a:spAutoFit/>
          </a:bodyPr>
          <a:lstStyle/>
          <a:p>
            <a:pPr marL="12700">
              <a:spcBef>
                <a:spcPts val="100"/>
              </a:spcBef>
            </a:pPr>
            <a:r>
              <a:rPr sz="2000" b="1" spc="-10" dirty="0">
                <a:solidFill>
                  <a:srgbClr val="5F5F5F"/>
                </a:solidFill>
                <a:cs typeface="Calibri"/>
              </a:rPr>
              <a:t>Remittances</a:t>
            </a:r>
            <a:endParaRPr sz="2000" dirty="0">
              <a:solidFill>
                <a:prstClr val="black"/>
              </a:solidFill>
              <a:cs typeface="Calibri"/>
            </a:endParaRPr>
          </a:p>
        </p:txBody>
      </p:sp>
      <p:sp>
        <p:nvSpPr>
          <p:cNvPr id="23" name="object 10"/>
          <p:cNvSpPr/>
          <p:nvPr/>
        </p:nvSpPr>
        <p:spPr>
          <a:xfrm>
            <a:off x="3943858" y="5030470"/>
            <a:ext cx="1476375" cy="50800"/>
          </a:xfrm>
          <a:custGeom>
            <a:avLst/>
            <a:gdLst/>
            <a:ahLst/>
            <a:cxnLst/>
            <a:rect l="l" t="t" r="r" b="b"/>
            <a:pathLst>
              <a:path w="1476375" h="50800">
                <a:moveTo>
                  <a:pt x="25400" y="0"/>
                </a:moveTo>
                <a:lnTo>
                  <a:pt x="15537" y="2004"/>
                </a:lnTo>
                <a:lnTo>
                  <a:pt x="7461" y="7461"/>
                </a:lnTo>
                <a:lnTo>
                  <a:pt x="2004" y="15537"/>
                </a:lnTo>
                <a:lnTo>
                  <a:pt x="0" y="25400"/>
                </a:lnTo>
                <a:lnTo>
                  <a:pt x="2004" y="35262"/>
                </a:lnTo>
                <a:lnTo>
                  <a:pt x="7461" y="43338"/>
                </a:lnTo>
                <a:lnTo>
                  <a:pt x="15537" y="48795"/>
                </a:lnTo>
                <a:lnTo>
                  <a:pt x="25400" y="50800"/>
                </a:lnTo>
                <a:lnTo>
                  <a:pt x="35262" y="48795"/>
                </a:lnTo>
                <a:lnTo>
                  <a:pt x="43338" y="43338"/>
                </a:lnTo>
                <a:lnTo>
                  <a:pt x="48766" y="35305"/>
                </a:lnTo>
                <a:lnTo>
                  <a:pt x="25400" y="35305"/>
                </a:lnTo>
                <a:lnTo>
                  <a:pt x="25400" y="15493"/>
                </a:lnTo>
                <a:lnTo>
                  <a:pt x="48766" y="15493"/>
                </a:lnTo>
                <a:lnTo>
                  <a:pt x="43338" y="7461"/>
                </a:lnTo>
                <a:lnTo>
                  <a:pt x="35262" y="2004"/>
                </a:lnTo>
                <a:lnTo>
                  <a:pt x="25400" y="0"/>
                </a:lnTo>
                <a:close/>
              </a:path>
              <a:path w="1476375" h="50800">
                <a:moveTo>
                  <a:pt x="48766" y="15493"/>
                </a:moveTo>
                <a:lnTo>
                  <a:pt x="25400" y="15493"/>
                </a:lnTo>
                <a:lnTo>
                  <a:pt x="25400" y="35305"/>
                </a:lnTo>
                <a:lnTo>
                  <a:pt x="48766" y="35305"/>
                </a:lnTo>
                <a:lnTo>
                  <a:pt x="50800" y="25400"/>
                </a:lnTo>
                <a:lnTo>
                  <a:pt x="48795" y="15537"/>
                </a:lnTo>
                <a:close/>
              </a:path>
              <a:path w="1476375" h="50800">
                <a:moveTo>
                  <a:pt x="1475866" y="15493"/>
                </a:moveTo>
                <a:lnTo>
                  <a:pt x="48766" y="15493"/>
                </a:lnTo>
                <a:lnTo>
                  <a:pt x="50800" y="25400"/>
                </a:lnTo>
                <a:lnTo>
                  <a:pt x="48795" y="35262"/>
                </a:lnTo>
                <a:lnTo>
                  <a:pt x="1475866" y="35305"/>
                </a:lnTo>
                <a:lnTo>
                  <a:pt x="1475866" y="15493"/>
                </a:lnTo>
                <a:close/>
              </a:path>
            </a:pathLst>
          </a:custGeom>
          <a:solidFill>
            <a:srgbClr val="5F5F5F"/>
          </a:solidFill>
        </p:spPr>
        <p:txBody>
          <a:bodyPr wrap="square" lIns="0" tIns="0" rIns="0" bIns="0" rtlCol="0"/>
          <a:lstStyle/>
          <a:p>
            <a:endParaRPr>
              <a:solidFill>
                <a:prstClr val="black"/>
              </a:solidFill>
            </a:endParaRPr>
          </a:p>
        </p:txBody>
      </p:sp>
      <p:sp>
        <p:nvSpPr>
          <p:cNvPr id="24" name="object 11"/>
          <p:cNvSpPr txBox="1"/>
          <p:nvPr/>
        </p:nvSpPr>
        <p:spPr>
          <a:xfrm>
            <a:off x="4130421" y="4686680"/>
            <a:ext cx="1091565" cy="330835"/>
          </a:xfrm>
          <a:prstGeom prst="rect">
            <a:avLst/>
          </a:prstGeom>
        </p:spPr>
        <p:txBody>
          <a:bodyPr vert="horz" wrap="square" lIns="0" tIns="13335" rIns="0" bIns="0" rtlCol="0">
            <a:spAutoFit/>
          </a:bodyPr>
          <a:lstStyle/>
          <a:p>
            <a:pPr marL="12700">
              <a:spcBef>
                <a:spcPts val="105"/>
              </a:spcBef>
            </a:pPr>
            <a:r>
              <a:rPr sz="2000" b="1" spc="-5" dirty="0">
                <a:solidFill>
                  <a:srgbClr val="5F5F5F"/>
                </a:solidFill>
                <a:cs typeface="Calibri"/>
              </a:rPr>
              <a:t>Diamonds</a:t>
            </a:r>
            <a:endParaRPr sz="2000">
              <a:solidFill>
                <a:prstClr val="black"/>
              </a:solidFill>
              <a:cs typeface="Calibri"/>
            </a:endParaRPr>
          </a:p>
        </p:txBody>
      </p:sp>
      <p:sp>
        <p:nvSpPr>
          <p:cNvPr id="25" name="object 12"/>
          <p:cNvSpPr txBox="1"/>
          <p:nvPr/>
        </p:nvSpPr>
        <p:spPr>
          <a:xfrm>
            <a:off x="3635502" y="6817562"/>
            <a:ext cx="2156460" cy="636270"/>
          </a:xfrm>
          <a:prstGeom prst="rect">
            <a:avLst/>
          </a:prstGeom>
        </p:spPr>
        <p:txBody>
          <a:bodyPr vert="horz" wrap="square" lIns="0" tIns="13335" rIns="0" bIns="0" rtlCol="0">
            <a:spAutoFit/>
          </a:bodyPr>
          <a:lstStyle/>
          <a:p>
            <a:pPr algn="ctr">
              <a:spcBef>
                <a:spcPts val="105"/>
              </a:spcBef>
            </a:pPr>
            <a:r>
              <a:rPr sz="2000" b="1" spc="-5" dirty="0">
                <a:solidFill>
                  <a:srgbClr val="5F5F5F"/>
                </a:solidFill>
                <a:cs typeface="Calibri"/>
              </a:rPr>
              <a:t>Property</a:t>
            </a:r>
            <a:r>
              <a:rPr sz="2000" b="1" spc="-50" dirty="0">
                <a:solidFill>
                  <a:srgbClr val="5F5F5F"/>
                </a:solidFill>
                <a:cs typeface="Calibri"/>
              </a:rPr>
              <a:t> </a:t>
            </a:r>
            <a:r>
              <a:rPr sz="2000" b="1" dirty="0">
                <a:solidFill>
                  <a:srgbClr val="5F5F5F"/>
                </a:solidFill>
                <a:cs typeface="Calibri"/>
              </a:rPr>
              <a:t>titles/Land</a:t>
            </a:r>
            <a:endParaRPr sz="2000">
              <a:solidFill>
                <a:prstClr val="black"/>
              </a:solidFill>
              <a:cs typeface="Calibri"/>
            </a:endParaRPr>
          </a:p>
          <a:p>
            <a:pPr algn="ctr"/>
            <a:r>
              <a:rPr sz="2000" b="1" spc="-10" dirty="0">
                <a:solidFill>
                  <a:srgbClr val="5F5F5F"/>
                </a:solidFill>
                <a:cs typeface="Calibri"/>
              </a:rPr>
              <a:t>records</a:t>
            </a:r>
            <a:endParaRPr sz="2000">
              <a:solidFill>
                <a:prstClr val="black"/>
              </a:solidFill>
              <a:cs typeface="Calibri"/>
            </a:endParaRPr>
          </a:p>
        </p:txBody>
      </p:sp>
      <p:sp>
        <p:nvSpPr>
          <p:cNvPr id="26" name="object 13"/>
          <p:cNvSpPr/>
          <p:nvPr/>
        </p:nvSpPr>
        <p:spPr>
          <a:xfrm>
            <a:off x="3520185" y="7442961"/>
            <a:ext cx="2361565" cy="50800"/>
          </a:xfrm>
          <a:custGeom>
            <a:avLst/>
            <a:gdLst/>
            <a:ahLst/>
            <a:cxnLst/>
            <a:rect l="l" t="t" r="r" b="b"/>
            <a:pathLst>
              <a:path w="2361565" h="50800">
                <a:moveTo>
                  <a:pt x="25400" y="0"/>
                </a:moveTo>
                <a:lnTo>
                  <a:pt x="15537" y="2004"/>
                </a:lnTo>
                <a:lnTo>
                  <a:pt x="7461" y="7461"/>
                </a:lnTo>
                <a:lnTo>
                  <a:pt x="2004" y="15537"/>
                </a:lnTo>
                <a:lnTo>
                  <a:pt x="0" y="25400"/>
                </a:lnTo>
                <a:lnTo>
                  <a:pt x="2004" y="35262"/>
                </a:lnTo>
                <a:lnTo>
                  <a:pt x="7461" y="43338"/>
                </a:lnTo>
                <a:lnTo>
                  <a:pt x="15537" y="48795"/>
                </a:lnTo>
                <a:lnTo>
                  <a:pt x="25400" y="50800"/>
                </a:lnTo>
                <a:lnTo>
                  <a:pt x="35262" y="48795"/>
                </a:lnTo>
                <a:lnTo>
                  <a:pt x="43338" y="43338"/>
                </a:lnTo>
                <a:lnTo>
                  <a:pt x="48766" y="35306"/>
                </a:lnTo>
                <a:lnTo>
                  <a:pt x="25400" y="35306"/>
                </a:lnTo>
                <a:lnTo>
                  <a:pt x="25400" y="15494"/>
                </a:lnTo>
                <a:lnTo>
                  <a:pt x="48766" y="15494"/>
                </a:lnTo>
                <a:lnTo>
                  <a:pt x="43338" y="7461"/>
                </a:lnTo>
                <a:lnTo>
                  <a:pt x="35262" y="2004"/>
                </a:lnTo>
                <a:lnTo>
                  <a:pt x="25400" y="0"/>
                </a:lnTo>
                <a:close/>
              </a:path>
              <a:path w="2361565" h="50800">
                <a:moveTo>
                  <a:pt x="48766" y="15494"/>
                </a:moveTo>
                <a:lnTo>
                  <a:pt x="25400" y="15494"/>
                </a:lnTo>
                <a:lnTo>
                  <a:pt x="25400" y="35306"/>
                </a:lnTo>
                <a:lnTo>
                  <a:pt x="48766" y="35306"/>
                </a:lnTo>
                <a:lnTo>
                  <a:pt x="50800" y="25400"/>
                </a:lnTo>
                <a:lnTo>
                  <a:pt x="48795" y="15537"/>
                </a:lnTo>
                <a:close/>
              </a:path>
              <a:path w="2361565" h="50800">
                <a:moveTo>
                  <a:pt x="2361311" y="15494"/>
                </a:moveTo>
                <a:lnTo>
                  <a:pt x="48766" y="15494"/>
                </a:lnTo>
                <a:lnTo>
                  <a:pt x="50800" y="25400"/>
                </a:lnTo>
                <a:lnTo>
                  <a:pt x="48795" y="35262"/>
                </a:lnTo>
                <a:lnTo>
                  <a:pt x="2361311" y="35306"/>
                </a:lnTo>
                <a:lnTo>
                  <a:pt x="2361311" y="15494"/>
                </a:lnTo>
                <a:close/>
              </a:path>
            </a:pathLst>
          </a:custGeom>
          <a:solidFill>
            <a:srgbClr val="5F5F5F"/>
          </a:solidFill>
        </p:spPr>
        <p:txBody>
          <a:bodyPr wrap="square" lIns="0" tIns="0" rIns="0" bIns="0" rtlCol="0"/>
          <a:lstStyle/>
          <a:p>
            <a:endParaRPr>
              <a:solidFill>
                <a:prstClr val="black"/>
              </a:solidFill>
            </a:endParaRPr>
          </a:p>
        </p:txBody>
      </p:sp>
      <p:sp>
        <p:nvSpPr>
          <p:cNvPr id="27" name="object 14"/>
          <p:cNvSpPr/>
          <p:nvPr/>
        </p:nvSpPr>
        <p:spPr>
          <a:xfrm>
            <a:off x="5259070" y="8953245"/>
            <a:ext cx="2361565" cy="50800"/>
          </a:xfrm>
          <a:custGeom>
            <a:avLst/>
            <a:gdLst/>
            <a:ahLst/>
            <a:cxnLst/>
            <a:rect l="l" t="t" r="r" b="b"/>
            <a:pathLst>
              <a:path w="2361565" h="50800">
                <a:moveTo>
                  <a:pt x="25400" y="0"/>
                </a:moveTo>
                <a:lnTo>
                  <a:pt x="15537" y="2004"/>
                </a:lnTo>
                <a:lnTo>
                  <a:pt x="7461" y="7461"/>
                </a:lnTo>
                <a:lnTo>
                  <a:pt x="2004" y="15537"/>
                </a:lnTo>
                <a:lnTo>
                  <a:pt x="0" y="25399"/>
                </a:lnTo>
                <a:lnTo>
                  <a:pt x="2004" y="35262"/>
                </a:lnTo>
                <a:lnTo>
                  <a:pt x="7461" y="43338"/>
                </a:lnTo>
                <a:lnTo>
                  <a:pt x="15537" y="48795"/>
                </a:lnTo>
                <a:lnTo>
                  <a:pt x="25400" y="50799"/>
                </a:lnTo>
                <a:lnTo>
                  <a:pt x="35262" y="48795"/>
                </a:lnTo>
                <a:lnTo>
                  <a:pt x="43338" y="43338"/>
                </a:lnTo>
                <a:lnTo>
                  <a:pt x="48766" y="35305"/>
                </a:lnTo>
                <a:lnTo>
                  <a:pt x="25400" y="35305"/>
                </a:lnTo>
                <a:lnTo>
                  <a:pt x="25400" y="15493"/>
                </a:lnTo>
                <a:lnTo>
                  <a:pt x="48766" y="15493"/>
                </a:lnTo>
                <a:lnTo>
                  <a:pt x="43338" y="7461"/>
                </a:lnTo>
                <a:lnTo>
                  <a:pt x="35262" y="2004"/>
                </a:lnTo>
                <a:lnTo>
                  <a:pt x="25400" y="0"/>
                </a:lnTo>
                <a:close/>
              </a:path>
              <a:path w="2361565" h="50800">
                <a:moveTo>
                  <a:pt x="48766" y="15493"/>
                </a:moveTo>
                <a:lnTo>
                  <a:pt x="25400" y="15493"/>
                </a:lnTo>
                <a:lnTo>
                  <a:pt x="25400" y="35305"/>
                </a:lnTo>
                <a:lnTo>
                  <a:pt x="48766" y="35305"/>
                </a:lnTo>
                <a:lnTo>
                  <a:pt x="50800" y="25399"/>
                </a:lnTo>
                <a:lnTo>
                  <a:pt x="48795" y="15537"/>
                </a:lnTo>
                <a:close/>
              </a:path>
              <a:path w="2361565" h="50800">
                <a:moveTo>
                  <a:pt x="2361310" y="15493"/>
                </a:moveTo>
                <a:lnTo>
                  <a:pt x="48766" y="15493"/>
                </a:lnTo>
                <a:lnTo>
                  <a:pt x="50800" y="25399"/>
                </a:lnTo>
                <a:lnTo>
                  <a:pt x="48795" y="35262"/>
                </a:lnTo>
                <a:lnTo>
                  <a:pt x="2361310" y="35305"/>
                </a:lnTo>
                <a:lnTo>
                  <a:pt x="2361310" y="15493"/>
                </a:lnTo>
                <a:close/>
              </a:path>
            </a:pathLst>
          </a:custGeom>
          <a:solidFill>
            <a:srgbClr val="5F5F5F"/>
          </a:solidFill>
        </p:spPr>
        <p:txBody>
          <a:bodyPr wrap="square" lIns="0" tIns="0" rIns="0" bIns="0" rtlCol="0"/>
          <a:lstStyle/>
          <a:p>
            <a:endParaRPr>
              <a:solidFill>
                <a:prstClr val="black"/>
              </a:solidFill>
            </a:endParaRPr>
          </a:p>
        </p:txBody>
      </p:sp>
      <p:sp>
        <p:nvSpPr>
          <p:cNvPr id="28" name="object 15"/>
          <p:cNvSpPr txBox="1"/>
          <p:nvPr/>
        </p:nvSpPr>
        <p:spPr>
          <a:xfrm>
            <a:off x="5409438" y="8607932"/>
            <a:ext cx="2139315" cy="330835"/>
          </a:xfrm>
          <a:prstGeom prst="rect">
            <a:avLst/>
          </a:prstGeom>
        </p:spPr>
        <p:txBody>
          <a:bodyPr vert="horz" wrap="square" lIns="0" tIns="12700" rIns="0" bIns="0" rtlCol="0">
            <a:spAutoFit/>
          </a:bodyPr>
          <a:lstStyle/>
          <a:p>
            <a:pPr marL="12700">
              <a:spcBef>
                <a:spcPts val="100"/>
              </a:spcBef>
            </a:pPr>
            <a:r>
              <a:rPr sz="2000" b="1" spc="-10" dirty="0">
                <a:solidFill>
                  <a:srgbClr val="5F5F5F"/>
                </a:solidFill>
                <a:cs typeface="Calibri"/>
              </a:rPr>
              <a:t>Interbank</a:t>
            </a:r>
            <a:r>
              <a:rPr sz="2000" b="1" spc="-40" dirty="0">
                <a:solidFill>
                  <a:srgbClr val="5F5F5F"/>
                </a:solidFill>
                <a:cs typeface="Calibri"/>
              </a:rPr>
              <a:t> </a:t>
            </a:r>
            <a:r>
              <a:rPr sz="2000" b="1" spc="-15" dirty="0">
                <a:solidFill>
                  <a:srgbClr val="5F5F5F"/>
                </a:solidFill>
                <a:cs typeface="Calibri"/>
              </a:rPr>
              <a:t>Payments</a:t>
            </a:r>
            <a:endParaRPr sz="2000">
              <a:solidFill>
                <a:prstClr val="black"/>
              </a:solidFill>
              <a:cs typeface="Calibri"/>
            </a:endParaRPr>
          </a:p>
        </p:txBody>
      </p:sp>
      <p:sp>
        <p:nvSpPr>
          <p:cNvPr id="29" name="object 16"/>
          <p:cNvSpPr/>
          <p:nvPr/>
        </p:nvSpPr>
        <p:spPr>
          <a:xfrm>
            <a:off x="9303257" y="2171445"/>
            <a:ext cx="1086485" cy="50800"/>
          </a:xfrm>
          <a:custGeom>
            <a:avLst/>
            <a:gdLst/>
            <a:ahLst/>
            <a:cxnLst/>
            <a:rect l="l" t="t" r="r" b="b"/>
            <a:pathLst>
              <a:path w="1086484" h="50800">
                <a:moveTo>
                  <a:pt x="1060577" y="0"/>
                </a:moveTo>
                <a:lnTo>
                  <a:pt x="1050661" y="2004"/>
                </a:lnTo>
                <a:lnTo>
                  <a:pt x="1042590" y="7461"/>
                </a:lnTo>
                <a:lnTo>
                  <a:pt x="1037163" y="15537"/>
                </a:lnTo>
                <a:lnTo>
                  <a:pt x="1035176" y="25400"/>
                </a:lnTo>
                <a:lnTo>
                  <a:pt x="1037163" y="35262"/>
                </a:lnTo>
                <a:lnTo>
                  <a:pt x="1042590" y="43338"/>
                </a:lnTo>
                <a:lnTo>
                  <a:pt x="1050661" y="48795"/>
                </a:lnTo>
                <a:lnTo>
                  <a:pt x="1060577" y="50800"/>
                </a:lnTo>
                <a:lnTo>
                  <a:pt x="1070439" y="48795"/>
                </a:lnTo>
                <a:lnTo>
                  <a:pt x="1078515" y="43338"/>
                </a:lnTo>
                <a:lnTo>
                  <a:pt x="1083943" y="35305"/>
                </a:lnTo>
                <a:lnTo>
                  <a:pt x="1060577" y="35305"/>
                </a:lnTo>
                <a:lnTo>
                  <a:pt x="1060577" y="15494"/>
                </a:lnTo>
                <a:lnTo>
                  <a:pt x="1083943" y="15494"/>
                </a:lnTo>
                <a:lnTo>
                  <a:pt x="1078515" y="7461"/>
                </a:lnTo>
                <a:lnTo>
                  <a:pt x="1070439" y="2004"/>
                </a:lnTo>
                <a:lnTo>
                  <a:pt x="1060577" y="0"/>
                </a:lnTo>
                <a:close/>
              </a:path>
              <a:path w="1086484" h="50800">
                <a:moveTo>
                  <a:pt x="1037192" y="15494"/>
                </a:moveTo>
                <a:lnTo>
                  <a:pt x="0" y="15494"/>
                </a:lnTo>
                <a:lnTo>
                  <a:pt x="0" y="35305"/>
                </a:lnTo>
                <a:lnTo>
                  <a:pt x="1037192" y="35305"/>
                </a:lnTo>
                <a:lnTo>
                  <a:pt x="1035176" y="25400"/>
                </a:lnTo>
                <a:lnTo>
                  <a:pt x="1037163" y="15537"/>
                </a:lnTo>
                <a:close/>
              </a:path>
              <a:path w="1086484" h="50800">
                <a:moveTo>
                  <a:pt x="1083943" y="15494"/>
                </a:moveTo>
                <a:lnTo>
                  <a:pt x="1060577" y="15494"/>
                </a:lnTo>
                <a:lnTo>
                  <a:pt x="1060577" y="35305"/>
                </a:lnTo>
                <a:lnTo>
                  <a:pt x="1083943" y="35305"/>
                </a:lnTo>
                <a:lnTo>
                  <a:pt x="1085977" y="25400"/>
                </a:lnTo>
                <a:lnTo>
                  <a:pt x="1083972" y="15537"/>
                </a:lnTo>
                <a:close/>
              </a:path>
            </a:pathLst>
          </a:custGeom>
          <a:solidFill>
            <a:srgbClr val="5F5F5F"/>
          </a:solidFill>
        </p:spPr>
        <p:txBody>
          <a:bodyPr wrap="square" lIns="0" tIns="0" rIns="0" bIns="0" rtlCol="0"/>
          <a:lstStyle/>
          <a:p>
            <a:endParaRPr>
              <a:solidFill>
                <a:prstClr val="black"/>
              </a:solidFill>
            </a:endParaRPr>
          </a:p>
        </p:txBody>
      </p:sp>
      <p:sp>
        <p:nvSpPr>
          <p:cNvPr id="30" name="object 17"/>
          <p:cNvSpPr/>
          <p:nvPr/>
        </p:nvSpPr>
        <p:spPr>
          <a:xfrm>
            <a:off x="10673333" y="8953245"/>
            <a:ext cx="1578610" cy="50800"/>
          </a:xfrm>
          <a:custGeom>
            <a:avLst/>
            <a:gdLst/>
            <a:ahLst/>
            <a:cxnLst/>
            <a:rect l="l" t="t" r="r" b="b"/>
            <a:pathLst>
              <a:path w="1578609" h="50800">
                <a:moveTo>
                  <a:pt x="1552702" y="0"/>
                </a:moveTo>
                <a:lnTo>
                  <a:pt x="1542839" y="2004"/>
                </a:lnTo>
                <a:lnTo>
                  <a:pt x="1534763" y="7461"/>
                </a:lnTo>
                <a:lnTo>
                  <a:pt x="1529306" y="15537"/>
                </a:lnTo>
                <a:lnTo>
                  <a:pt x="1527302" y="25399"/>
                </a:lnTo>
                <a:lnTo>
                  <a:pt x="1529306" y="35262"/>
                </a:lnTo>
                <a:lnTo>
                  <a:pt x="1534763" y="43338"/>
                </a:lnTo>
                <a:lnTo>
                  <a:pt x="1542839" y="48795"/>
                </a:lnTo>
                <a:lnTo>
                  <a:pt x="1552702" y="50799"/>
                </a:lnTo>
                <a:lnTo>
                  <a:pt x="1562617" y="48795"/>
                </a:lnTo>
                <a:lnTo>
                  <a:pt x="1570688" y="43338"/>
                </a:lnTo>
                <a:lnTo>
                  <a:pt x="1576086" y="35305"/>
                </a:lnTo>
                <a:lnTo>
                  <a:pt x="1552702" y="35305"/>
                </a:lnTo>
                <a:lnTo>
                  <a:pt x="1552702" y="15493"/>
                </a:lnTo>
                <a:lnTo>
                  <a:pt x="1576086" y="15493"/>
                </a:lnTo>
                <a:lnTo>
                  <a:pt x="1570688" y="7461"/>
                </a:lnTo>
                <a:lnTo>
                  <a:pt x="1562617" y="2004"/>
                </a:lnTo>
                <a:lnTo>
                  <a:pt x="1552702" y="0"/>
                </a:lnTo>
                <a:close/>
              </a:path>
              <a:path w="1578609" h="50800">
                <a:moveTo>
                  <a:pt x="1529335" y="15493"/>
                </a:moveTo>
                <a:lnTo>
                  <a:pt x="0" y="15493"/>
                </a:lnTo>
                <a:lnTo>
                  <a:pt x="0" y="35305"/>
                </a:lnTo>
                <a:lnTo>
                  <a:pt x="1529335" y="35305"/>
                </a:lnTo>
                <a:lnTo>
                  <a:pt x="1527302" y="25399"/>
                </a:lnTo>
                <a:lnTo>
                  <a:pt x="1529306" y="15537"/>
                </a:lnTo>
                <a:close/>
              </a:path>
              <a:path w="1578609" h="50800">
                <a:moveTo>
                  <a:pt x="1576086" y="15493"/>
                </a:moveTo>
                <a:lnTo>
                  <a:pt x="1552702" y="15493"/>
                </a:lnTo>
                <a:lnTo>
                  <a:pt x="1552702" y="35305"/>
                </a:lnTo>
                <a:lnTo>
                  <a:pt x="1576086" y="35305"/>
                </a:lnTo>
                <a:lnTo>
                  <a:pt x="1578102" y="25399"/>
                </a:lnTo>
                <a:lnTo>
                  <a:pt x="1576115" y="15537"/>
                </a:lnTo>
                <a:close/>
              </a:path>
            </a:pathLst>
          </a:custGeom>
          <a:solidFill>
            <a:srgbClr val="5F5F5F"/>
          </a:solidFill>
        </p:spPr>
        <p:txBody>
          <a:bodyPr wrap="square" lIns="0" tIns="0" rIns="0" bIns="0" rtlCol="0"/>
          <a:lstStyle/>
          <a:p>
            <a:endParaRPr>
              <a:solidFill>
                <a:prstClr val="black"/>
              </a:solidFill>
            </a:endParaRPr>
          </a:p>
        </p:txBody>
      </p:sp>
      <p:sp>
        <p:nvSpPr>
          <p:cNvPr id="34" name="object 18"/>
          <p:cNvSpPr txBox="1"/>
          <p:nvPr/>
        </p:nvSpPr>
        <p:spPr>
          <a:xfrm>
            <a:off x="10732769" y="8606408"/>
            <a:ext cx="1356360" cy="330835"/>
          </a:xfrm>
          <a:prstGeom prst="rect">
            <a:avLst/>
          </a:prstGeom>
        </p:spPr>
        <p:txBody>
          <a:bodyPr vert="horz" wrap="square" lIns="0" tIns="12700" rIns="0" bIns="0" rtlCol="0">
            <a:spAutoFit/>
          </a:bodyPr>
          <a:lstStyle/>
          <a:p>
            <a:pPr marL="12700">
              <a:spcBef>
                <a:spcPts val="100"/>
              </a:spcBef>
            </a:pPr>
            <a:r>
              <a:rPr sz="2000" b="1" dirty="0">
                <a:solidFill>
                  <a:srgbClr val="5F5F5F"/>
                </a:solidFill>
                <a:cs typeface="Calibri"/>
              </a:rPr>
              <a:t>Airline</a:t>
            </a:r>
            <a:r>
              <a:rPr sz="2000" b="1" spc="-85" dirty="0">
                <a:solidFill>
                  <a:srgbClr val="5F5F5F"/>
                </a:solidFill>
                <a:cs typeface="Calibri"/>
              </a:rPr>
              <a:t> </a:t>
            </a:r>
            <a:r>
              <a:rPr sz="2000" b="1" dirty="0">
                <a:solidFill>
                  <a:srgbClr val="5F5F5F"/>
                </a:solidFill>
                <a:cs typeface="Calibri"/>
              </a:rPr>
              <a:t>Miles</a:t>
            </a:r>
            <a:endParaRPr sz="2000">
              <a:solidFill>
                <a:prstClr val="black"/>
              </a:solidFill>
              <a:cs typeface="Calibri"/>
            </a:endParaRPr>
          </a:p>
        </p:txBody>
      </p:sp>
      <p:sp>
        <p:nvSpPr>
          <p:cNvPr id="35" name="object 19"/>
          <p:cNvSpPr/>
          <p:nvPr/>
        </p:nvSpPr>
        <p:spPr>
          <a:xfrm>
            <a:off x="11490197" y="2858770"/>
            <a:ext cx="1904364" cy="50800"/>
          </a:xfrm>
          <a:custGeom>
            <a:avLst/>
            <a:gdLst/>
            <a:ahLst/>
            <a:cxnLst/>
            <a:rect l="l" t="t" r="r" b="b"/>
            <a:pathLst>
              <a:path w="1904365" h="50800">
                <a:moveTo>
                  <a:pt x="1878838" y="0"/>
                </a:moveTo>
                <a:lnTo>
                  <a:pt x="1868922" y="2004"/>
                </a:lnTo>
                <a:lnTo>
                  <a:pt x="1860851" y="7461"/>
                </a:lnTo>
                <a:lnTo>
                  <a:pt x="1855424" y="15537"/>
                </a:lnTo>
                <a:lnTo>
                  <a:pt x="1853438" y="25400"/>
                </a:lnTo>
                <a:lnTo>
                  <a:pt x="1855424" y="35262"/>
                </a:lnTo>
                <a:lnTo>
                  <a:pt x="1860851" y="43338"/>
                </a:lnTo>
                <a:lnTo>
                  <a:pt x="1868922" y="48795"/>
                </a:lnTo>
                <a:lnTo>
                  <a:pt x="1878838" y="50800"/>
                </a:lnTo>
                <a:lnTo>
                  <a:pt x="1888700" y="48795"/>
                </a:lnTo>
                <a:lnTo>
                  <a:pt x="1896776" y="43338"/>
                </a:lnTo>
                <a:lnTo>
                  <a:pt x="1902204" y="35305"/>
                </a:lnTo>
                <a:lnTo>
                  <a:pt x="1878838" y="35305"/>
                </a:lnTo>
                <a:lnTo>
                  <a:pt x="1878838" y="15494"/>
                </a:lnTo>
                <a:lnTo>
                  <a:pt x="1902204" y="15494"/>
                </a:lnTo>
                <a:lnTo>
                  <a:pt x="1896776" y="7461"/>
                </a:lnTo>
                <a:lnTo>
                  <a:pt x="1888700" y="2004"/>
                </a:lnTo>
                <a:lnTo>
                  <a:pt x="1878838" y="0"/>
                </a:lnTo>
                <a:close/>
              </a:path>
              <a:path w="1904365" h="50800">
                <a:moveTo>
                  <a:pt x="1855453" y="15494"/>
                </a:moveTo>
                <a:lnTo>
                  <a:pt x="0" y="15494"/>
                </a:lnTo>
                <a:lnTo>
                  <a:pt x="0" y="35305"/>
                </a:lnTo>
                <a:lnTo>
                  <a:pt x="1855453" y="35305"/>
                </a:lnTo>
                <a:lnTo>
                  <a:pt x="1853438" y="25400"/>
                </a:lnTo>
                <a:lnTo>
                  <a:pt x="1855424" y="15537"/>
                </a:lnTo>
                <a:close/>
              </a:path>
              <a:path w="1904365" h="50800">
                <a:moveTo>
                  <a:pt x="1902204" y="15494"/>
                </a:moveTo>
                <a:lnTo>
                  <a:pt x="1878838" y="15494"/>
                </a:lnTo>
                <a:lnTo>
                  <a:pt x="1878838" y="35305"/>
                </a:lnTo>
                <a:lnTo>
                  <a:pt x="1902204" y="35305"/>
                </a:lnTo>
                <a:lnTo>
                  <a:pt x="1904238" y="25400"/>
                </a:lnTo>
                <a:lnTo>
                  <a:pt x="1902233" y="15537"/>
                </a:lnTo>
                <a:close/>
              </a:path>
            </a:pathLst>
          </a:custGeom>
          <a:solidFill>
            <a:srgbClr val="5F5F5F"/>
          </a:solidFill>
        </p:spPr>
        <p:txBody>
          <a:bodyPr wrap="square" lIns="0" tIns="0" rIns="0" bIns="0" rtlCol="0"/>
          <a:lstStyle/>
          <a:p>
            <a:endParaRPr>
              <a:solidFill>
                <a:prstClr val="black"/>
              </a:solidFill>
            </a:endParaRPr>
          </a:p>
        </p:txBody>
      </p:sp>
      <p:sp>
        <p:nvSpPr>
          <p:cNvPr id="36" name="object 20"/>
          <p:cNvSpPr/>
          <p:nvPr/>
        </p:nvSpPr>
        <p:spPr>
          <a:xfrm>
            <a:off x="12829793" y="4768341"/>
            <a:ext cx="1904364" cy="50800"/>
          </a:xfrm>
          <a:custGeom>
            <a:avLst/>
            <a:gdLst/>
            <a:ahLst/>
            <a:cxnLst/>
            <a:rect l="l" t="t" r="r" b="b"/>
            <a:pathLst>
              <a:path w="1904365" h="50800">
                <a:moveTo>
                  <a:pt x="1878838" y="0"/>
                </a:moveTo>
                <a:lnTo>
                  <a:pt x="1868922" y="2004"/>
                </a:lnTo>
                <a:lnTo>
                  <a:pt x="1860851" y="7461"/>
                </a:lnTo>
                <a:lnTo>
                  <a:pt x="1855424" y="15537"/>
                </a:lnTo>
                <a:lnTo>
                  <a:pt x="1853438" y="25400"/>
                </a:lnTo>
                <a:lnTo>
                  <a:pt x="1855424" y="35262"/>
                </a:lnTo>
                <a:lnTo>
                  <a:pt x="1860851" y="43338"/>
                </a:lnTo>
                <a:lnTo>
                  <a:pt x="1868922" y="48795"/>
                </a:lnTo>
                <a:lnTo>
                  <a:pt x="1878838" y="50800"/>
                </a:lnTo>
                <a:lnTo>
                  <a:pt x="1888700" y="48795"/>
                </a:lnTo>
                <a:lnTo>
                  <a:pt x="1896776" y="43338"/>
                </a:lnTo>
                <a:lnTo>
                  <a:pt x="1902204" y="35306"/>
                </a:lnTo>
                <a:lnTo>
                  <a:pt x="1878838" y="35306"/>
                </a:lnTo>
                <a:lnTo>
                  <a:pt x="1878838" y="15494"/>
                </a:lnTo>
                <a:lnTo>
                  <a:pt x="1902204" y="15494"/>
                </a:lnTo>
                <a:lnTo>
                  <a:pt x="1896776" y="7461"/>
                </a:lnTo>
                <a:lnTo>
                  <a:pt x="1888700" y="2004"/>
                </a:lnTo>
                <a:lnTo>
                  <a:pt x="1878838" y="0"/>
                </a:lnTo>
                <a:close/>
              </a:path>
              <a:path w="1904365" h="50800">
                <a:moveTo>
                  <a:pt x="1855453" y="15494"/>
                </a:moveTo>
                <a:lnTo>
                  <a:pt x="0" y="15494"/>
                </a:lnTo>
                <a:lnTo>
                  <a:pt x="0" y="35306"/>
                </a:lnTo>
                <a:lnTo>
                  <a:pt x="1855453" y="35306"/>
                </a:lnTo>
                <a:lnTo>
                  <a:pt x="1853438" y="25400"/>
                </a:lnTo>
                <a:lnTo>
                  <a:pt x="1855424" y="15537"/>
                </a:lnTo>
                <a:close/>
              </a:path>
              <a:path w="1904365" h="50800">
                <a:moveTo>
                  <a:pt x="1902204" y="15494"/>
                </a:moveTo>
                <a:lnTo>
                  <a:pt x="1878838" y="15494"/>
                </a:lnTo>
                <a:lnTo>
                  <a:pt x="1878838" y="35306"/>
                </a:lnTo>
                <a:lnTo>
                  <a:pt x="1902204" y="35306"/>
                </a:lnTo>
                <a:lnTo>
                  <a:pt x="1904238" y="25400"/>
                </a:lnTo>
                <a:lnTo>
                  <a:pt x="1902233" y="15537"/>
                </a:lnTo>
                <a:close/>
              </a:path>
            </a:pathLst>
          </a:custGeom>
          <a:solidFill>
            <a:srgbClr val="5F5F5F"/>
          </a:solidFill>
        </p:spPr>
        <p:txBody>
          <a:bodyPr wrap="square" lIns="0" tIns="0" rIns="0" bIns="0" rtlCol="0"/>
          <a:lstStyle/>
          <a:p>
            <a:endParaRPr>
              <a:solidFill>
                <a:prstClr val="black"/>
              </a:solidFill>
            </a:endParaRPr>
          </a:p>
        </p:txBody>
      </p:sp>
      <p:sp>
        <p:nvSpPr>
          <p:cNvPr id="37" name="object 21"/>
          <p:cNvSpPr/>
          <p:nvPr/>
        </p:nvSpPr>
        <p:spPr>
          <a:xfrm>
            <a:off x="12531090" y="7319518"/>
            <a:ext cx="2092325" cy="50800"/>
          </a:xfrm>
          <a:custGeom>
            <a:avLst/>
            <a:gdLst/>
            <a:ahLst/>
            <a:cxnLst/>
            <a:rect l="l" t="t" r="r" b="b"/>
            <a:pathLst>
              <a:path w="2092325" h="50800">
                <a:moveTo>
                  <a:pt x="2066671" y="0"/>
                </a:moveTo>
                <a:lnTo>
                  <a:pt x="2056808" y="2004"/>
                </a:lnTo>
                <a:lnTo>
                  <a:pt x="2048732" y="7461"/>
                </a:lnTo>
                <a:lnTo>
                  <a:pt x="2043275" y="15537"/>
                </a:lnTo>
                <a:lnTo>
                  <a:pt x="2041271" y="25399"/>
                </a:lnTo>
                <a:lnTo>
                  <a:pt x="2043275" y="35262"/>
                </a:lnTo>
                <a:lnTo>
                  <a:pt x="2048732" y="43338"/>
                </a:lnTo>
                <a:lnTo>
                  <a:pt x="2056808" y="48795"/>
                </a:lnTo>
                <a:lnTo>
                  <a:pt x="2066671" y="50799"/>
                </a:lnTo>
                <a:lnTo>
                  <a:pt x="2076586" y="48795"/>
                </a:lnTo>
                <a:lnTo>
                  <a:pt x="2084657" y="43338"/>
                </a:lnTo>
                <a:lnTo>
                  <a:pt x="2090055" y="35305"/>
                </a:lnTo>
                <a:lnTo>
                  <a:pt x="2066671" y="35305"/>
                </a:lnTo>
                <a:lnTo>
                  <a:pt x="2066671" y="15493"/>
                </a:lnTo>
                <a:lnTo>
                  <a:pt x="2090055" y="15493"/>
                </a:lnTo>
                <a:lnTo>
                  <a:pt x="2084657" y="7461"/>
                </a:lnTo>
                <a:lnTo>
                  <a:pt x="2076586" y="2004"/>
                </a:lnTo>
                <a:lnTo>
                  <a:pt x="2066671" y="0"/>
                </a:lnTo>
                <a:close/>
              </a:path>
              <a:path w="2092325" h="50800">
                <a:moveTo>
                  <a:pt x="2043304" y="15493"/>
                </a:moveTo>
                <a:lnTo>
                  <a:pt x="0" y="15493"/>
                </a:lnTo>
                <a:lnTo>
                  <a:pt x="0" y="35305"/>
                </a:lnTo>
                <a:lnTo>
                  <a:pt x="2043304" y="35305"/>
                </a:lnTo>
                <a:lnTo>
                  <a:pt x="2041271" y="25399"/>
                </a:lnTo>
                <a:lnTo>
                  <a:pt x="2043275" y="15537"/>
                </a:lnTo>
                <a:close/>
              </a:path>
              <a:path w="2092325" h="50800">
                <a:moveTo>
                  <a:pt x="2090055" y="15493"/>
                </a:moveTo>
                <a:lnTo>
                  <a:pt x="2066671" y="15493"/>
                </a:lnTo>
                <a:lnTo>
                  <a:pt x="2066671" y="35305"/>
                </a:lnTo>
                <a:lnTo>
                  <a:pt x="2090055" y="35305"/>
                </a:lnTo>
                <a:lnTo>
                  <a:pt x="2092071" y="25399"/>
                </a:lnTo>
                <a:lnTo>
                  <a:pt x="2090084" y="15537"/>
                </a:lnTo>
                <a:close/>
              </a:path>
            </a:pathLst>
          </a:custGeom>
          <a:solidFill>
            <a:srgbClr val="5F5F5F"/>
          </a:solidFill>
        </p:spPr>
        <p:txBody>
          <a:bodyPr wrap="square" lIns="0" tIns="0" rIns="0" bIns="0" rtlCol="0"/>
          <a:lstStyle/>
          <a:p>
            <a:endParaRPr>
              <a:solidFill>
                <a:prstClr val="black"/>
              </a:solidFill>
            </a:endParaRPr>
          </a:p>
        </p:txBody>
      </p:sp>
      <p:sp>
        <p:nvSpPr>
          <p:cNvPr id="38" name="object 22"/>
          <p:cNvSpPr txBox="1"/>
          <p:nvPr/>
        </p:nvSpPr>
        <p:spPr>
          <a:xfrm>
            <a:off x="9560432" y="1843277"/>
            <a:ext cx="523875" cy="330835"/>
          </a:xfrm>
          <a:prstGeom prst="rect">
            <a:avLst/>
          </a:prstGeom>
        </p:spPr>
        <p:txBody>
          <a:bodyPr vert="horz" wrap="square" lIns="0" tIns="12700" rIns="0" bIns="0" rtlCol="0">
            <a:spAutoFit/>
          </a:bodyPr>
          <a:lstStyle/>
          <a:p>
            <a:pPr marL="12700">
              <a:spcBef>
                <a:spcPts val="100"/>
              </a:spcBef>
            </a:pPr>
            <a:r>
              <a:rPr sz="2000" b="1" spc="-5" dirty="0">
                <a:solidFill>
                  <a:srgbClr val="5F5F5F"/>
                </a:solidFill>
                <a:cs typeface="Calibri"/>
              </a:rPr>
              <a:t>Gold</a:t>
            </a:r>
            <a:endParaRPr sz="2000">
              <a:solidFill>
                <a:prstClr val="black"/>
              </a:solidFill>
              <a:cs typeface="Calibri"/>
            </a:endParaRPr>
          </a:p>
        </p:txBody>
      </p:sp>
      <p:sp>
        <p:nvSpPr>
          <p:cNvPr id="39" name="object 23"/>
          <p:cNvSpPr txBox="1"/>
          <p:nvPr/>
        </p:nvSpPr>
        <p:spPr>
          <a:xfrm>
            <a:off x="12557506" y="6971486"/>
            <a:ext cx="1973580" cy="331470"/>
          </a:xfrm>
          <a:prstGeom prst="rect">
            <a:avLst/>
          </a:prstGeom>
        </p:spPr>
        <p:txBody>
          <a:bodyPr vert="horz" wrap="square" lIns="0" tIns="13335" rIns="0" bIns="0" rtlCol="0">
            <a:spAutoFit/>
          </a:bodyPr>
          <a:lstStyle/>
          <a:p>
            <a:pPr marL="12700">
              <a:spcBef>
                <a:spcPts val="105"/>
              </a:spcBef>
            </a:pPr>
            <a:r>
              <a:rPr sz="2000" b="1" dirty="0">
                <a:solidFill>
                  <a:srgbClr val="5F5F5F"/>
                </a:solidFill>
                <a:cs typeface="Calibri"/>
              </a:rPr>
              <a:t>US </a:t>
            </a:r>
            <a:r>
              <a:rPr sz="2000" b="1" spc="-15" dirty="0">
                <a:solidFill>
                  <a:srgbClr val="5F5F5F"/>
                </a:solidFill>
                <a:cs typeface="Calibri"/>
              </a:rPr>
              <a:t>Treasury</a:t>
            </a:r>
            <a:r>
              <a:rPr sz="2000" b="1" spc="-80" dirty="0">
                <a:solidFill>
                  <a:srgbClr val="5F5F5F"/>
                </a:solidFill>
                <a:cs typeface="Calibri"/>
              </a:rPr>
              <a:t> </a:t>
            </a:r>
            <a:r>
              <a:rPr sz="2000" b="1" spc="-10" dirty="0">
                <a:solidFill>
                  <a:srgbClr val="5F5F5F"/>
                </a:solidFill>
                <a:cs typeface="Calibri"/>
              </a:rPr>
              <a:t>Repos</a:t>
            </a:r>
            <a:endParaRPr sz="2000">
              <a:solidFill>
                <a:prstClr val="black"/>
              </a:solidFill>
              <a:cs typeface="Calibri"/>
            </a:endParaRPr>
          </a:p>
        </p:txBody>
      </p:sp>
      <p:sp>
        <p:nvSpPr>
          <p:cNvPr id="40" name="object 24"/>
          <p:cNvSpPr txBox="1"/>
          <p:nvPr/>
        </p:nvSpPr>
        <p:spPr>
          <a:xfrm>
            <a:off x="12927583" y="4416297"/>
            <a:ext cx="1521460" cy="330835"/>
          </a:xfrm>
          <a:prstGeom prst="rect">
            <a:avLst/>
          </a:prstGeom>
        </p:spPr>
        <p:txBody>
          <a:bodyPr vert="horz" wrap="square" lIns="0" tIns="13335" rIns="0" bIns="0" rtlCol="0">
            <a:spAutoFit/>
          </a:bodyPr>
          <a:lstStyle/>
          <a:p>
            <a:pPr marL="12700">
              <a:spcBef>
                <a:spcPts val="105"/>
              </a:spcBef>
            </a:pPr>
            <a:r>
              <a:rPr sz="2000" b="1" spc="-15" dirty="0">
                <a:solidFill>
                  <a:srgbClr val="5F5F5F"/>
                </a:solidFill>
                <a:cs typeface="Calibri"/>
              </a:rPr>
              <a:t>Private</a:t>
            </a:r>
            <a:r>
              <a:rPr sz="2000" b="1" spc="-75" dirty="0">
                <a:solidFill>
                  <a:srgbClr val="5F5F5F"/>
                </a:solidFill>
                <a:cs typeface="Calibri"/>
              </a:rPr>
              <a:t> </a:t>
            </a:r>
            <a:r>
              <a:rPr sz="2000" b="1" spc="-5" dirty="0">
                <a:solidFill>
                  <a:srgbClr val="5F5F5F"/>
                </a:solidFill>
                <a:cs typeface="Calibri"/>
              </a:rPr>
              <a:t>Shares</a:t>
            </a:r>
            <a:endParaRPr sz="2000">
              <a:solidFill>
                <a:prstClr val="black"/>
              </a:solidFill>
              <a:cs typeface="Calibri"/>
            </a:endParaRPr>
          </a:p>
        </p:txBody>
      </p:sp>
      <p:sp>
        <p:nvSpPr>
          <p:cNvPr id="41" name="object 25"/>
          <p:cNvSpPr txBox="1"/>
          <p:nvPr/>
        </p:nvSpPr>
        <p:spPr>
          <a:xfrm>
            <a:off x="11521185" y="2494534"/>
            <a:ext cx="1841500" cy="330835"/>
          </a:xfrm>
          <a:prstGeom prst="rect">
            <a:avLst/>
          </a:prstGeom>
        </p:spPr>
        <p:txBody>
          <a:bodyPr vert="horz" wrap="square" lIns="0" tIns="12700" rIns="0" bIns="0" rtlCol="0">
            <a:spAutoFit/>
          </a:bodyPr>
          <a:lstStyle/>
          <a:p>
            <a:pPr marL="12700">
              <a:spcBef>
                <a:spcPts val="100"/>
              </a:spcBef>
            </a:pPr>
            <a:r>
              <a:rPr sz="2000" b="1" spc="-10" dirty="0">
                <a:solidFill>
                  <a:srgbClr val="5F5F5F"/>
                </a:solidFill>
                <a:cs typeface="Calibri"/>
              </a:rPr>
              <a:t>Syndicated</a:t>
            </a:r>
            <a:r>
              <a:rPr sz="2000" b="1" spc="-70" dirty="0">
                <a:solidFill>
                  <a:srgbClr val="5F5F5F"/>
                </a:solidFill>
                <a:cs typeface="Calibri"/>
              </a:rPr>
              <a:t> </a:t>
            </a:r>
            <a:r>
              <a:rPr sz="2000" b="1" dirty="0">
                <a:solidFill>
                  <a:srgbClr val="5F5F5F"/>
                </a:solidFill>
                <a:cs typeface="Calibri"/>
              </a:rPr>
              <a:t>Loans</a:t>
            </a:r>
            <a:endParaRPr sz="2000">
              <a:solidFill>
                <a:prstClr val="black"/>
              </a:solidFill>
              <a:cs typeface="Calibri"/>
            </a:endParaRPr>
          </a:p>
        </p:txBody>
      </p:sp>
      <p:sp>
        <p:nvSpPr>
          <p:cNvPr id="42" name="object 26"/>
          <p:cNvSpPr txBox="1"/>
          <p:nvPr/>
        </p:nvSpPr>
        <p:spPr>
          <a:xfrm>
            <a:off x="10471150" y="1961844"/>
            <a:ext cx="3550285" cy="331470"/>
          </a:xfrm>
          <a:prstGeom prst="rect">
            <a:avLst/>
          </a:prstGeom>
        </p:spPr>
        <p:txBody>
          <a:bodyPr vert="horz" wrap="square" lIns="0" tIns="13335" rIns="0" bIns="0" rtlCol="0">
            <a:spAutoFit/>
          </a:bodyPr>
          <a:lstStyle/>
          <a:p>
            <a:pPr marL="12700">
              <a:spcBef>
                <a:spcPts val="105"/>
              </a:spcBef>
            </a:pPr>
            <a:r>
              <a:rPr sz="2000" b="1" spc="-10" dirty="0">
                <a:solidFill>
                  <a:srgbClr val="5F5F5F"/>
                </a:solidFill>
                <a:cs typeface="Calibri"/>
              </a:rPr>
              <a:t>Example: </a:t>
            </a:r>
            <a:r>
              <a:rPr sz="2000" spc="-10" dirty="0">
                <a:solidFill>
                  <a:srgbClr val="5F5F5F"/>
                </a:solidFill>
                <a:cs typeface="Calibri"/>
              </a:rPr>
              <a:t>Real </a:t>
            </a:r>
            <a:r>
              <a:rPr sz="2000" spc="-5" dirty="0">
                <a:solidFill>
                  <a:srgbClr val="5F5F5F"/>
                </a:solidFill>
                <a:cs typeface="Calibri"/>
              </a:rPr>
              <a:t>Asset co. </a:t>
            </a:r>
            <a:r>
              <a:rPr sz="2000" dirty="0">
                <a:solidFill>
                  <a:srgbClr val="5F5F5F"/>
                </a:solidFill>
                <a:cs typeface="Calibri"/>
              </a:rPr>
              <a:t>in</a:t>
            </a:r>
            <a:r>
              <a:rPr sz="2000" spc="-5" dirty="0">
                <a:solidFill>
                  <a:srgbClr val="5F5F5F"/>
                </a:solidFill>
                <a:cs typeface="Calibri"/>
              </a:rPr>
              <a:t> London</a:t>
            </a:r>
            <a:endParaRPr sz="2000">
              <a:solidFill>
                <a:prstClr val="black"/>
              </a:solidFill>
              <a:cs typeface="Calibri"/>
            </a:endParaRPr>
          </a:p>
        </p:txBody>
      </p:sp>
      <p:sp>
        <p:nvSpPr>
          <p:cNvPr id="43" name="object 27"/>
          <p:cNvSpPr txBox="1"/>
          <p:nvPr/>
        </p:nvSpPr>
        <p:spPr>
          <a:xfrm>
            <a:off x="13515593" y="2533649"/>
            <a:ext cx="3335654" cy="635635"/>
          </a:xfrm>
          <a:prstGeom prst="rect">
            <a:avLst/>
          </a:prstGeom>
        </p:spPr>
        <p:txBody>
          <a:bodyPr vert="horz" wrap="square" lIns="0" tIns="12700" rIns="0" bIns="0" rtlCol="0">
            <a:spAutoFit/>
          </a:bodyPr>
          <a:lstStyle/>
          <a:p>
            <a:pPr marL="12700">
              <a:spcBef>
                <a:spcPts val="100"/>
              </a:spcBef>
            </a:pPr>
            <a:r>
              <a:rPr sz="2000" b="1" spc="-5" dirty="0">
                <a:solidFill>
                  <a:srgbClr val="5F5F5F"/>
                </a:solidFill>
                <a:cs typeface="Calibri"/>
              </a:rPr>
              <a:t>Example: </a:t>
            </a:r>
            <a:r>
              <a:rPr sz="2000" spc="-10" dirty="0">
                <a:solidFill>
                  <a:srgbClr val="5F5F5F"/>
                </a:solidFill>
                <a:cs typeface="Calibri"/>
              </a:rPr>
              <a:t>Digital </a:t>
            </a:r>
            <a:r>
              <a:rPr sz="2000" spc="-5" dirty="0">
                <a:solidFill>
                  <a:srgbClr val="5F5F5F"/>
                </a:solidFill>
                <a:cs typeface="Calibri"/>
              </a:rPr>
              <a:t>Asset</a:t>
            </a:r>
            <a:r>
              <a:rPr sz="2000" spc="-10" dirty="0">
                <a:solidFill>
                  <a:srgbClr val="5F5F5F"/>
                </a:solidFill>
                <a:cs typeface="Calibri"/>
              </a:rPr>
              <a:t> </a:t>
            </a:r>
            <a:r>
              <a:rPr sz="2000" spc="-5" dirty="0">
                <a:solidFill>
                  <a:srgbClr val="5F5F5F"/>
                </a:solidFill>
                <a:cs typeface="Calibri"/>
              </a:rPr>
              <a:t>Holdings,</a:t>
            </a:r>
            <a:endParaRPr sz="2000">
              <a:solidFill>
                <a:prstClr val="black"/>
              </a:solidFill>
              <a:cs typeface="Calibri"/>
            </a:endParaRPr>
          </a:p>
          <a:p>
            <a:pPr marL="12700"/>
            <a:r>
              <a:rPr sz="2000" spc="-15" dirty="0">
                <a:solidFill>
                  <a:srgbClr val="5F5F5F"/>
                </a:solidFill>
                <a:cs typeface="Calibri"/>
              </a:rPr>
              <a:t>Master’s</a:t>
            </a:r>
            <a:r>
              <a:rPr sz="2000" spc="15" dirty="0">
                <a:solidFill>
                  <a:srgbClr val="5F5F5F"/>
                </a:solidFill>
                <a:cs typeface="Calibri"/>
              </a:rPr>
              <a:t> </a:t>
            </a:r>
            <a:r>
              <a:rPr sz="2000" spc="-5" dirty="0">
                <a:solidFill>
                  <a:srgbClr val="5F5F5F"/>
                </a:solidFill>
                <a:cs typeface="Calibri"/>
              </a:rPr>
              <a:t>firm</a:t>
            </a:r>
            <a:endParaRPr sz="2000">
              <a:solidFill>
                <a:prstClr val="black"/>
              </a:solidFill>
              <a:cs typeface="Calibri"/>
            </a:endParaRPr>
          </a:p>
        </p:txBody>
      </p:sp>
      <p:sp>
        <p:nvSpPr>
          <p:cNvPr id="44" name="object 28"/>
          <p:cNvSpPr txBox="1"/>
          <p:nvPr/>
        </p:nvSpPr>
        <p:spPr>
          <a:xfrm>
            <a:off x="14799310" y="4323333"/>
            <a:ext cx="2501265" cy="940435"/>
          </a:xfrm>
          <a:prstGeom prst="rect">
            <a:avLst/>
          </a:prstGeom>
        </p:spPr>
        <p:txBody>
          <a:bodyPr vert="horz" wrap="square" lIns="0" tIns="13335" rIns="0" bIns="0" rtlCol="0">
            <a:spAutoFit/>
          </a:bodyPr>
          <a:lstStyle/>
          <a:p>
            <a:pPr marL="12700" marR="5080">
              <a:spcBef>
                <a:spcPts val="105"/>
              </a:spcBef>
            </a:pPr>
            <a:r>
              <a:rPr sz="2000" b="1" spc="-5" dirty="0">
                <a:solidFill>
                  <a:srgbClr val="5F5F5F"/>
                </a:solidFill>
                <a:cs typeface="Calibri"/>
              </a:rPr>
              <a:t>Example: </a:t>
            </a:r>
            <a:r>
              <a:rPr sz="2000" spc="-5" dirty="0">
                <a:solidFill>
                  <a:srgbClr val="5F5F5F"/>
                </a:solidFill>
                <a:cs typeface="Calibri"/>
              </a:rPr>
              <a:t>NASDAQ </a:t>
            </a:r>
            <a:r>
              <a:rPr sz="2000" dirty="0">
                <a:solidFill>
                  <a:srgbClr val="5F5F5F"/>
                </a:solidFill>
                <a:cs typeface="Calibri"/>
              </a:rPr>
              <a:t>is  </a:t>
            </a:r>
            <a:r>
              <a:rPr sz="2000" spc="-10" dirty="0">
                <a:solidFill>
                  <a:srgbClr val="5F5F5F"/>
                </a:solidFill>
                <a:cs typeface="Calibri"/>
              </a:rPr>
              <a:t>developing </a:t>
            </a:r>
            <a:r>
              <a:rPr sz="2000" dirty="0">
                <a:solidFill>
                  <a:srgbClr val="5F5F5F"/>
                </a:solidFill>
                <a:cs typeface="Calibri"/>
              </a:rPr>
              <a:t>a </a:t>
            </a:r>
            <a:r>
              <a:rPr sz="2000" spc="-5" dirty="0">
                <a:solidFill>
                  <a:srgbClr val="5F5F5F"/>
                </a:solidFill>
                <a:cs typeface="Calibri"/>
              </a:rPr>
              <a:t>Blockchain  based</a:t>
            </a:r>
            <a:r>
              <a:rPr sz="2000" spc="-10" dirty="0">
                <a:solidFill>
                  <a:srgbClr val="5F5F5F"/>
                </a:solidFill>
                <a:cs typeface="Calibri"/>
              </a:rPr>
              <a:t> </a:t>
            </a:r>
            <a:r>
              <a:rPr sz="2000" spc="-20" dirty="0">
                <a:solidFill>
                  <a:srgbClr val="5F5F5F"/>
                </a:solidFill>
                <a:cs typeface="Calibri"/>
              </a:rPr>
              <a:t>system</a:t>
            </a:r>
            <a:endParaRPr sz="2000">
              <a:solidFill>
                <a:prstClr val="black"/>
              </a:solidFill>
              <a:cs typeface="Calibri"/>
            </a:endParaRPr>
          </a:p>
        </p:txBody>
      </p:sp>
      <p:sp>
        <p:nvSpPr>
          <p:cNvPr id="45" name="object 29"/>
          <p:cNvSpPr txBox="1"/>
          <p:nvPr/>
        </p:nvSpPr>
        <p:spPr>
          <a:xfrm>
            <a:off x="1146149" y="4718050"/>
            <a:ext cx="2698750" cy="635635"/>
          </a:xfrm>
          <a:prstGeom prst="rect">
            <a:avLst/>
          </a:prstGeom>
        </p:spPr>
        <p:txBody>
          <a:bodyPr vert="horz" wrap="square" lIns="0" tIns="13335" rIns="0" bIns="0" rtlCol="0">
            <a:spAutoFit/>
          </a:bodyPr>
          <a:lstStyle/>
          <a:p>
            <a:pPr marL="12700" marR="5080">
              <a:spcBef>
                <a:spcPts val="105"/>
              </a:spcBef>
            </a:pPr>
            <a:r>
              <a:rPr sz="2000" b="1" spc="-5" dirty="0">
                <a:solidFill>
                  <a:srgbClr val="5F5F5F"/>
                </a:solidFill>
                <a:cs typeface="Calibri"/>
              </a:rPr>
              <a:t>Example: </a:t>
            </a:r>
            <a:r>
              <a:rPr sz="2000" spc="-5" dirty="0">
                <a:solidFill>
                  <a:srgbClr val="5F5F5F"/>
                </a:solidFill>
                <a:cs typeface="Calibri"/>
              </a:rPr>
              <a:t>London</a:t>
            </a:r>
            <a:r>
              <a:rPr sz="2000" spc="-70" dirty="0">
                <a:solidFill>
                  <a:srgbClr val="5F5F5F"/>
                </a:solidFill>
                <a:cs typeface="Calibri"/>
              </a:rPr>
              <a:t> </a:t>
            </a:r>
            <a:r>
              <a:rPr sz="2000" spc="-10" dirty="0">
                <a:solidFill>
                  <a:srgbClr val="5F5F5F"/>
                </a:solidFill>
                <a:cs typeface="Calibri"/>
              </a:rPr>
              <a:t>start-up  Everledger </a:t>
            </a:r>
            <a:r>
              <a:rPr sz="2000" spc="-5" dirty="0">
                <a:solidFill>
                  <a:srgbClr val="5F5F5F"/>
                </a:solidFill>
                <a:cs typeface="Calibri"/>
              </a:rPr>
              <a:t>uses </a:t>
            </a:r>
            <a:r>
              <a:rPr sz="2000" dirty="0">
                <a:solidFill>
                  <a:srgbClr val="5F5F5F"/>
                </a:solidFill>
                <a:cs typeface="Calibri"/>
              </a:rPr>
              <a:t>4.0</a:t>
            </a:r>
            <a:endParaRPr sz="2000">
              <a:solidFill>
                <a:prstClr val="black"/>
              </a:solidFill>
              <a:cs typeface="Calibri"/>
            </a:endParaRPr>
          </a:p>
        </p:txBody>
      </p:sp>
      <p:sp>
        <p:nvSpPr>
          <p:cNvPr id="46" name="object 30"/>
          <p:cNvSpPr txBox="1"/>
          <p:nvPr/>
        </p:nvSpPr>
        <p:spPr>
          <a:xfrm>
            <a:off x="971803" y="6909892"/>
            <a:ext cx="2480310" cy="1246505"/>
          </a:xfrm>
          <a:prstGeom prst="rect">
            <a:avLst/>
          </a:prstGeom>
        </p:spPr>
        <p:txBody>
          <a:bodyPr vert="horz" wrap="square" lIns="0" tIns="13335" rIns="0" bIns="0" rtlCol="0">
            <a:spAutoFit/>
          </a:bodyPr>
          <a:lstStyle/>
          <a:p>
            <a:pPr marL="12700" marR="5080">
              <a:spcBef>
                <a:spcPts val="105"/>
              </a:spcBef>
            </a:pPr>
            <a:r>
              <a:rPr sz="2000" b="1" spc="-10" dirty="0">
                <a:solidFill>
                  <a:srgbClr val="5F5F5F"/>
                </a:solidFill>
                <a:cs typeface="Calibri"/>
              </a:rPr>
              <a:t>Example</a:t>
            </a:r>
            <a:r>
              <a:rPr sz="2000" spc="-10" dirty="0">
                <a:solidFill>
                  <a:srgbClr val="5F5F5F"/>
                </a:solidFill>
                <a:cs typeface="Calibri"/>
              </a:rPr>
              <a:t>: </a:t>
            </a:r>
            <a:r>
              <a:rPr sz="2000" spc="-15" dirty="0">
                <a:solidFill>
                  <a:srgbClr val="5F5F5F"/>
                </a:solidFill>
                <a:cs typeface="Calibri"/>
              </a:rPr>
              <a:t>Factom </a:t>
            </a:r>
            <a:r>
              <a:rPr sz="2000" spc="-5" dirty="0">
                <a:solidFill>
                  <a:srgbClr val="5F5F5F"/>
                </a:solidFill>
                <a:cs typeface="Calibri"/>
              </a:rPr>
              <a:t>based  </a:t>
            </a:r>
            <a:r>
              <a:rPr sz="2000" dirty="0">
                <a:solidFill>
                  <a:srgbClr val="5F5F5F"/>
                </a:solidFill>
                <a:cs typeface="Calibri"/>
              </a:rPr>
              <a:t>in </a:t>
            </a:r>
            <a:r>
              <a:rPr sz="2000" spc="-5" dirty="0">
                <a:solidFill>
                  <a:srgbClr val="5F5F5F"/>
                </a:solidFill>
                <a:cs typeface="Calibri"/>
              </a:rPr>
              <a:t>Austin, </a:t>
            </a:r>
            <a:r>
              <a:rPr sz="2000" spc="-55" dirty="0">
                <a:solidFill>
                  <a:srgbClr val="5F5F5F"/>
                </a:solidFill>
                <a:cs typeface="Calibri"/>
              </a:rPr>
              <a:t>Texas </a:t>
            </a:r>
            <a:r>
              <a:rPr sz="2000" dirty="0">
                <a:solidFill>
                  <a:srgbClr val="5F5F5F"/>
                </a:solidFill>
                <a:cs typeface="Calibri"/>
              </a:rPr>
              <a:t>is  </a:t>
            </a:r>
            <a:r>
              <a:rPr sz="2000" spc="-5" dirty="0">
                <a:solidFill>
                  <a:srgbClr val="5F5F5F"/>
                </a:solidFill>
                <a:cs typeface="Calibri"/>
              </a:rPr>
              <a:t>building </a:t>
            </a:r>
            <a:r>
              <a:rPr sz="2000" dirty="0">
                <a:solidFill>
                  <a:srgbClr val="5F5F5F"/>
                </a:solidFill>
                <a:cs typeface="Calibri"/>
              </a:rPr>
              <a:t>a </a:t>
            </a:r>
            <a:r>
              <a:rPr sz="2000" spc="-5" dirty="0">
                <a:solidFill>
                  <a:srgbClr val="5F5F5F"/>
                </a:solidFill>
                <a:cs typeface="Calibri"/>
              </a:rPr>
              <a:t>Land title  </a:t>
            </a:r>
            <a:r>
              <a:rPr sz="2000" spc="-10" dirty="0">
                <a:solidFill>
                  <a:srgbClr val="5F5F5F"/>
                </a:solidFill>
                <a:cs typeface="Calibri"/>
              </a:rPr>
              <a:t>registry</a:t>
            </a:r>
            <a:endParaRPr sz="2000">
              <a:solidFill>
                <a:prstClr val="black"/>
              </a:solidFill>
              <a:cs typeface="Calibri"/>
            </a:endParaRPr>
          </a:p>
        </p:txBody>
      </p:sp>
      <p:sp>
        <p:nvSpPr>
          <p:cNvPr id="47" name="object 31"/>
          <p:cNvSpPr txBox="1"/>
          <p:nvPr/>
        </p:nvSpPr>
        <p:spPr>
          <a:xfrm>
            <a:off x="1624711" y="8456168"/>
            <a:ext cx="3544570" cy="940435"/>
          </a:xfrm>
          <a:prstGeom prst="rect">
            <a:avLst/>
          </a:prstGeom>
        </p:spPr>
        <p:txBody>
          <a:bodyPr vert="horz" wrap="square" lIns="0" tIns="12700" rIns="0" bIns="0" rtlCol="0">
            <a:spAutoFit/>
          </a:bodyPr>
          <a:lstStyle/>
          <a:p>
            <a:pPr marL="12700" marR="5080">
              <a:spcBef>
                <a:spcPts val="100"/>
              </a:spcBef>
            </a:pPr>
            <a:r>
              <a:rPr sz="2000" b="1" spc="-5" dirty="0">
                <a:solidFill>
                  <a:srgbClr val="5F5F5F"/>
                </a:solidFill>
                <a:cs typeface="Calibri"/>
              </a:rPr>
              <a:t>Example: </a:t>
            </a:r>
            <a:r>
              <a:rPr sz="2000" spc="-5" dirty="0">
                <a:solidFill>
                  <a:srgbClr val="5F5F5F"/>
                </a:solidFill>
                <a:cs typeface="Calibri"/>
              </a:rPr>
              <a:t>London based Earthport  </a:t>
            </a:r>
            <a:r>
              <a:rPr sz="2000" dirty="0">
                <a:solidFill>
                  <a:srgbClr val="5F5F5F"/>
                </a:solidFill>
                <a:cs typeface="Calibri"/>
              </a:rPr>
              <a:t>and Ripple </a:t>
            </a:r>
            <a:r>
              <a:rPr sz="2000" spc="-5" dirty="0">
                <a:solidFill>
                  <a:srgbClr val="5F5F5F"/>
                </a:solidFill>
                <a:cs typeface="Calibri"/>
              </a:rPr>
              <a:t>labs </a:t>
            </a:r>
            <a:r>
              <a:rPr sz="2000" dirty="0">
                <a:solidFill>
                  <a:srgbClr val="5F5F5F"/>
                </a:solidFill>
                <a:cs typeface="Calibri"/>
              </a:rPr>
              <a:t>a </a:t>
            </a:r>
            <a:r>
              <a:rPr sz="2000" spc="-10" dirty="0">
                <a:solidFill>
                  <a:srgbClr val="5F5F5F"/>
                </a:solidFill>
                <a:cs typeface="Calibri"/>
              </a:rPr>
              <a:t>Sanfransisco  </a:t>
            </a:r>
            <a:r>
              <a:rPr sz="2000" spc="-5" dirty="0">
                <a:solidFill>
                  <a:srgbClr val="5F5F5F"/>
                </a:solidFill>
                <a:cs typeface="Calibri"/>
              </a:rPr>
              <a:t>based</a:t>
            </a:r>
            <a:r>
              <a:rPr sz="2000" spc="-10" dirty="0">
                <a:solidFill>
                  <a:srgbClr val="5F5F5F"/>
                </a:solidFill>
                <a:cs typeface="Calibri"/>
              </a:rPr>
              <a:t> </a:t>
            </a:r>
            <a:r>
              <a:rPr sz="2000" spc="-5" dirty="0">
                <a:solidFill>
                  <a:srgbClr val="5F5F5F"/>
                </a:solidFill>
                <a:cs typeface="Calibri"/>
              </a:rPr>
              <a:t>start-up</a:t>
            </a:r>
            <a:endParaRPr sz="2000">
              <a:solidFill>
                <a:prstClr val="black"/>
              </a:solidFill>
              <a:cs typeface="Calibri"/>
            </a:endParaRPr>
          </a:p>
        </p:txBody>
      </p:sp>
      <p:sp>
        <p:nvSpPr>
          <p:cNvPr id="48" name="object 32"/>
          <p:cNvSpPr txBox="1"/>
          <p:nvPr/>
        </p:nvSpPr>
        <p:spPr>
          <a:xfrm>
            <a:off x="1518285" y="2698242"/>
            <a:ext cx="3259454" cy="635635"/>
          </a:xfrm>
          <a:prstGeom prst="rect">
            <a:avLst/>
          </a:prstGeom>
        </p:spPr>
        <p:txBody>
          <a:bodyPr vert="horz" wrap="square" lIns="0" tIns="12700" rIns="0" bIns="0" rtlCol="0">
            <a:spAutoFit/>
          </a:bodyPr>
          <a:lstStyle/>
          <a:p>
            <a:pPr marL="12700" marR="5080">
              <a:spcBef>
                <a:spcPts val="100"/>
              </a:spcBef>
            </a:pPr>
            <a:r>
              <a:rPr sz="2000" b="1" spc="-5" dirty="0">
                <a:solidFill>
                  <a:srgbClr val="5F5F5F"/>
                </a:solidFill>
                <a:cs typeface="Calibri"/>
              </a:rPr>
              <a:t>Example: </a:t>
            </a:r>
            <a:r>
              <a:rPr sz="2000" spc="-10" dirty="0">
                <a:solidFill>
                  <a:srgbClr val="5F5F5F"/>
                </a:solidFill>
                <a:cs typeface="Calibri"/>
              </a:rPr>
              <a:t>MeXBT </a:t>
            </a:r>
            <a:r>
              <a:rPr sz="2000" dirty="0">
                <a:solidFill>
                  <a:srgbClr val="5F5F5F"/>
                </a:solidFill>
                <a:cs typeface="Calibri"/>
              </a:rPr>
              <a:t>in </a:t>
            </a:r>
            <a:r>
              <a:rPr sz="2000" spc="-10" dirty="0">
                <a:solidFill>
                  <a:srgbClr val="5F5F5F"/>
                </a:solidFill>
                <a:cs typeface="Calibri"/>
              </a:rPr>
              <a:t>Mexico</a:t>
            </a:r>
            <a:r>
              <a:rPr sz="2000" spc="-70" dirty="0">
                <a:solidFill>
                  <a:srgbClr val="5F5F5F"/>
                </a:solidFill>
                <a:cs typeface="Calibri"/>
              </a:rPr>
              <a:t> </a:t>
            </a:r>
            <a:r>
              <a:rPr sz="2000" dirty="0">
                <a:solidFill>
                  <a:srgbClr val="5F5F5F"/>
                </a:solidFill>
                <a:cs typeface="Calibri"/>
              </a:rPr>
              <a:t>city  </a:t>
            </a:r>
            <a:r>
              <a:rPr sz="2000" spc="-10" dirty="0">
                <a:solidFill>
                  <a:srgbClr val="5F5F5F"/>
                </a:solidFill>
                <a:cs typeface="Calibri"/>
              </a:rPr>
              <a:t>provides </a:t>
            </a:r>
            <a:r>
              <a:rPr sz="2000" dirty="0">
                <a:solidFill>
                  <a:srgbClr val="5F5F5F"/>
                </a:solidFill>
                <a:cs typeface="Calibri"/>
              </a:rPr>
              <a:t>a </a:t>
            </a:r>
            <a:r>
              <a:rPr sz="2000" spc="-5" dirty="0">
                <a:solidFill>
                  <a:srgbClr val="5F5F5F"/>
                </a:solidFill>
                <a:cs typeface="Calibri"/>
              </a:rPr>
              <a:t>web-based</a:t>
            </a:r>
            <a:r>
              <a:rPr sz="2000" spc="-20" dirty="0">
                <a:solidFill>
                  <a:srgbClr val="5F5F5F"/>
                </a:solidFill>
                <a:cs typeface="Calibri"/>
              </a:rPr>
              <a:t> </a:t>
            </a:r>
            <a:r>
              <a:rPr sz="2000" dirty="0">
                <a:solidFill>
                  <a:srgbClr val="5F5F5F"/>
                </a:solidFill>
                <a:cs typeface="Calibri"/>
              </a:rPr>
              <a:t>app</a:t>
            </a:r>
            <a:endParaRPr sz="2000">
              <a:solidFill>
                <a:prstClr val="black"/>
              </a:solidFill>
              <a:cs typeface="Calibri"/>
            </a:endParaRPr>
          </a:p>
        </p:txBody>
      </p:sp>
      <p:sp>
        <p:nvSpPr>
          <p:cNvPr id="49" name="object 33"/>
          <p:cNvSpPr txBox="1"/>
          <p:nvPr/>
        </p:nvSpPr>
        <p:spPr>
          <a:xfrm>
            <a:off x="14759178" y="6809613"/>
            <a:ext cx="2501265" cy="940435"/>
          </a:xfrm>
          <a:prstGeom prst="rect">
            <a:avLst/>
          </a:prstGeom>
        </p:spPr>
        <p:txBody>
          <a:bodyPr vert="horz" wrap="square" lIns="0" tIns="13335" rIns="0" bIns="0" rtlCol="0">
            <a:spAutoFit/>
          </a:bodyPr>
          <a:lstStyle/>
          <a:p>
            <a:pPr marL="12700" marR="5080">
              <a:spcBef>
                <a:spcPts val="105"/>
              </a:spcBef>
            </a:pPr>
            <a:r>
              <a:rPr sz="2000" b="1" spc="-5" dirty="0">
                <a:solidFill>
                  <a:srgbClr val="5F5F5F"/>
                </a:solidFill>
                <a:cs typeface="Calibri"/>
              </a:rPr>
              <a:t>Example: </a:t>
            </a:r>
            <a:r>
              <a:rPr sz="2000" spc="-5" dirty="0">
                <a:solidFill>
                  <a:srgbClr val="5F5F5F"/>
                </a:solidFill>
                <a:cs typeface="Calibri"/>
              </a:rPr>
              <a:t>NASDAQ </a:t>
            </a:r>
            <a:r>
              <a:rPr sz="2000" dirty="0">
                <a:solidFill>
                  <a:srgbClr val="5F5F5F"/>
                </a:solidFill>
                <a:cs typeface="Calibri"/>
              </a:rPr>
              <a:t>is  </a:t>
            </a:r>
            <a:r>
              <a:rPr sz="2000" spc="-10" dirty="0">
                <a:solidFill>
                  <a:srgbClr val="5F5F5F"/>
                </a:solidFill>
                <a:cs typeface="Calibri"/>
              </a:rPr>
              <a:t>developing </a:t>
            </a:r>
            <a:r>
              <a:rPr sz="2000" dirty="0">
                <a:solidFill>
                  <a:srgbClr val="5F5F5F"/>
                </a:solidFill>
                <a:cs typeface="Calibri"/>
              </a:rPr>
              <a:t>a </a:t>
            </a:r>
            <a:r>
              <a:rPr sz="2000" spc="-5" dirty="0">
                <a:solidFill>
                  <a:srgbClr val="5F5F5F"/>
                </a:solidFill>
                <a:cs typeface="Calibri"/>
              </a:rPr>
              <a:t>Blockchain  based</a:t>
            </a:r>
            <a:r>
              <a:rPr sz="2000" spc="-10" dirty="0">
                <a:solidFill>
                  <a:srgbClr val="5F5F5F"/>
                </a:solidFill>
                <a:cs typeface="Calibri"/>
              </a:rPr>
              <a:t> </a:t>
            </a:r>
            <a:r>
              <a:rPr sz="2000" spc="-20" dirty="0">
                <a:solidFill>
                  <a:srgbClr val="5F5F5F"/>
                </a:solidFill>
                <a:cs typeface="Calibri"/>
              </a:rPr>
              <a:t>system</a:t>
            </a:r>
            <a:endParaRPr sz="2000">
              <a:solidFill>
                <a:prstClr val="black"/>
              </a:solidFill>
              <a:cs typeface="Calibri"/>
            </a:endParaRPr>
          </a:p>
        </p:txBody>
      </p:sp>
      <p:sp>
        <p:nvSpPr>
          <p:cNvPr id="50" name="object 34"/>
          <p:cNvSpPr txBox="1"/>
          <p:nvPr/>
        </p:nvSpPr>
        <p:spPr>
          <a:xfrm>
            <a:off x="12414884" y="8450071"/>
            <a:ext cx="3328035" cy="940435"/>
          </a:xfrm>
          <a:prstGeom prst="rect">
            <a:avLst/>
          </a:prstGeom>
        </p:spPr>
        <p:txBody>
          <a:bodyPr vert="horz" wrap="square" lIns="0" tIns="12700" rIns="0" bIns="0" rtlCol="0">
            <a:spAutoFit/>
          </a:bodyPr>
          <a:lstStyle/>
          <a:p>
            <a:pPr marL="12700" marR="5080">
              <a:spcBef>
                <a:spcPts val="100"/>
              </a:spcBef>
            </a:pPr>
            <a:r>
              <a:rPr sz="2000" b="1" spc="-5" dirty="0">
                <a:solidFill>
                  <a:srgbClr val="5F5F5F"/>
                </a:solidFill>
                <a:cs typeface="Calibri"/>
              </a:rPr>
              <a:t>Example: </a:t>
            </a:r>
            <a:r>
              <a:rPr sz="2000" dirty="0">
                <a:solidFill>
                  <a:srgbClr val="5F5F5F"/>
                </a:solidFill>
                <a:cs typeface="Calibri"/>
              </a:rPr>
              <a:t>Chain, a San</a:t>
            </a:r>
            <a:r>
              <a:rPr sz="2000" spc="-75" dirty="0">
                <a:solidFill>
                  <a:srgbClr val="5F5F5F"/>
                </a:solidFill>
                <a:cs typeface="Calibri"/>
              </a:rPr>
              <a:t> </a:t>
            </a:r>
            <a:r>
              <a:rPr sz="2000" spc="-5" dirty="0">
                <a:solidFill>
                  <a:srgbClr val="5F5F5F"/>
                </a:solidFill>
                <a:cs typeface="Calibri"/>
              </a:rPr>
              <a:t>Francisco  Firm, </a:t>
            </a:r>
            <a:r>
              <a:rPr sz="2000" spc="-20" dirty="0">
                <a:solidFill>
                  <a:srgbClr val="5F5F5F"/>
                </a:solidFill>
                <a:cs typeface="Calibri"/>
              </a:rPr>
              <a:t>offers </a:t>
            </a:r>
            <a:r>
              <a:rPr sz="2000" spc="-10" dirty="0">
                <a:solidFill>
                  <a:srgbClr val="5F5F5F"/>
                </a:solidFill>
                <a:cs typeface="Calibri"/>
              </a:rPr>
              <a:t>software tools </a:t>
            </a:r>
            <a:r>
              <a:rPr sz="2000" spc="-15" dirty="0">
                <a:solidFill>
                  <a:srgbClr val="5F5F5F"/>
                </a:solidFill>
                <a:cs typeface="Calibri"/>
              </a:rPr>
              <a:t>for  </a:t>
            </a:r>
            <a:r>
              <a:rPr sz="2000" spc="-10" dirty="0">
                <a:solidFill>
                  <a:srgbClr val="5F5F5F"/>
                </a:solidFill>
                <a:cs typeface="Calibri"/>
              </a:rPr>
              <a:t>developers</a:t>
            </a:r>
            <a:endParaRPr sz="2000">
              <a:solidFill>
                <a:prstClr val="black"/>
              </a:solidFill>
              <a:cs typeface="Calibri"/>
            </a:endParaRPr>
          </a:p>
        </p:txBody>
      </p:sp>
    </p:spTree>
    <p:extLst>
      <p:ext uri="{BB962C8B-B14F-4D97-AF65-F5344CB8AC3E}">
        <p14:creationId xmlns:p14="http://schemas.microsoft.com/office/powerpoint/2010/main" val="27505483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14"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6" name="object 6"/>
          <p:cNvSpPr txBox="1">
            <a:spLocks noGrp="1"/>
          </p:cNvSpPr>
          <p:nvPr>
            <p:ph type="title"/>
          </p:nvPr>
        </p:nvSpPr>
        <p:spPr>
          <a:xfrm>
            <a:off x="937666" y="644093"/>
            <a:ext cx="8570595" cy="880110"/>
          </a:xfrm>
          <a:prstGeom prst="rect">
            <a:avLst/>
          </a:prstGeom>
        </p:spPr>
        <p:txBody>
          <a:bodyPr vert="horz" wrap="square" lIns="0" tIns="13335" rIns="0" bIns="0" rtlCol="0">
            <a:spAutoFit/>
          </a:bodyPr>
          <a:lstStyle/>
          <a:p>
            <a:pPr marL="12700">
              <a:lnSpc>
                <a:spcPct val="100000"/>
              </a:lnSpc>
              <a:spcBef>
                <a:spcPts val="105"/>
              </a:spcBef>
            </a:pPr>
            <a:r>
              <a:rPr sz="5600" dirty="0">
                <a:solidFill>
                  <a:srgbClr val="095A82"/>
                </a:solidFill>
              </a:rPr>
              <a:t>Use </a:t>
            </a:r>
            <a:r>
              <a:rPr sz="5600" spc="-5" dirty="0">
                <a:solidFill>
                  <a:srgbClr val="095A82"/>
                </a:solidFill>
              </a:rPr>
              <a:t>Case </a:t>
            </a:r>
            <a:r>
              <a:rPr sz="5600" dirty="0">
                <a:solidFill>
                  <a:srgbClr val="095A82"/>
                </a:solidFill>
              </a:rPr>
              <a:t>1: </a:t>
            </a:r>
            <a:r>
              <a:rPr sz="5600" spc="-5" dirty="0">
                <a:solidFill>
                  <a:srgbClr val="095A82"/>
                </a:solidFill>
              </a:rPr>
              <a:t>Drug</a:t>
            </a:r>
            <a:r>
              <a:rPr sz="5600" spc="-85" dirty="0">
                <a:solidFill>
                  <a:srgbClr val="095A82"/>
                </a:solidFill>
              </a:rPr>
              <a:t> </a:t>
            </a:r>
            <a:r>
              <a:rPr sz="5600" spc="-5" dirty="0">
                <a:solidFill>
                  <a:srgbClr val="095A82"/>
                </a:solidFill>
              </a:rPr>
              <a:t>Traceability</a:t>
            </a:r>
            <a:endParaRPr sz="5600" dirty="0"/>
          </a:p>
        </p:txBody>
      </p:sp>
      <p:sp>
        <p:nvSpPr>
          <p:cNvPr id="17" name="object 7"/>
          <p:cNvSpPr/>
          <p:nvPr/>
        </p:nvSpPr>
        <p:spPr>
          <a:xfrm>
            <a:off x="2170176" y="1787651"/>
            <a:ext cx="13947647" cy="7574280"/>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18" name="object 8"/>
          <p:cNvSpPr txBox="1"/>
          <p:nvPr/>
        </p:nvSpPr>
        <p:spPr>
          <a:xfrm>
            <a:off x="2807207" y="8528304"/>
            <a:ext cx="2449195" cy="576580"/>
          </a:xfrm>
          <a:prstGeom prst="rect">
            <a:avLst/>
          </a:prstGeom>
          <a:solidFill>
            <a:srgbClr val="EAEAEA"/>
          </a:solidFill>
        </p:spPr>
        <p:txBody>
          <a:bodyPr vert="horz" wrap="square" lIns="0" tIns="33655" rIns="0" bIns="0" rtlCol="0">
            <a:spAutoFit/>
          </a:bodyPr>
          <a:lstStyle/>
          <a:p>
            <a:pPr marL="492125" marR="182880" indent="-303530">
              <a:spcBef>
                <a:spcPts val="265"/>
              </a:spcBef>
            </a:pPr>
            <a:r>
              <a:rPr sz="1600" spc="-5" dirty="0">
                <a:solidFill>
                  <a:srgbClr val="4F4F4F"/>
                </a:solidFill>
                <a:cs typeface="Calibri"/>
              </a:rPr>
              <a:t>The </a:t>
            </a:r>
            <a:r>
              <a:rPr sz="1600" spc="-10" dirty="0">
                <a:solidFill>
                  <a:srgbClr val="4F4F4F"/>
                </a:solidFill>
                <a:cs typeface="Calibri"/>
              </a:rPr>
              <a:t>information </a:t>
            </a:r>
            <a:r>
              <a:rPr sz="1600" spc="-5" dirty="0">
                <a:solidFill>
                  <a:srgbClr val="4F4F4F"/>
                </a:solidFill>
                <a:cs typeface="Calibri"/>
              </a:rPr>
              <a:t>is </a:t>
            </a:r>
            <a:r>
              <a:rPr sz="1600" spc="-15" dirty="0">
                <a:solidFill>
                  <a:srgbClr val="4F4F4F"/>
                </a:solidFill>
                <a:cs typeface="Calibri"/>
              </a:rPr>
              <a:t>stored  </a:t>
            </a:r>
            <a:r>
              <a:rPr sz="1600" spc="-5" dirty="0">
                <a:solidFill>
                  <a:srgbClr val="4F4F4F"/>
                </a:solidFill>
                <a:cs typeface="Calibri"/>
              </a:rPr>
              <a:t>on </a:t>
            </a:r>
            <a:r>
              <a:rPr sz="1600" dirty="0">
                <a:solidFill>
                  <a:srgbClr val="4F4F4F"/>
                </a:solidFill>
                <a:cs typeface="Calibri"/>
              </a:rPr>
              <a:t>the</a:t>
            </a:r>
            <a:r>
              <a:rPr sz="1600" spc="-5" dirty="0">
                <a:solidFill>
                  <a:srgbClr val="4F4F4F"/>
                </a:solidFill>
                <a:cs typeface="Calibri"/>
              </a:rPr>
              <a:t> </a:t>
            </a:r>
            <a:r>
              <a:rPr sz="1600" spc="-10" dirty="0">
                <a:solidFill>
                  <a:srgbClr val="4F4F4F"/>
                </a:solidFill>
                <a:cs typeface="Calibri"/>
              </a:rPr>
              <a:t>Blockchain</a:t>
            </a:r>
            <a:endParaRPr sz="1600">
              <a:solidFill>
                <a:prstClr val="black"/>
              </a:solidFill>
              <a:cs typeface="Calibri"/>
            </a:endParaRPr>
          </a:p>
        </p:txBody>
      </p:sp>
      <p:sp>
        <p:nvSpPr>
          <p:cNvPr id="19" name="object 9"/>
          <p:cNvSpPr txBox="1"/>
          <p:nvPr/>
        </p:nvSpPr>
        <p:spPr>
          <a:xfrm>
            <a:off x="6263640" y="7825740"/>
            <a:ext cx="2449195" cy="1278890"/>
          </a:xfrm>
          <a:prstGeom prst="rect">
            <a:avLst/>
          </a:prstGeom>
          <a:solidFill>
            <a:srgbClr val="EAEAEA"/>
          </a:solidFill>
        </p:spPr>
        <p:txBody>
          <a:bodyPr vert="horz" wrap="square" lIns="0" tIns="34925" rIns="0" bIns="0" rtlCol="0">
            <a:spAutoFit/>
          </a:bodyPr>
          <a:lstStyle/>
          <a:p>
            <a:pPr marL="132715" marR="128905" algn="ctr">
              <a:spcBef>
                <a:spcPts val="275"/>
              </a:spcBef>
            </a:pPr>
            <a:r>
              <a:rPr sz="1600" spc="-5" dirty="0">
                <a:solidFill>
                  <a:srgbClr val="4F4F4F"/>
                </a:solidFill>
                <a:cs typeface="Calibri"/>
              </a:rPr>
              <a:t>The </a:t>
            </a:r>
            <a:r>
              <a:rPr sz="1600" spc="-10" dirty="0">
                <a:solidFill>
                  <a:srgbClr val="4F4F4F"/>
                </a:solidFill>
                <a:cs typeface="Calibri"/>
              </a:rPr>
              <a:t>transaction between  </a:t>
            </a:r>
            <a:r>
              <a:rPr sz="1600" spc="-5" dirty="0">
                <a:solidFill>
                  <a:srgbClr val="4F4F4F"/>
                </a:solidFill>
                <a:cs typeface="Calibri"/>
              </a:rPr>
              <a:t>the </a:t>
            </a:r>
            <a:r>
              <a:rPr sz="1600" spc="-10" dirty="0">
                <a:solidFill>
                  <a:srgbClr val="4F4F4F"/>
                </a:solidFill>
                <a:cs typeface="Calibri"/>
              </a:rPr>
              <a:t>manufacturer </a:t>
            </a:r>
            <a:r>
              <a:rPr sz="1600" spc="-5" dirty="0">
                <a:solidFill>
                  <a:srgbClr val="4F4F4F"/>
                </a:solidFill>
                <a:cs typeface="Calibri"/>
              </a:rPr>
              <a:t>and </a:t>
            </a:r>
            <a:r>
              <a:rPr sz="1600" spc="-10" dirty="0">
                <a:solidFill>
                  <a:srgbClr val="4F4F4F"/>
                </a:solidFill>
                <a:cs typeface="Calibri"/>
              </a:rPr>
              <a:t>the  </a:t>
            </a:r>
            <a:r>
              <a:rPr sz="1600" spc="-5" dirty="0">
                <a:solidFill>
                  <a:srgbClr val="4F4F4F"/>
                </a:solidFill>
                <a:cs typeface="Calibri"/>
              </a:rPr>
              <a:t>wholesaler is added </a:t>
            </a:r>
            <a:r>
              <a:rPr sz="1600" spc="-10" dirty="0">
                <a:solidFill>
                  <a:srgbClr val="4F4F4F"/>
                </a:solidFill>
                <a:cs typeface="Calibri"/>
              </a:rPr>
              <a:t>to the  Blockchain</a:t>
            </a:r>
            <a:endParaRPr sz="1600">
              <a:solidFill>
                <a:prstClr val="black"/>
              </a:solidFill>
              <a:cs typeface="Calibri"/>
            </a:endParaRPr>
          </a:p>
        </p:txBody>
      </p:sp>
      <p:sp>
        <p:nvSpPr>
          <p:cNvPr id="20" name="object 10"/>
          <p:cNvSpPr txBox="1"/>
          <p:nvPr/>
        </p:nvSpPr>
        <p:spPr>
          <a:xfrm>
            <a:off x="9742931" y="7825740"/>
            <a:ext cx="2447925" cy="1278890"/>
          </a:xfrm>
          <a:prstGeom prst="rect">
            <a:avLst/>
          </a:prstGeom>
          <a:solidFill>
            <a:srgbClr val="EAEAEA"/>
          </a:solidFill>
        </p:spPr>
        <p:txBody>
          <a:bodyPr vert="horz" wrap="square" lIns="0" tIns="34925" rIns="0" bIns="0" rtlCol="0">
            <a:spAutoFit/>
          </a:bodyPr>
          <a:lstStyle/>
          <a:p>
            <a:pPr marL="127000" marR="119380" indent="-1270" algn="ctr">
              <a:spcBef>
                <a:spcPts val="275"/>
              </a:spcBef>
            </a:pPr>
            <a:r>
              <a:rPr sz="1600" spc="-5" dirty="0">
                <a:solidFill>
                  <a:srgbClr val="4F4F4F"/>
                </a:solidFill>
                <a:cs typeface="Calibri"/>
              </a:rPr>
              <a:t>The </a:t>
            </a:r>
            <a:r>
              <a:rPr sz="1600" spc="-10" dirty="0">
                <a:solidFill>
                  <a:srgbClr val="4F4F4F"/>
                </a:solidFill>
                <a:cs typeface="Calibri"/>
              </a:rPr>
              <a:t>transaction between  </a:t>
            </a:r>
            <a:r>
              <a:rPr sz="1600" spc="-5" dirty="0">
                <a:solidFill>
                  <a:srgbClr val="4F4F4F"/>
                </a:solidFill>
                <a:cs typeface="Calibri"/>
              </a:rPr>
              <a:t>the wholesaler and </a:t>
            </a:r>
            <a:r>
              <a:rPr sz="1600" spc="-10" dirty="0">
                <a:solidFill>
                  <a:srgbClr val="4F4F4F"/>
                </a:solidFill>
                <a:cs typeface="Calibri"/>
              </a:rPr>
              <a:t>the  </a:t>
            </a:r>
            <a:r>
              <a:rPr sz="1600" spc="-5" dirty="0">
                <a:solidFill>
                  <a:srgbClr val="4F4F4F"/>
                </a:solidFill>
                <a:cs typeface="Calibri"/>
              </a:rPr>
              <a:t>pharmacist is added </a:t>
            </a:r>
            <a:r>
              <a:rPr sz="1600" spc="-10" dirty="0">
                <a:solidFill>
                  <a:srgbClr val="4F4F4F"/>
                </a:solidFill>
                <a:cs typeface="Calibri"/>
              </a:rPr>
              <a:t>to</a:t>
            </a:r>
            <a:r>
              <a:rPr sz="1600" spc="-70" dirty="0">
                <a:solidFill>
                  <a:srgbClr val="4F4F4F"/>
                </a:solidFill>
                <a:cs typeface="Calibri"/>
              </a:rPr>
              <a:t> </a:t>
            </a:r>
            <a:r>
              <a:rPr sz="1600" spc="-10" dirty="0">
                <a:solidFill>
                  <a:srgbClr val="4F4F4F"/>
                </a:solidFill>
                <a:cs typeface="Calibri"/>
              </a:rPr>
              <a:t>the  Blockchain</a:t>
            </a:r>
            <a:endParaRPr sz="1600">
              <a:solidFill>
                <a:prstClr val="black"/>
              </a:solidFill>
              <a:cs typeface="Calibri"/>
            </a:endParaRPr>
          </a:p>
        </p:txBody>
      </p:sp>
      <p:sp>
        <p:nvSpPr>
          <p:cNvPr id="21" name="object 11"/>
          <p:cNvSpPr txBox="1"/>
          <p:nvPr/>
        </p:nvSpPr>
        <p:spPr>
          <a:xfrm>
            <a:off x="13319760" y="7825740"/>
            <a:ext cx="2449195" cy="1278890"/>
          </a:xfrm>
          <a:prstGeom prst="rect">
            <a:avLst/>
          </a:prstGeom>
          <a:solidFill>
            <a:srgbClr val="EAEAEA"/>
          </a:solidFill>
        </p:spPr>
        <p:txBody>
          <a:bodyPr vert="horz" wrap="square" lIns="0" tIns="34925" rIns="0" bIns="0" rtlCol="0">
            <a:spAutoFit/>
          </a:bodyPr>
          <a:lstStyle/>
          <a:p>
            <a:pPr marL="198120" marR="189865" algn="ctr">
              <a:spcBef>
                <a:spcPts val="275"/>
              </a:spcBef>
            </a:pPr>
            <a:r>
              <a:rPr sz="1600" spc="-5" dirty="0">
                <a:solidFill>
                  <a:srgbClr val="4F4F4F"/>
                </a:solidFill>
                <a:cs typeface="Calibri"/>
              </a:rPr>
              <a:t>The </a:t>
            </a:r>
            <a:r>
              <a:rPr sz="1600" spc="-10" dirty="0">
                <a:solidFill>
                  <a:srgbClr val="4F4F4F"/>
                </a:solidFill>
                <a:cs typeface="Calibri"/>
              </a:rPr>
              <a:t>transaction</a:t>
            </a:r>
            <a:r>
              <a:rPr sz="1600" spc="-40" dirty="0">
                <a:solidFill>
                  <a:srgbClr val="4F4F4F"/>
                </a:solidFill>
                <a:cs typeface="Calibri"/>
              </a:rPr>
              <a:t> </a:t>
            </a:r>
            <a:r>
              <a:rPr sz="1600" spc="-10" dirty="0">
                <a:solidFill>
                  <a:srgbClr val="4F4F4F"/>
                </a:solidFill>
                <a:cs typeface="Calibri"/>
              </a:rPr>
              <a:t>between  </a:t>
            </a:r>
            <a:r>
              <a:rPr sz="1600" spc="-5" dirty="0">
                <a:solidFill>
                  <a:srgbClr val="4F4F4F"/>
                </a:solidFill>
                <a:cs typeface="Calibri"/>
              </a:rPr>
              <a:t>the wholesaler and the  </a:t>
            </a:r>
            <a:r>
              <a:rPr sz="1600" spc="-10" dirty="0">
                <a:solidFill>
                  <a:srgbClr val="4F4F4F"/>
                </a:solidFill>
                <a:cs typeface="Calibri"/>
              </a:rPr>
              <a:t>patient </a:t>
            </a:r>
            <a:r>
              <a:rPr sz="1600" spc="-5" dirty="0">
                <a:solidFill>
                  <a:srgbClr val="4F4F4F"/>
                </a:solidFill>
                <a:cs typeface="Calibri"/>
              </a:rPr>
              <a:t>is added </a:t>
            </a:r>
            <a:r>
              <a:rPr sz="1600" spc="-10" dirty="0">
                <a:solidFill>
                  <a:srgbClr val="4F4F4F"/>
                </a:solidFill>
                <a:cs typeface="Calibri"/>
              </a:rPr>
              <a:t>to the  Blockchain</a:t>
            </a:r>
            <a:endParaRPr sz="1600">
              <a:solidFill>
                <a:prstClr val="black"/>
              </a:solidFill>
              <a:cs typeface="Calibri"/>
            </a:endParaRPr>
          </a:p>
        </p:txBody>
      </p:sp>
    </p:spTree>
    <p:extLst>
      <p:ext uri="{BB962C8B-B14F-4D97-AF65-F5344CB8AC3E}">
        <p14:creationId xmlns:p14="http://schemas.microsoft.com/office/powerpoint/2010/main" val="8769022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14"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5"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6" name="object 6"/>
          <p:cNvSpPr txBox="1">
            <a:spLocks noGrp="1"/>
          </p:cNvSpPr>
          <p:nvPr>
            <p:ph type="title"/>
          </p:nvPr>
        </p:nvSpPr>
        <p:spPr>
          <a:xfrm>
            <a:off x="937666" y="644093"/>
            <a:ext cx="13491210" cy="880110"/>
          </a:xfrm>
          <a:prstGeom prst="rect">
            <a:avLst/>
          </a:prstGeom>
        </p:spPr>
        <p:txBody>
          <a:bodyPr vert="horz" wrap="square" lIns="0" tIns="13335" rIns="0" bIns="0" rtlCol="0">
            <a:spAutoFit/>
          </a:bodyPr>
          <a:lstStyle/>
          <a:p>
            <a:pPr marL="12700">
              <a:lnSpc>
                <a:spcPct val="100000"/>
              </a:lnSpc>
              <a:spcBef>
                <a:spcPts val="105"/>
              </a:spcBef>
            </a:pPr>
            <a:r>
              <a:rPr sz="5600" dirty="0">
                <a:solidFill>
                  <a:srgbClr val="095A82"/>
                </a:solidFill>
              </a:rPr>
              <a:t>Use </a:t>
            </a:r>
            <a:r>
              <a:rPr sz="5600" spc="-5" dirty="0">
                <a:solidFill>
                  <a:srgbClr val="095A82"/>
                </a:solidFill>
              </a:rPr>
              <a:t>Case </a:t>
            </a:r>
            <a:r>
              <a:rPr sz="5600" dirty="0">
                <a:solidFill>
                  <a:srgbClr val="095A82"/>
                </a:solidFill>
              </a:rPr>
              <a:t>2: </a:t>
            </a:r>
            <a:r>
              <a:rPr sz="5600" spc="-5" dirty="0">
                <a:solidFill>
                  <a:srgbClr val="095A82"/>
                </a:solidFill>
              </a:rPr>
              <a:t>Patient Data Management:</a:t>
            </a:r>
            <a:r>
              <a:rPr sz="5600" spc="-120" dirty="0">
                <a:solidFill>
                  <a:srgbClr val="095A82"/>
                </a:solidFill>
              </a:rPr>
              <a:t> </a:t>
            </a:r>
            <a:r>
              <a:rPr sz="5600" dirty="0">
                <a:solidFill>
                  <a:srgbClr val="095A82"/>
                </a:solidFill>
              </a:rPr>
              <a:t>Issues</a:t>
            </a:r>
            <a:endParaRPr sz="5600" dirty="0"/>
          </a:p>
        </p:txBody>
      </p:sp>
      <p:sp>
        <p:nvSpPr>
          <p:cNvPr id="17" name="object 7"/>
          <p:cNvSpPr txBox="1"/>
          <p:nvPr/>
        </p:nvSpPr>
        <p:spPr>
          <a:xfrm>
            <a:off x="937666" y="1677441"/>
            <a:ext cx="8815934" cy="5552802"/>
          </a:xfrm>
          <a:prstGeom prst="rect">
            <a:avLst/>
          </a:prstGeom>
        </p:spPr>
        <p:txBody>
          <a:bodyPr vert="horz" wrap="square" lIns="0" tIns="12700" rIns="0" bIns="0" rtlCol="0">
            <a:spAutoFit/>
          </a:bodyPr>
          <a:lstStyle/>
          <a:p>
            <a:pPr marL="12700" marR="80010">
              <a:lnSpc>
                <a:spcPct val="200000"/>
              </a:lnSpc>
            </a:pPr>
            <a:r>
              <a:rPr sz="2000" spc="-10" dirty="0">
                <a:solidFill>
                  <a:srgbClr val="0070C0"/>
                </a:solidFill>
                <a:latin typeface="Arial Rounded MT Bold" panose="020F0704030504030204" pitchFamily="34" charset="0"/>
                <a:cs typeface="Calibri"/>
              </a:rPr>
              <a:t>When </a:t>
            </a:r>
            <a:r>
              <a:rPr sz="2000" spc="-5" dirty="0">
                <a:solidFill>
                  <a:srgbClr val="0070C0"/>
                </a:solidFill>
                <a:latin typeface="Arial Rounded MT Bold" panose="020F0704030504030204" pitchFamily="34" charset="0"/>
                <a:cs typeface="Calibri"/>
              </a:rPr>
              <a:t>it comes to patient data </a:t>
            </a:r>
            <a:r>
              <a:rPr sz="2000" spc="-10" dirty="0">
                <a:solidFill>
                  <a:srgbClr val="0070C0"/>
                </a:solidFill>
                <a:latin typeface="Arial Rounded MT Bold" panose="020F0704030504030204" pitchFamily="34" charset="0"/>
                <a:cs typeface="Calibri"/>
              </a:rPr>
              <a:t>management, </a:t>
            </a:r>
            <a:r>
              <a:rPr sz="2000" spc="-5" dirty="0">
                <a:solidFill>
                  <a:srgbClr val="0070C0"/>
                </a:solidFill>
                <a:latin typeface="Arial Rounded MT Bold" panose="020F0704030504030204" pitchFamily="34" charset="0"/>
                <a:cs typeface="Calibri"/>
              </a:rPr>
              <a:t>there  are two main issues in the healthcare</a:t>
            </a:r>
            <a:r>
              <a:rPr sz="2000" spc="120" dirty="0">
                <a:solidFill>
                  <a:srgbClr val="0070C0"/>
                </a:solidFill>
                <a:latin typeface="Arial Rounded MT Bold" panose="020F0704030504030204" pitchFamily="34" charset="0"/>
                <a:cs typeface="Calibri"/>
              </a:rPr>
              <a:t> </a:t>
            </a:r>
            <a:r>
              <a:rPr sz="2000" spc="-5" dirty="0" smtClean="0">
                <a:solidFill>
                  <a:srgbClr val="0070C0"/>
                </a:solidFill>
                <a:latin typeface="Arial Rounded MT Bold" panose="020F0704030504030204" pitchFamily="34" charset="0"/>
                <a:cs typeface="Calibri"/>
              </a:rPr>
              <a:t>industry</a:t>
            </a:r>
            <a:endParaRPr lang="en-IN" sz="2000" spc="-5" dirty="0" smtClean="0">
              <a:solidFill>
                <a:srgbClr val="0070C0"/>
              </a:solidFill>
              <a:latin typeface="Arial Rounded MT Bold" panose="020F0704030504030204" pitchFamily="34" charset="0"/>
              <a:cs typeface="Calibri"/>
            </a:endParaRPr>
          </a:p>
          <a:p>
            <a:pPr marL="12700" marR="80010">
              <a:lnSpc>
                <a:spcPct val="200000"/>
              </a:lnSpc>
            </a:pPr>
            <a:endParaRPr sz="2000" dirty="0">
              <a:latin typeface="Arial Rounded MT Bold" panose="020F0704030504030204" pitchFamily="34" charset="0"/>
              <a:cs typeface="Calibri"/>
            </a:endParaRPr>
          </a:p>
          <a:p>
            <a:pPr marL="584200" marR="5080" indent="-571500">
              <a:lnSpc>
                <a:spcPct val="200000"/>
              </a:lnSpc>
              <a:buClr>
                <a:srgbClr val="095A82"/>
              </a:buClr>
              <a:buFont typeface="Wingdings"/>
              <a:buChar char=""/>
              <a:tabLst>
                <a:tab pos="584200" algn="l"/>
                <a:tab pos="584835" algn="l"/>
              </a:tabLst>
            </a:pPr>
            <a:r>
              <a:rPr sz="2000" spc="-5" dirty="0">
                <a:solidFill>
                  <a:srgbClr val="0070C0"/>
                </a:solidFill>
                <a:latin typeface="Arial Rounded MT Bold" panose="020F0704030504030204" pitchFamily="34" charset="0"/>
                <a:cs typeface="Calibri"/>
              </a:rPr>
              <a:t>First, </a:t>
            </a:r>
            <a:r>
              <a:rPr sz="2000" spc="-5" dirty="0">
                <a:latin typeface="Arial Rounded MT Bold" panose="020F0704030504030204" pitchFamily="34" charset="0"/>
                <a:cs typeface="Calibri"/>
              </a:rPr>
              <a:t>each </a:t>
            </a:r>
            <a:r>
              <a:rPr sz="2000" spc="-10" dirty="0">
                <a:latin typeface="Arial Rounded MT Bold" panose="020F0704030504030204" pitchFamily="34" charset="0"/>
                <a:cs typeface="Calibri"/>
              </a:rPr>
              <a:t>patient </a:t>
            </a:r>
            <a:r>
              <a:rPr sz="2000" spc="-5" dirty="0">
                <a:latin typeface="Arial Rounded MT Bold" panose="020F0704030504030204" pitchFamily="34" charset="0"/>
                <a:cs typeface="Calibri"/>
              </a:rPr>
              <a:t>is </a:t>
            </a:r>
            <a:r>
              <a:rPr sz="2000" spc="-10" dirty="0">
                <a:latin typeface="Arial Rounded MT Bold" panose="020F0704030504030204" pitchFamily="34" charset="0"/>
                <a:cs typeface="Calibri"/>
              </a:rPr>
              <a:t>unique </a:t>
            </a:r>
            <a:r>
              <a:rPr sz="2000" spc="-5" dirty="0">
                <a:latin typeface="Arial Rounded MT Bold" panose="020F0704030504030204" pitchFamily="34" charset="0"/>
                <a:cs typeface="Calibri"/>
              </a:rPr>
              <a:t>therefore access to  complete medical records is essential in </a:t>
            </a:r>
            <a:r>
              <a:rPr sz="2000" spc="-10" dirty="0">
                <a:latin typeface="Arial Rounded MT Bold" panose="020F0704030504030204" pitchFamily="34" charset="0"/>
                <a:cs typeface="Calibri"/>
              </a:rPr>
              <a:t>order </a:t>
            </a:r>
            <a:r>
              <a:rPr sz="2000" spc="-5" dirty="0">
                <a:latin typeface="Arial Rounded MT Bold" panose="020F0704030504030204" pitchFamily="34" charset="0"/>
                <a:cs typeface="Calibri"/>
              </a:rPr>
              <a:t>to  adapt the treatment and </a:t>
            </a:r>
            <a:r>
              <a:rPr sz="2000" spc="-10" dirty="0">
                <a:latin typeface="Arial Rounded MT Bold" panose="020F0704030504030204" pitchFamily="34" charset="0"/>
                <a:cs typeface="Calibri"/>
              </a:rPr>
              <a:t>provide personalized  </a:t>
            </a:r>
            <a:r>
              <a:rPr sz="2000" spc="-5" dirty="0" smtClean="0">
                <a:latin typeface="Arial Rounded MT Bold" panose="020F0704030504030204" pitchFamily="34" charset="0"/>
                <a:cs typeface="Calibri"/>
              </a:rPr>
              <a:t>care</a:t>
            </a:r>
            <a:endParaRPr lang="en-IN" sz="2000" spc="-5" dirty="0" smtClean="0">
              <a:latin typeface="Arial Rounded MT Bold" panose="020F0704030504030204" pitchFamily="34" charset="0"/>
              <a:cs typeface="Calibri"/>
            </a:endParaRPr>
          </a:p>
          <a:p>
            <a:pPr marL="584200" marR="5080" indent="-571500">
              <a:lnSpc>
                <a:spcPct val="200000"/>
              </a:lnSpc>
              <a:buClr>
                <a:srgbClr val="095A82"/>
              </a:buClr>
              <a:buFont typeface="Wingdings"/>
              <a:buChar char=""/>
              <a:tabLst>
                <a:tab pos="584200" algn="l"/>
                <a:tab pos="584835" algn="l"/>
              </a:tabLst>
            </a:pPr>
            <a:endParaRPr sz="2000" dirty="0">
              <a:latin typeface="Arial Rounded MT Bold" panose="020F0704030504030204" pitchFamily="34" charset="0"/>
              <a:cs typeface="Calibri"/>
            </a:endParaRPr>
          </a:p>
          <a:p>
            <a:pPr marL="584200" marR="78105" indent="-571500">
              <a:lnSpc>
                <a:spcPct val="200000"/>
              </a:lnSpc>
              <a:buClr>
                <a:srgbClr val="095A82"/>
              </a:buClr>
              <a:buFont typeface="Wingdings"/>
              <a:buChar char=""/>
              <a:tabLst>
                <a:tab pos="584200" algn="l"/>
                <a:tab pos="584835" algn="l"/>
              </a:tabLst>
            </a:pPr>
            <a:r>
              <a:rPr sz="2000" spc="-5" dirty="0">
                <a:solidFill>
                  <a:srgbClr val="0070C0"/>
                </a:solidFill>
                <a:latin typeface="Arial Rounded MT Bold" panose="020F0704030504030204" pitchFamily="34" charset="0"/>
                <a:cs typeface="Calibri"/>
              </a:rPr>
              <a:t>Second, </a:t>
            </a:r>
            <a:r>
              <a:rPr sz="2000" spc="-10" dirty="0">
                <a:latin typeface="Arial Rounded MT Bold" panose="020F0704030504030204" pitchFamily="34" charset="0"/>
                <a:cs typeface="Calibri"/>
              </a:rPr>
              <a:t>sharing information </a:t>
            </a:r>
            <a:r>
              <a:rPr sz="2000" spc="-5" dirty="0">
                <a:latin typeface="Arial Rounded MT Bold" panose="020F0704030504030204" pitchFamily="34" charset="0"/>
                <a:cs typeface="Calibri"/>
              </a:rPr>
              <a:t>among the medical  community is a major</a:t>
            </a:r>
            <a:r>
              <a:rPr sz="2000" spc="30" dirty="0">
                <a:latin typeface="Arial Rounded MT Bold" panose="020F0704030504030204" pitchFamily="34" charset="0"/>
                <a:cs typeface="Calibri"/>
              </a:rPr>
              <a:t> </a:t>
            </a:r>
            <a:r>
              <a:rPr sz="2000" spc="-5" dirty="0">
                <a:latin typeface="Arial Rounded MT Bold" panose="020F0704030504030204" pitchFamily="34" charset="0"/>
                <a:cs typeface="Calibri"/>
              </a:rPr>
              <a:t>challenge</a:t>
            </a:r>
            <a:endParaRPr sz="2000" dirty="0">
              <a:latin typeface="Arial Rounded MT Bold" panose="020F0704030504030204" pitchFamily="34" charset="0"/>
              <a:cs typeface="Calibri"/>
            </a:endParaRPr>
          </a:p>
        </p:txBody>
      </p:sp>
      <p:sp>
        <p:nvSpPr>
          <p:cNvPr id="18" name="object 8"/>
          <p:cNvSpPr/>
          <p:nvPr/>
        </p:nvSpPr>
        <p:spPr>
          <a:xfrm>
            <a:off x="10328147" y="2113788"/>
            <a:ext cx="7027163" cy="7025640"/>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5012575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2"/>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4" name="object 3"/>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5" name="object 4"/>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6" name="object 5"/>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7" name="object 6"/>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18" name="object 8"/>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9" name="object 11"/>
          <p:cNvSpPr txBox="1">
            <a:spLocks noGrp="1"/>
          </p:cNvSpPr>
          <p:nvPr>
            <p:ph type="title"/>
          </p:nvPr>
        </p:nvSpPr>
        <p:spPr>
          <a:xfrm>
            <a:off x="937666" y="644093"/>
            <a:ext cx="14171930" cy="880110"/>
          </a:xfrm>
          <a:prstGeom prst="rect">
            <a:avLst/>
          </a:prstGeom>
        </p:spPr>
        <p:txBody>
          <a:bodyPr vert="horz" wrap="square" lIns="0" tIns="13335" rIns="0" bIns="0" rtlCol="0">
            <a:spAutoFit/>
          </a:bodyPr>
          <a:lstStyle/>
          <a:p>
            <a:pPr marL="12700">
              <a:lnSpc>
                <a:spcPct val="100000"/>
              </a:lnSpc>
              <a:spcBef>
                <a:spcPts val="105"/>
              </a:spcBef>
            </a:pPr>
            <a:r>
              <a:rPr sz="5600" dirty="0">
                <a:solidFill>
                  <a:srgbClr val="095A82"/>
                </a:solidFill>
              </a:rPr>
              <a:t>Use </a:t>
            </a:r>
            <a:r>
              <a:rPr sz="5600" spc="-5" dirty="0">
                <a:solidFill>
                  <a:srgbClr val="095A82"/>
                </a:solidFill>
              </a:rPr>
              <a:t>Case </a:t>
            </a:r>
            <a:r>
              <a:rPr sz="5600" dirty="0">
                <a:solidFill>
                  <a:srgbClr val="095A82"/>
                </a:solidFill>
              </a:rPr>
              <a:t>2: </a:t>
            </a:r>
            <a:r>
              <a:rPr sz="5600" spc="-5" dirty="0">
                <a:solidFill>
                  <a:srgbClr val="095A82"/>
                </a:solidFill>
              </a:rPr>
              <a:t>Patient Data Management:</a:t>
            </a:r>
            <a:r>
              <a:rPr sz="5600" spc="-114" dirty="0">
                <a:solidFill>
                  <a:srgbClr val="095A82"/>
                </a:solidFill>
              </a:rPr>
              <a:t> </a:t>
            </a:r>
            <a:r>
              <a:rPr sz="5600" dirty="0">
                <a:solidFill>
                  <a:srgbClr val="095A82"/>
                </a:solidFill>
              </a:rPr>
              <a:t>Solution</a:t>
            </a:r>
            <a:endParaRPr sz="5600"/>
          </a:p>
        </p:txBody>
      </p:sp>
      <p:sp>
        <p:nvSpPr>
          <p:cNvPr id="20" name="object 12"/>
          <p:cNvSpPr/>
          <p:nvPr/>
        </p:nvSpPr>
        <p:spPr>
          <a:xfrm>
            <a:off x="1882139" y="1822704"/>
            <a:ext cx="14523719" cy="7606284"/>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24327231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11"/>
          <p:cNvSpPr txBox="1">
            <a:spLocks noGrp="1"/>
          </p:cNvSpPr>
          <p:nvPr>
            <p:ph type="title"/>
          </p:nvPr>
        </p:nvSpPr>
        <p:spPr>
          <a:xfrm>
            <a:off x="937666" y="644093"/>
            <a:ext cx="8202295" cy="880110"/>
          </a:xfrm>
          <a:prstGeom prst="rect">
            <a:avLst/>
          </a:prstGeom>
        </p:spPr>
        <p:txBody>
          <a:bodyPr vert="horz" wrap="square" lIns="0" tIns="13335" rIns="0" bIns="0" rtlCol="0">
            <a:spAutoFit/>
          </a:bodyPr>
          <a:lstStyle/>
          <a:p>
            <a:pPr marL="12700">
              <a:lnSpc>
                <a:spcPct val="100000"/>
              </a:lnSpc>
              <a:spcBef>
                <a:spcPts val="105"/>
              </a:spcBef>
            </a:pPr>
            <a:r>
              <a:rPr sz="5600" dirty="0">
                <a:solidFill>
                  <a:srgbClr val="095A82"/>
                </a:solidFill>
              </a:rPr>
              <a:t>Use </a:t>
            </a:r>
            <a:r>
              <a:rPr sz="5600" spc="-5" dirty="0">
                <a:solidFill>
                  <a:srgbClr val="095A82"/>
                </a:solidFill>
              </a:rPr>
              <a:t>Case </a:t>
            </a:r>
            <a:r>
              <a:rPr sz="5600" dirty="0">
                <a:solidFill>
                  <a:srgbClr val="095A82"/>
                </a:solidFill>
              </a:rPr>
              <a:t>3: </a:t>
            </a:r>
            <a:r>
              <a:rPr sz="5600" spc="-5" dirty="0">
                <a:solidFill>
                  <a:srgbClr val="095A82"/>
                </a:solidFill>
              </a:rPr>
              <a:t>Follow </a:t>
            </a:r>
            <a:r>
              <a:rPr sz="5600" dirty="0">
                <a:solidFill>
                  <a:srgbClr val="095A82"/>
                </a:solidFill>
              </a:rPr>
              <a:t>My</a:t>
            </a:r>
            <a:r>
              <a:rPr sz="5600" spc="-50" dirty="0">
                <a:solidFill>
                  <a:srgbClr val="095A82"/>
                </a:solidFill>
              </a:rPr>
              <a:t> </a:t>
            </a:r>
            <a:r>
              <a:rPr sz="5600" spc="-5" dirty="0">
                <a:solidFill>
                  <a:srgbClr val="095A82"/>
                </a:solidFill>
              </a:rPr>
              <a:t>Vote</a:t>
            </a:r>
            <a:endParaRPr sz="5600" dirty="0"/>
          </a:p>
        </p:txBody>
      </p:sp>
      <p:pic>
        <p:nvPicPr>
          <p:cNvPr id="3" name="Picture 2"/>
          <p:cNvPicPr>
            <a:picLocks noChangeAspect="1"/>
          </p:cNvPicPr>
          <p:nvPr/>
        </p:nvPicPr>
        <p:blipFill>
          <a:blip r:embed="rId5"/>
          <a:stretch>
            <a:fillRect/>
          </a:stretch>
        </p:blipFill>
        <p:spPr>
          <a:xfrm>
            <a:off x="1245615" y="2199767"/>
            <a:ext cx="15759526" cy="7236579"/>
          </a:xfrm>
          <a:prstGeom prst="rect">
            <a:avLst/>
          </a:prstGeom>
        </p:spPr>
      </p:pic>
    </p:spTree>
    <p:extLst>
      <p:ext uri="{BB962C8B-B14F-4D97-AF65-F5344CB8AC3E}">
        <p14:creationId xmlns:p14="http://schemas.microsoft.com/office/powerpoint/2010/main" val="29427942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1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4" name="object 6"/>
          <p:cNvSpPr txBox="1">
            <a:spLocks noGrp="1"/>
          </p:cNvSpPr>
          <p:nvPr>
            <p:ph type="title"/>
          </p:nvPr>
        </p:nvSpPr>
        <p:spPr>
          <a:xfrm>
            <a:off x="937666" y="644093"/>
            <a:ext cx="9939655" cy="880110"/>
          </a:xfrm>
          <a:prstGeom prst="rect">
            <a:avLst/>
          </a:prstGeom>
        </p:spPr>
        <p:txBody>
          <a:bodyPr vert="horz" wrap="square" lIns="0" tIns="13335" rIns="0" bIns="0" rtlCol="0">
            <a:spAutoFit/>
          </a:bodyPr>
          <a:lstStyle/>
          <a:p>
            <a:pPr marL="12700">
              <a:lnSpc>
                <a:spcPct val="100000"/>
              </a:lnSpc>
              <a:spcBef>
                <a:spcPts val="105"/>
              </a:spcBef>
            </a:pPr>
            <a:r>
              <a:rPr sz="5600" dirty="0">
                <a:solidFill>
                  <a:srgbClr val="095A82"/>
                </a:solidFill>
              </a:rPr>
              <a:t>Blockchain Use </a:t>
            </a:r>
            <a:r>
              <a:rPr sz="5600" spc="-5" dirty="0">
                <a:solidFill>
                  <a:srgbClr val="095A82"/>
                </a:solidFill>
              </a:rPr>
              <a:t>Cases </a:t>
            </a:r>
            <a:r>
              <a:rPr sz="5600" dirty="0">
                <a:solidFill>
                  <a:srgbClr val="095A82"/>
                </a:solidFill>
              </a:rPr>
              <a:t>For</a:t>
            </a:r>
            <a:r>
              <a:rPr sz="5600" spc="-100" dirty="0">
                <a:solidFill>
                  <a:srgbClr val="095A82"/>
                </a:solidFill>
              </a:rPr>
              <a:t> </a:t>
            </a:r>
            <a:r>
              <a:rPr sz="5600" dirty="0">
                <a:solidFill>
                  <a:srgbClr val="095A82"/>
                </a:solidFill>
              </a:rPr>
              <a:t>Banking</a:t>
            </a:r>
            <a:endParaRPr sz="5600" dirty="0"/>
          </a:p>
        </p:txBody>
      </p:sp>
      <p:sp>
        <p:nvSpPr>
          <p:cNvPr id="15" name="object 7"/>
          <p:cNvSpPr txBox="1"/>
          <p:nvPr/>
        </p:nvSpPr>
        <p:spPr>
          <a:xfrm>
            <a:off x="933446" y="1744373"/>
            <a:ext cx="12506960" cy="899733"/>
          </a:xfrm>
          <a:prstGeom prst="rect">
            <a:avLst/>
          </a:prstGeom>
        </p:spPr>
        <p:txBody>
          <a:bodyPr vert="horz" wrap="square" lIns="0" tIns="12700" rIns="0" bIns="0" rtlCol="0">
            <a:spAutoFit/>
          </a:bodyPr>
          <a:lstStyle/>
          <a:p>
            <a:pPr marL="12700" marR="5080">
              <a:lnSpc>
                <a:spcPct val="141800"/>
              </a:lnSpc>
              <a:spcBef>
                <a:spcPts val="100"/>
              </a:spcBef>
            </a:pPr>
            <a:r>
              <a:rPr sz="2000" spc="-5" dirty="0">
                <a:latin typeface="Arial Rounded MT Bold" panose="020F0704030504030204" pitchFamily="34" charset="0"/>
                <a:cs typeface="Calibri"/>
              </a:rPr>
              <a:t>In </a:t>
            </a:r>
            <a:r>
              <a:rPr sz="2000" spc="-10" dirty="0">
                <a:latin typeface="Arial Rounded MT Bold" panose="020F0704030504030204" pitchFamily="34" charset="0"/>
                <a:cs typeface="Calibri"/>
              </a:rPr>
              <a:t>banking </a:t>
            </a:r>
            <a:r>
              <a:rPr sz="2000" spc="-5" dirty="0">
                <a:latin typeface="Arial Rounded MT Bold" panose="020F0704030504030204" pitchFamily="34" charset="0"/>
                <a:cs typeface="Calibri"/>
              </a:rPr>
              <a:t>there are many existing and </a:t>
            </a:r>
            <a:r>
              <a:rPr sz="2000" spc="-10" dirty="0">
                <a:latin typeface="Arial Rounded MT Bold" panose="020F0704030504030204" pitchFamily="34" charset="0"/>
                <a:cs typeface="Calibri"/>
              </a:rPr>
              <a:t>developing use </a:t>
            </a:r>
            <a:r>
              <a:rPr sz="2000" spc="-5" dirty="0">
                <a:latin typeface="Arial Rounded MT Bold" panose="020F0704030504030204" pitchFamily="34" charset="0"/>
                <a:cs typeface="Calibri"/>
              </a:rPr>
              <a:t>cases to implement Blockchain.  </a:t>
            </a:r>
            <a:endParaRPr lang="en-IN" sz="2000" spc="-5" dirty="0" smtClean="0">
              <a:latin typeface="Arial Rounded MT Bold" panose="020F0704030504030204" pitchFamily="34" charset="0"/>
              <a:cs typeface="Calibri"/>
            </a:endParaRPr>
          </a:p>
          <a:p>
            <a:pPr marL="12700" marR="5080">
              <a:lnSpc>
                <a:spcPct val="141800"/>
              </a:lnSpc>
              <a:spcBef>
                <a:spcPts val="100"/>
              </a:spcBef>
            </a:pPr>
            <a:r>
              <a:rPr sz="2000" spc="-10" dirty="0" smtClean="0">
                <a:latin typeface="Arial Rounded MT Bold" panose="020F0704030504030204" pitchFamily="34" charset="0"/>
                <a:cs typeface="Calibri"/>
              </a:rPr>
              <a:t>Following </a:t>
            </a:r>
            <a:r>
              <a:rPr sz="2000" spc="-5" dirty="0">
                <a:latin typeface="Arial Rounded MT Bold" panose="020F0704030504030204" pitchFamily="34" charset="0"/>
                <a:cs typeface="Calibri"/>
              </a:rPr>
              <a:t>are </a:t>
            </a:r>
            <a:r>
              <a:rPr sz="2000" spc="-10" dirty="0">
                <a:latin typeface="Arial Rounded MT Bold" panose="020F0704030504030204" pitchFamily="34" charset="0"/>
                <a:cs typeface="Calibri"/>
              </a:rPr>
              <a:t>the use </a:t>
            </a:r>
            <a:r>
              <a:rPr sz="2000" spc="-5" dirty="0">
                <a:latin typeface="Arial Rounded MT Bold" panose="020F0704030504030204" pitchFamily="34" charset="0"/>
                <a:cs typeface="Calibri"/>
              </a:rPr>
              <a:t>cases we </a:t>
            </a:r>
            <a:r>
              <a:rPr sz="2000" spc="-10" dirty="0">
                <a:latin typeface="Arial Rounded MT Bold" panose="020F0704030504030204" pitchFamily="34" charset="0"/>
                <a:cs typeface="Calibri"/>
              </a:rPr>
              <a:t>will </a:t>
            </a:r>
            <a:r>
              <a:rPr sz="2000" spc="-5" dirty="0">
                <a:latin typeface="Arial Rounded MT Bold" panose="020F0704030504030204" pitchFamily="34" charset="0"/>
                <a:cs typeface="Calibri"/>
              </a:rPr>
              <a:t>be</a:t>
            </a:r>
            <a:r>
              <a:rPr sz="2000" spc="80" dirty="0">
                <a:latin typeface="Arial Rounded MT Bold" panose="020F0704030504030204" pitchFamily="34" charset="0"/>
                <a:cs typeface="Calibri"/>
              </a:rPr>
              <a:t> </a:t>
            </a:r>
            <a:r>
              <a:rPr sz="2000" spc="-10" dirty="0">
                <a:latin typeface="Arial Rounded MT Bold" panose="020F0704030504030204" pitchFamily="34" charset="0"/>
                <a:cs typeface="Calibri"/>
              </a:rPr>
              <a:t>discussing:</a:t>
            </a:r>
            <a:endParaRPr sz="2000" dirty="0">
              <a:latin typeface="Arial Rounded MT Bold" panose="020F0704030504030204" pitchFamily="34" charset="0"/>
              <a:cs typeface="Calibri"/>
            </a:endParaRPr>
          </a:p>
        </p:txBody>
      </p:sp>
      <p:sp>
        <p:nvSpPr>
          <p:cNvPr id="16" name="object 8"/>
          <p:cNvSpPr/>
          <p:nvPr/>
        </p:nvSpPr>
        <p:spPr>
          <a:xfrm>
            <a:off x="7453883" y="5632703"/>
            <a:ext cx="1172210" cy="1178560"/>
          </a:xfrm>
          <a:custGeom>
            <a:avLst/>
            <a:gdLst/>
            <a:ahLst/>
            <a:cxnLst/>
            <a:rect l="l" t="t" r="r" b="b"/>
            <a:pathLst>
              <a:path w="1172209" h="1178559">
                <a:moveTo>
                  <a:pt x="660146" y="0"/>
                </a:moveTo>
                <a:lnTo>
                  <a:pt x="656570" y="51053"/>
                </a:lnTo>
                <a:lnTo>
                  <a:pt x="649948" y="100463"/>
                </a:lnTo>
                <a:lnTo>
                  <a:pt x="640360" y="148159"/>
                </a:lnTo>
                <a:lnTo>
                  <a:pt x="627885" y="194070"/>
                </a:lnTo>
                <a:lnTo>
                  <a:pt x="612602" y="238124"/>
                </a:lnTo>
                <a:lnTo>
                  <a:pt x="594590" y="280250"/>
                </a:lnTo>
                <a:lnTo>
                  <a:pt x="573929" y="320376"/>
                </a:lnTo>
                <a:lnTo>
                  <a:pt x="550697" y="358431"/>
                </a:lnTo>
                <a:lnTo>
                  <a:pt x="524975" y="394343"/>
                </a:lnTo>
                <a:lnTo>
                  <a:pt x="496841" y="428041"/>
                </a:lnTo>
                <a:lnTo>
                  <a:pt x="466375" y="459454"/>
                </a:lnTo>
                <a:lnTo>
                  <a:pt x="433656" y="488510"/>
                </a:lnTo>
                <a:lnTo>
                  <a:pt x="398764" y="515137"/>
                </a:lnTo>
                <a:lnTo>
                  <a:pt x="361777" y="539265"/>
                </a:lnTo>
                <a:lnTo>
                  <a:pt x="322775" y="560822"/>
                </a:lnTo>
                <a:lnTo>
                  <a:pt x="281837" y="579736"/>
                </a:lnTo>
                <a:lnTo>
                  <a:pt x="239043" y="595937"/>
                </a:lnTo>
                <a:lnTo>
                  <a:pt x="194471" y="609352"/>
                </a:lnTo>
                <a:lnTo>
                  <a:pt x="148202" y="619910"/>
                </a:lnTo>
                <a:lnTo>
                  <a:pt x="100314" y="627540"/>
                </a:lnTo>
                <a:lnTo>
                  <a:pt x="50887" y="632170"/>
                </a:lnTo>
                <a:lnTo>
                  <a:pt x="0" y="633730"/>
                </a:lnTo>
                <a:lnTo>
                  <a:pt x="534035" y="1178052"/>
                </a:lnTo>
                <a:lnTo>
                  <a:pt x="536606" y="1126953"/>
                </a:lnTo>
                <a:lnTo>
                  <a:pt x="542223" y="1077408"/>
                </a:lnTo>
                <a:lnTo>
                  <a:pt x="550806" y="1029493"/>
                </a:lnTo>
                <a:lnTo>
                  <a:pt x="562276" y="983283"/>
                </a:lnTo>
                <a:lnTo>
                  <a:pt x="576554" y="938853"/>
                </a:lnTo>
                <a:lnTo>
                  <a:pt x="593561" y="896281"/>
                </a:lnTo>
                <a:lnTo>
                  <a:pt x="613216" y="855641"/>
                </a:lnTo>
                <a:lnTo>
                  <a:pt x="635441" y="817008"/>
                </a:lnTo>
                <a:lnTo>
                  <a:pt x="660156" y="780459"/>
                </a:lnTo>
                <a:lnTo>
                  <a:pt x="687282" y="746069"/>
                </a:lnTo>
                <a:lnTo>
                  <a:pt x="716740" y="713914"/>
                </a:lnTo>
                <a:lnTo>
                  <a:pt x="748450" y="684069"/>
                </a:lnTo>
                <a:lnTo>
                  <a:pt x="782332" y="656611"/>
                </a:lnTo>
                <a:lnTo>
                  <a:pt x="818308" y="631614"/>
                </a:lnTo>
                <a:lnTo>
                  <a:pt x="856298" y="609154"/>
                </a:lnTo>
                <a:lnTo>
                  <a:pt x="896223" y="589307"/>
                </a:lnTo>
                <a:lnTo>
                  <a:pt x="938003" y="572149"/>
                </a:lnTo>
                <a:lnTo>
                  <a:pt x="981559" y="557755"/>
                </a:lnTo>
                <a:lnTo>
                  <a:pt x="1026812" y="546202"/>
                </a:lnTo>
                <a:lnTo>
                  <a:pt x="1073681" y="537563"/>
                </a:lnTo>
                <a:lnTo>
                  <a:pt x="1122089" y="531916"/>
                </a:lnTo>
                <a:lnTo>
                  <a:pt x="1171956" y="529336"/>
                </a:lnTo>
                <a:lnTo>
                  <a:pt x="660146" y="0"/>
                </a:lnTo>
                <a:close/>
              </a:path>
            </a:pathLst>
          </a:custGeom>
          <a:solidFill>
            <a:srgbClr val="D9D9D9"/>
          </a:solidFill>
        </p:spPr>
        <p:txBody>
          <a:bodyPr wrap="square" lIns="0" tIns="0" rIns="0" bIns="0" rtlCol="0"/>
          <a:lstStyle/>
          <a:p>
            <a:endParaRPr>
              <a:solidFill>
                <a:prstClr val="black"/>
              </a:solidFill>
            </a:endParaRPr>
          </a:p>
        </p:txBody>
      </p:sp>
      <p:sp>
        <p:nvSpPr>
          <p:cNvPr id="17" name="object 9"/>
          <p:cNvSpPr/>
          <p:nvPr/>
        </p:nvSpPr>
        <p:spPr>
          <a:xfrm>
            <a:off x="7498333" y="5632703"/>
            <a:ext cx="615950" cy="634365"/>
          </a:xfrm>
          <a:custGeom>
            <a:avLst/>
            <a:gdLst/>
            <a:ahLst/>
            <a:cxnLst/>
            <a:rect l="l" t="t" r="r" b="b"/>
            <a:pathLst>
              <a:path w="615950" h="634364">
                <a:moveTo>
                  <a:pt x="615442" y="0"/>
                </a:moveTo>
                <a:lnTo>
                  <a:pt x="615326" y="2788"/>
                </a:lnTo>
                <a:lnTo>
                  <a:pt x="614521" y="11160"/>
                </a:lnTo>
                <a:lnTo>
                  <a:pt x="612334" y="25128"/>
                </a:lnTo>
                <a:lnTo>
                  <a:pt x="608076" y="44704"/>
                </a:lnTo>
                <a:lnTo>
                  <a:pt x="607958" y="56038"/>
                </a:lnTo>
                <a:lnTo>
                  <a:pt x="607139" y="68040"/>
                </a:lnTo>
                <a:lnTo>
                  <a:pt x="604914" y="81422"/>
                </a:lnTo>
                <a:lnTo>
                  <a:pt x="600583" y="96900"/>
                </a:lnTo>
                <a:lnTo>
                  <a:pt x="599314" y="109406"/>
                </a:lnTo>
                <a:lnTo>
                  <a:pt x="595963" y="123983"/>
                </a:lnTo>
                <a:lnTo>
                  <a:pt x="591206" y="139942"/>
                </a:lnTo>
                <a:lnTo>
                  <a:pt x="585724" y="156591"/>
                </a:lnTo>
                <a:lnTo>
                  <a:pt x="584573" y="166657"/>
                </a:lnTo>
                <a:lnTo>
                  <a:pt x="579508" y="183933"/>
                </a:lnTo>
                <a:lnTo>
                  <a:pt x="578358" y="193929"/>
                </a:lnTo>
                <a:lnTo>
                  <a:pt x="572928" y="203924"/>
                </a:lnTo>
                <a:lnTo>
                  <a:pt x="568166" y="212550"/>
                </a:lnTo>
                <a:lnTo>
                  <a:pt x="564784" y="221200"/>
                </a:lnTo>
                <a:lnTo>
                  <a:pt x="563499" y="231267"/>
                </a:lnTo>
                <a:lnTo>
                  <a:pt x="556686" y="249201"/>
                </a:lnTo>
                <a:lnTo>
                  <a:pt x="547766" y="268541"/>
                </a:lnTo>
                <a:lnTo>
                  <a:pt x="537442" y="287881"/>
                </a:lnTo>
                <a:lnTo>
                  <a:pt x="526415" y="305816"/>
                </a:lnTo>
                <a:lnTo>
                  <a:pt x="520888" y="316864"/>
                </a:lnTo>
                <a:lnTo>
                  <a:pt x="515350" y="327247"/>
                </a:lnTo>
                <a:lnTo>
                  <a:pt x="509787" y="336248"/>
                </a:lnTo>
                <a:lnTo>
                  <a:pt x="504190" y="343154"/>
                </a:lnTo>
                <a:lnTo>
                  <a:pt x="497494" y="354183"/>
                </a:lnTo>
                <a:lnTo>
                  <a:pt x="489394" y="364521"/>
                </a:lnTo>
                <a:lnTo>
                  <a:pt x="481294" y="373479"/>
                </a:lnTo>
                <a:lnTo>
                  <a:pt x="474599" y="380365"/>
                </a:lnTo>
                <a:lnTo>
                  <a:pt x="462188" y="401460"/>
                </a:lnTo>
                <a:lnTo>
                  <a:pt x="431843" y="438032"/>
                </a:lnTo>
                <a:lnTo>
                  <a:pt x="398486" y="470580"/>
                </a:lnTo>
                <a:lnTo>
                  <a:pt x="341122" y="514604"/>
                </a:lnTo>
                <a:lnTo>
                  <a:pt x="318897" y="522097"/>
                </a:lnTo>
                <a:lnTo>
                  <a:pt x="318897" y="529590"/>
                </a:lnTo>
                <a:lnTo>
                  <a:pt x="311404" y="537083"/>
                </a:lnTo>
                <a:lnTo>
                  <a:pt x="304038" y="537083"/>
                </a:lnTo>
                <a:lnTo>
                  <a:pt x="293010" y="542629"/>
                </a:lnTo>
                <a:lnTo>
                  <a:pt x="282686" y="548211"/>
                </a:lnTo>
                <a:lnTo>
                  <a:pt x="273766" y="553817"/>
                </a:lnTo>
                <a:lnTo>
                  <a:pt x="266954" y="559435"/>
                </a:lnTo>
                <a:lnTo>
                  <a:pt x="244856" y="566152"/>
                </a:lnTo>
                <a:lnTo>
                  <a:pt x="223424" y="574309"/>
                </a:lnTo>
                <a:lnTo>
                  <a:pt x="203374" y="582491"/>
                </a:lnTo>
                <a:lnTo>
                  <a:pt x="185420" y="589280"/>
                </a:lnTo>
                <a:lnTo>
                  <a:pt x="175446" y="594709"/>
                </a:lnTo>
                <a:lnTo>
                  <a:pt x="166878" y="599471"/>
                </a:lnTo>
                <a:lnTo>
                  <a:pt x="158309" y="602853"/>
                </a:lnTo>
                <a:lnTo>
                  <a:pt x="148336" y="604138"/>
                </a:lnTo>
                <a:lnTo>
                  <a:pt x="138362" y="605309"/>
                </a:lnTo>
                <a:lnTo>
                  <a:pt x="121225" y="610461"/>
                </a:lnTo>
                <a:lnTo>
                  <a:pt x="111251" y="611632"/>
                </a:lnTo>
                <a:lnTo>
                  <a:pt x="94583" y="616078"/>
                </a:lnTo>
                <a:lnTo>
                  <a:pt x="61245" y="622115"/>
                </a:lnTo>
                <a:lnTo>
                  <a:pt x="44576" y="626491"/>
                </a:lnTo>
                <a:lnTo>
                  <a:pt x="33432" y="627661"/>
                </a:lnTo>
                <a:lnTo>
                  <a:pt x="11144" y="632813"/>
                </a:lnTo>
                <a:lnTo>
                  <a:pt x="0" y="633984"/>
                </a:lnTo>
                <a:lnTo>
                  <a:pt x="51943" y="633984"/>
                </a:lnTo>
                <a:lnTo>
                  <a:pt x="64353" y="633866"/>
                </a:lnTo>
                <a:lnTo>
                  <a:pt x="78835" y="633047"/>
                </a:lnTo>
                <a:lnTo>
                  <a:pt x="94698" y="630822"/>
                </a:lnTo>
                <a:lnTo>
                  <a:pt x="111251" y="626491"/>
                </a:lnTo>
                <a:lnTo>
                  <a:pt x="122279" y="625340"/>
                </a:lnTo>
                <a:lnTo>
                  <a:pt x="132603" y="622808"/>
                </a:lnTo>
                <a:lnTo>
                  <a:pt x="141523" y="620275"/>
                </a:lnTo>
                <a:lnTo>
                  <a:pt x="148336" y="619125"/>
                </a:lnTo>
                <a:lnTo>
                  <a:pt x="159460" y="617837"/>
                </a:lnTo>
                <a:lnTo>
                  <a:pt x="170560" y="614441"/>
                </a:lnTo>
                <a:lnTo>
                  <a:pt x="181661" y="609641"/>
                </a:lnTo>
                <a:lnTo>
                  <a:pt x="192786" y="604138"/>
                </a:lnTo>
                <a:lnTo>
                  <a:pt x="230790" y="592026"/>
                </a:lnTo>
                <a:lnTo>
                  <a:pt x="252222" y="584225"/>
                </a:lnTo>
                <a:lnTo>
                  <a:pt x="274320" y="574294"/>
                </a:lnTo>
                <a:lnTo>
                  <a:pt x="284311" y="568694"/>
                </a:lnTo>
                <a:lnTo>
                  <a:pt x="301484" y="557541"/>
                </a:lnTo>
                <a:lnTo>
                  <a:pt x="311404" y="551942"/>
                </a:lnTo>
                <a:lnTo>
                  <a:pt x="318897" y="551942"/>
                </a:lnTo>
                <a:lnTo>
                  <a:pt x="326263" y="544449"/>
                </a:lnTo>
                <a:lnTo>
                  <a:pt x="333629" y="544449"/>
                </a:lnTo>
                <a:lnTo>
                  <a:pt x="373800" y="517084"/>
                </a:lnTo>
                <a:lnTo>
                  <a:pt x="412202" y="486548"/>
                </a:lnTo>
                <a:lnTo>
                  <a:pt x="446649" y="453018"/>
                </a:lnTo>
                <a:lnTo>
                  <a:pt x="477045" y="416446"/>
                </a:lnTo>
                <a:lnTo>
                  <a:pt x="489458" y="395350"/>
                </a:lnTo>
                <a:lnTo>
                  <a:pt x="499260" y="385284"/>
                </a:lnTo>
                <a:lnTo>
                  <a:pt x="507015" y="376634"/>
                </a:lnTo>
                <a:lnTo>
                  <a:pt x="513389" y="368008"/>
                </a:lnTo>
                <a:lnTo>
                  <a:pt x="519049" y="358013"/>
                </a:lnTo>
                <a:lnTo>
                  <a:pt x="541274" y="313309"/>
                </a:lnTo>
                <a:lnTo>
                  <a:pt x="552301" y="295318"/>
                </a:lnTo>
                <a:lnTo>
                  <a:pt x="562625" y="275971"/>
                </a:lnTo>
                <a:lnTo>
                  <a:pt x="571545" y="256623"/>
                </a:lnTo>
                <a:lnTo>
                  <a:pt x="578358" y="238633"/>
                </a:lnTo>
                <a:lnTo>
                  <a:pt x="579626" y="227468"/>
                </a:lnTo>
                <a:lnTo>
                  <a:pt x="582977" y="216281"/>
                </a:lnTo>
                <a:lnTo>
                  <a:pt x="587734" y="205093"/>
                </a:lnTo>
                <a:lnTo>
                  <a:pt x="593217" y="193929"/>
                </a:lnTo>
                <a:lnTo>
                  <a:pt x="593332" y="187158"/>
                </a:lnTo>
                <a:lnTo>
                  <a:pt x="594137" y="179006"/>
                </a:lnTo>
                <a:lnTo>
                  <a:pt x="596324" y="170854"/>
                </a:lnTo>
                <a:lnTo>
                  <a:pt x="600583" y="164084"/>
                </a:lnTo>
                <a:lnTo>
                  <a:pt x="604914" y="143103"/>
                </a:lnTo>
                <a:lnTo>
                  <a:pt x="607139" y="124920"/>
                </a:lnTo>
                <a:lnTo>
                  <a:pt x="607958" y="109523"/>
                </a:lnTo>
                <a:lnTo>
                  <a:pt x="608076" y="96900"/>
                </a:lnTo>
                <a:lnTo>
                  <a:pt x="612334" y="81422"/>
                </a:lnTo>
                <a:lnTo>
                  <a:pt x="614521" y="68040"/>
                </a:lnTo>
                <a:lnTo>
                  <a:pt x="615326" y="56038"/>
                </a:lnTo>
                <a:lnTo>
                  <a:pt x="615442" y="0"/>
                </a:lnTo>
                <a:close/>
              </a:path>
            </a:pathLst>
          </a:custGeom>
          <a:solidFill>
            <a:srgbClr val="AEAEAE"/>
          </a:solidFill>
        </p:spPr>
        <p:txBody>
          <a:bodyPr wrap="square" lIns="0" tIns="0" rIns="0" bIns="0" rtlCol="0"/>
          <a:lstStyle/>
          <a:p>
            <a:endParaRPr>
              <a:solidFill>
                <a:prstClr val="black"/>
              </a:solidFill>
            </a:endParaRPr>
          </a:p>
        </p:txBody>
      </p:sp>
      <p:sp>
        <p:nvSpPr>
          <p:cNvPr id="18" name="object 10"/>
          <p:cNvSpPr/>
          <p:nvPr/>
        </p:nvSpPr>
        <p:spPr>
          <a:xfrm>
            <a:off x="6778752" y="6195059"/>
            <a:ext cx="1249680" cy="1254760"/>
          </a:xfrm>
          <a:custGeom>
            <a:avLst/>
            <a:gdLst/>
            <a:ahLst/>
            <a:cxnLst/>
            <a:rect l="l" t="t" r="r" b="b"/>
            <a:pathLst>
              <a:path w="1249679" h="1254759">
                <a:moveTo>
                  <a:pt x="624840" y="0"/>
                </a:moveTo>
                <a:lnTo>
                  <a:pt x="576013" y="1886"/>
                </a:lnTo>
                <a:lnTo>
                  <a:pt x="528213" y="7454"/>
                </a:lnTo>
                <a:lnTo>
                  <a:pt x="481579" y="16564"/>
                </a:lnTo>
                <a:lnTo>
                  <a:pt x="436250" y="29075"/>
                </a:lnTo>
                <a:lnTo>
                  <a:pt x="392366" y="44849"/>
                </a:lnTo>
                <a:lnTo>
                  <a:pt x="350064" y="63745"/>
                </a:lnTo>
                <a:lnTo>
                  <a:pt x="309484" y="85626"/>
                </a:lnTo>
                <a:lnTo>
                  <a:pt x="270766" y="110350"/>
                </a:lnTo>
                <a:lnTo>
                  <a:pt x="234047" y="137779"/>
                </a:lnTo>
                <a:lnTo>
                  <a:pt x="199467" y="167774"/>
                </a:lnTo>
                <a:lnTo>
                  <a:pt x="167165" y="200194"/>
                </a:lnTo>
                <a:lnTo>
                  <a:pt x="137279" y="234900"/>
                </a:lnTo>
                <a:lnTo>
                  <a:pt x="109950" y="271753"/>
                </a:lnTo>
                <a:lnTo>
                  <a:pt x="85315" y="310613"/>
                </a:lnTo>
                <a:lnTo>
                  <a:pt x="63514" y="351341"/>
                </a:lnTo>
                <a:lnTo>
                  <a:pt x="44686" y="393798"/>
                </a:lnTo>
                <a:lnTo>
                  <a:pt x="28969" y="437844"/>
                </a:lnTo>
                <a:lnTo>
                  <a:pt x="16504" y="483339"/>
                </a:lnTo>
                <a:lnTo>
                  <a:pt x="7427" y="530143"/>
                </a:lnTo>
                <a:lnTo>
                  <a:pt x="1880" y="578119"/>
                </a:lnTo>
                <a:lnTo>
                  <a:pt x="0" y="627126"/>
                </a:lnTo>
                <a:lnTo>
                  <a:pt x="1880" y="676132"/>
                </a:lnTo>
                <a:lnTo>
                  <a:pt x="7427" y="724108"/>
                </a:lnTo>
                <a:lnTo>
                  <a:pt x="16504" y="770912"/>
                </a:lnTo>
                <a:lnTo>
                  <a:pt x="28969" y="816407"/>
                </a:lnTo>
                <a:lnTo>
                  <a:pt x="44686" y="860453"/>
                </a:lnTo>
                <a:lnTo>
                  <a:pt x="63514" y="902910"/>
                </a:lnTo>
                <a:lnTo>
                  <a:pt x="85315" y="943638"/>
                </a:lnTo>
                <a:lnTo>
                  <a:pt x="109950" y="982498"/>
                </a:lnTo>
                <a:lnTo>
                  <a:pt x="137279" y="1019351"/>
                </a:lnTo>
                <a:lnTo>
                  <a:pt x="167165" y="1054057"/>
                </a:lnTo>
                <a:lnTo>
                  <a:pt x="199467" y="1086477"/>
                </a:lnTo>
                <a:lnTo>
                  <a:pt x="234047" y="1116472"/>
                </a:lnTo>
                <a:lnTo>
                  <a:pt x="270766" y="1143901"/>
                </a:lnTo>
                <a:lnTo>
                  <a:pt x="309484" y="1168625"/>
                </a:lnTo>
                <a:lnTo>
                  <a:pt x="350064" y="1190506"/>
                </a:lnTo>
                <a:lnTo>
                  <a:pt x="392366" y="1209402"/>
                </a:lnTo>
                <a:lnTo>
                  <a:pt x="436250" y="1225176"/>
                </a:lnTo>
                <a:lnTo>
                  <a:pt x="481579" y="1237687"/>
                </a:lnTo>
                <a:lnTo>
                  <a:pt x="528213" y="1246797"/>
                </a:lnTo>
                <a:lnTo>
                  <a:pt x="576013" y="1252365"/>
                </a:lnTo>
                <a:lnTo>
                  <a:pt x="624840" y="1254252"/>
                </a:lnTo>
                <a:lnTo>
                  <a:pt x="673666" y="1252365"/>
                </a:lnTo>
                <a:lnTo>
                  <a:pt x="721466" y="1246797"/>
                </a:lnTo>
                <a:lnTo>
                  <a:pt x="768100" y="1237687"/>
                </a:lnTo>
                <a:lnTo>
                  <a:pt x="813429" y="1225176"/>
                </a:lnTo>
                <a:lnTo>
                  <a:pt x="857313" y="1209402"/>
                </a:lnTo>
                <a:lnTo>
                  <a:pt x="899615" y="1190506"/>
                </a:lnTo>
                <a:lnTo>
                  <a:pt x="940195" y="1168625"/>
                </a:lnTo>
                <a:lnTo>
                  <a:pt x="978913" y="1143901"/>
                </a:lnTo>
                <a:lnTo>
                  <a:pt x="1015632" y="1116472"/>
                </a:lnTo>
                <a:lnTo>
                  <a:pt x="1050212" y="1086477"/>
                </a:lnTo>
                <a:lnTo>
                  <a:pt x="1082514" y="1054057"/>
                </a:lnTo>
                <a:lnTo>
                  <a:pt x="1112400" y="1019351"/>
                </a:lnTo>
                <a:lnTo>
                  <a:pt x="1139729" y="982498"/>
                </a:lnTo>
                <a:lnTo>
                  <a:pt x="1164364" y="943638"/>
                </a:lnTo>
                <a:lnTo>
                  <a:pt x="1186165" y="902910"/>
                </a:lnTo>
                <a:lnTo>
                  <a:pt x="1204993" y="860453"/>
                </a:lnTo>
                <a:lnTo>
                  <a:pt x="1220710" y="816407"/>
                </a:lnTo>
                <a:lnTo>
                  <a:pt x="1233175" y="770912"/>
                </a:lnTo>
                <a:lnTo>
                  <a:pt x="1242252" y="724108"/>
                </a:lnTo>
                <a:lnTo>
                  <a:pt x="1247799" y="676132"/>
                </a:lnTo>
                <a:lnTo>
                  <a:pt x="1249679" y="627126"/>
                </a:lnTo>
                <a:lnTo>
                  <a:pt x="1247799" y="578119"/>
                </a:lnTo>
                <a:lnTo>
                  <a:pt x="1242252" y="530143"/>
                </a:lnTo>
                <a:lnTo>
                  <a:pt x="1233175" y="483339"/>
                </a:lnTo>
                <a:lnTo>
                  <a:pt x="1220710" y="437844"/>
                </a:lnTo>
                <a:lnTo>
                  <a:pt x="1204993" y="393798"/>
                </a:lnTo>
                <a:lnTo>
                  <a:pt x="1186165" y="351341"/>
                </a:lnTo>
                <a:lnTo>
                  <a:pt x="1164364" y="310613"/>
                </a:lnTo>
                <a:lnTo>
                  <a:pt x="1139729" y="271753"/>
                </a:lnTo>
                <a:lnTo>
                  <a:pt x="1112400" y="234900"/>
                </a:lnTo>
                <a:lnTo>
                  <a:pt x="1082514" y="200194"/>
                </a:lnTo>
                <a:lnTo>
                  <a:pt x="1050212" y="167774"/>
                </a:lnTo>
                <a:lnTo>
                  <a:pt x="1015632" y="137779"/>
                </a:lnTo>
                <a:lnTo>
                  <a:pt x="978913" y="110350"/>
                </a:lnTo>
                <a:lnTo>
                  <a:pt x="940195" y="85626"/>
                </a:lnTo>
                <a:lnTo>
                  <a:pt x="899615" y="63745"/>
                </a:lnTo>
                <a:lnTo>
                  <a:pt x="857313" y="44849"/>
                </a:lnTo>
                <a:lnTo>
                  <a:pt x="813429" y="29075"/>
                </a:lnTo>
                <a:lnTo>
                  <a:pt x="768100" y="16564"/>
                </a:lnTo>
                <a:lnTo>
                  <a:pt x="721466" y="7454"/>
                </a:lnTo>
                <a:lnTo>
                  <a:pt x="673666" y="1886"/>
                </a:lnTo>
                <a:lnTo>
                  <a:pt x="624840" y="0"/>
                </a:lnTo>
                <a:close/>
              </a:path>
            </a:pathLst>
          </a:custGeom>
          <a:solidFill>
            <a:srgbClr val="9CB955"/>
          </a:solidFill>
        </p:spPr>
        <p:txBody>
          <a:bodyPr wrap="square" lIns="0" tIns="0" rIns="0" bIns="0" rtlCol="0"/>
          <a:lstStyle/>
          <a:p>
            <a:endParaRPr>
              <a:solidFill>
                <a:prstClr val="black"/>
              </a:solidFill>
            </a:endParaRPr>
          </a:p>
        </p:txBody>
      </p:sp>
      <p:sp>
        <p:nvSpPr>
          <p:cNvPr id="19" name="object 11"/>
          <p:cNvSpPr/>
          <p:nvPr/>
        </p:nvSpPr>
        <p:spPr>
          <a:xfrm>
            <a:off x="6859523" y="6275819"/>
            <a:ext cx="1083564" cy="1079004"/>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0" name="object 12"/>
          <p:cNvSpPr/>
          <p:nvPr/>
        </p:nvSpPr>
        <p:spPr>
          <a:xfrm>
            <a:off x="6934200" y="6350508"/>
            <a:ext cx="939165" cy="934719"/>
          </a:xfrm>
          <a:custGeom>
            <a:avLst/>
            <a:gdLst/>
            <a:ahLst/>
            <a:cxnLst/>
            <a:rect l="l" t="t" r="r" b="b"/>
            <a:pathLst>
              <a:path w="939165" h="934720">
                <a:moveTo>
                  <a:pt x="469392" y="0"/>
                </a:moveTo>
                <a:lnTo>
                  <a:pt x="421802" y="2461"/>
                </a:lnTo>
                <a:lnTo>
                  <a:pt x="375494" y="9682"/>
                </a:lnTo>
                <a:lnTo>
                  <a:pt x="330716" y="21414"/>
                </a:lnTo>
                <a:lnTo>
                  <a:pt x="287714" y="37409"/>
                </a:lnTo>
                <a:lnTo>
                  <a:pt x="246734" y="57419"/>
                </a:lnTo>
                <a:lnTo>
                  <a:pt x="208024" y="81197"/>
                </a:lnTo>
                <a:lnTo>
                  <a:pt x="171830" y="108495"/>
                </a:lnTo>
                <a:lnTo>
                  <a:pt x="138398" y="139065"/>
                </a:lnTo>
                <a:lnTo>
                  <a:pt x="107975" y="172658"/>
                </a:lnTo>
                <a:lnTo>
                  <a:pt x="80809" y="209029"/>
                </a:lnTo>
                <a:lnTo>
                  <a:pt x="57145" y="247927"/>
                </a:lnTo>
                <a:lnTo>
                  <a:pt x="37230" y="289107"/>
                </a:lnTo>
                <a:lnTo>
                  <a:pt x="21312" y="332320"/>
                </a:lnTo>
                <a:lnTo>
                  <a:pt x="9636" y="377317"/>
                </a:lnTo>
                <a:lnTo>
                  <a:pt x="2450" y="423853"/>
                </a:lnTo>
                <a:lnTo>
                  <a:pt x="0" y="471677"/>
                </a:lnTo>
                <a:lnTo>
                  <a:pt x="3917" y="519500"/>
                </a:lnTo>
                <a:lnTo>
                  <a:pt x="12206" y="566020"/>
                </a:lnTo>
                <a:lnTo>
                  <a:pt x="24672" y="610977"/>
                </a:lnTo>
                <a:lnTo>
                  <a:pt x="41120" y="654109"/>
                </a:lnTo>
                <a:lnTo>
                  <a:pt x="61355" y="695156"/>
                </a:lnTo>
                <a:lnTo>
                  <a:pt x="85184" y="733858"/>
                </a:lnTo>
                <a:lnTo>
                  <a:pt x="112412" y="769952"/>
                </a:lnTo>
                <a:lnTo>
                  <a:pt x="142843" y="803179"/>
                </a:lnTo>
                <a:lnTo>
                  <a:pt x="176283" y="833278"/>
                </a:lnTo>
                <a:lnTo>
                  <a:pt x="212538" y="859987"/>
                </a:lnTo>
                <a:lnTo>
                  <a:pt x="251414" y="883047"/>
                </a:lnTo>
                <a:lnTo>
                  <a:pt x="292715" y="902196"/>
                </a:lnTo>
                <a:lnTo>
                  <a:pt x="336246" y="917173"/>
                </a:lnTo>
                <a:lnTo>
                  <a:pt x="381815" y="927717"/>
                </a:lnTo>
                <a:lnTo>
                  <a:pt x="429224" y="933568"/>
                </a:lnTo>
                <a:lnTo>
                  <a:pt x="478281" y="934465"/>
                </a:lnTo>
                <a:lnTo>
                  <a:pt x="525772" y="932101"/>
                </a:lnTo>
                <a:lnTo>
                  <a:pt x="571797" y="925147"/>
                </a:lnTo>
                <a:lnTo>
                  <a:pt x="616136" y="913813"/>
                </a:lnTo>
                <a:lnTo>
                  <a:pt x="658570" y="898306"/>
                </a:lnTo>
                <a:lnTo>
                  <a:pt x="698877" y="878836"/>
                </a:lnTo>
                <a:lnTo>
                  <a:pt x="736836" y="855612"/>
                </a:lnTo>
                <a:lnTo>
                  <a:pt x="772228" y="828842"/>
                </a:lnTo>
                <a:lnTo>
                  <a:pt x="804830" y="798734"/>
                </a:lnTo>
                <a:lnTo>
                  <a:pt x="834424" y="765499"/>
                </a:lnTo>
                <a:lnTo>
                  <a:pt x="860787" y="729343"/>
                </a:lnTo>
                <a:lnTo>
                  <a:pt x="883700" y="690477"/>
                </a:lnTo>
                <a:lnTo>
                  <a:pt x="902942" y="649108"/>
                </a:lnTo>
                <a:lnTo>
                  <a:pt x="918292" y="605447"/>
                </a:lnTo>
                <a:lnTo>
                  <a:pt x="929529" y="559700"/>
                </a:lnTo>
                <a:lnTo>
                  <a:pt x="936433" y="512077"/>
                </a:lnTo>
                <a:lnTo>
                  <a:pt x="938783" y="462788"/>
                </a:lnTo>
                <a:lnTo>
                  <a:pt x="936333" y="415063"/>
                </a:lnTo>
                <a:lnTo>
                  <a:pt x="929147" y="368809"/>
                </a:lnTo>
                <a:lnTo>
                  <a:pt x="917471" y="324250"/>
                </a:lnTo>
                <a:lnTo>
                  <a:pt x="901553" y="281606"/>
                </a:lnTo>
                <a:lnTo>
                  <a:pt x="881638" y="241099"/>
                </a:lnTo>
                <a:lnTo>
                  <a:pt x="857974" y="202951"/>
                </a:lnTo>
                <a:lnTo>
                  <a:pt x="830808" y="167384"/>
                </a:lnTo>
                <a:lnTo>
                  <a:pt x="800385" y="134620"/>
                </a:lnTo>
                <a:lnTo>
                  <a:pt x="766953" y="104879"/>
                </a:lnTo>
                <a:lnTo>
                  <a:pt x="730759" y="78384"/>
                </a:lnTo>
                <a:lnTo>
                  <a:pt x="692049" y="55357"/>
                </a:lnTo>
                <a:lnTo>
                  <a:pt x="651069" y="36020"/>
                </a:lnTo>
                <a:lnTo>
                  <a:pt x="608067" y="20594"/>
                </a:lnTo>
                <a:lnTo>
                  <a:pt x="563289" y="9300"/>
                </a:lnTo>
                <a:lnTo>
                  <a:pt x="516981" y="2362"/>
                </a:lnTo>
                <a:lnTo>
                  <a:pt x="469392" y="0"/>
                </a:lnTo>
                <a:close/>
              </a:path>
            </a:pathLst>
          </a:custGeom>
          <a:solidFill>
            <a:srgbClr val="FFFFFF"/>
          </a:solidFill>
        </p:spPr>
        <p:txBody>
          <a:bodyPr wrap="square" lIns="0" tIns="0" rIns="0" bIns="0" rtlCol="0"/>
          <a:lstStyle/>
          <a:p>
            <a:endParaRPr>
              <a:solidFill>
                <a:prstClr val="black"/>
              </a:solidFill>
            </a:endParaRPr>
          </a:p>
        </p:txBody>
      </p:sp>
      <p:sp>
        <p:nvSpPr>
          <p:cNvPr id="21" name="object 13"/>
          <p:cNvSpPr txBox="1"/>
          <p:nvPr/>
        </p:nvSpPr>
        <p:spPr>
          <a:xfrm>
            <a:off x="7262876" y="6474079"/>
            <a:ext cx="283210" cy="635000"/>
          </a:xfrm>
          <a:prstGeom prst="rect">
            <a:avLst/>
          </a:prstGeom>
        </p:spPr>
        <p:txBody>
          <a:bodyPr vert="horz" wrap="square" lIns="0" tIns="12065" rIns="0" bIns="0" rtlCol="0">
            <a:spAutoFit/>
          </a:bodyPr>
          <a:lstStyle/>
          <a:p>
            <a:pPr marL="12700">
              <a:spcBef>
                <a:spcPts val="95"/>
              </a:spcBef>
            </a:pPr>
            <a:r>
              <a:rPr sz="4000" b="1" spc="-5" dirty="0">
                <a:solidFill>
                  <a:srgbClr val="9CB955"/>
                </a:solidFill>
                <a:cs typeface="Calibri"/>
              </a:rPr>
              <a:t>3</a:t>
            </a:r>
            <a:endParaRPr sz="4000">
              <a:solidFill>
                <a:prstClr val="black"/>
              </a:solidFill>
              <a:cs typeface="Calibri"/>
            </a:endParaRPr>
          </a:p>
        </p:txBody>
      </p:sp>
      <p:sp>
        <p:nvSpPr>
          <p:cNvPr id="22" name="object 14"/>
          <p:cNvSpPr/>
          <p:nvPr/>
        </p:nvSpPr>
        <p:spPr>
          <a:xfrm>
            <a:off x="9662159" y="5632703"/>
            <a:ext cx="1172210" cy="1178560"/>
          </a:xfrm>
          <a:custGeom>
            <a:avLst/>
            <a:gdLst/>
            <a:ahLst/>
            <a:cxnLst/>
            <a:rect l="l" t="t" r="r" b="b"/>
            <a:pathLst>
              <a:path w="1172209" h="1178559">
                <a:moveTo>
                  <a:pt x="511810" y="0"/>
                </a:moveTo>
                <a:lnTo>
                  <a:pt x="0" y="529336"/>
                </a:lnTo>
                <a:lnTo>
                  <a:pt x="49866" y="531916"/>
                </a:lnTo>
                <a:lnTo>
                  <a:pt x="98274" y="537563"/>
                </a:lnTo>
                <a:lnTo>
                  <a:pt x="145143" y="546202"/>
                </a:lnTo>
                <a:lnTo>
                  <a:pt x="190396" y="557755"/>
                </a:lnTo>
                <a:lnTo>
                  <a:pt x="233952" y="572149"/>
                </a:lnTo>
                <a:lnTo>
                  <a:pt x="275732" y="589307"/>
                </a:lnTo>
                <a:lnTo>
                  <a:pt x="315657" y="609154"/>
                </a:lnTo>
                <a:lnTo>
                  <a:pt x="353647" y="631614"/>
                </a:lnTo>
                <a:lnTo>
                  <a:pt x="389623" y="656611"/>
                </a:lnTo>
                <a:lnTo>
                  <a:pt x="423505" y="684069"/>
                </a:lnTo>
                <a:lnTo>
                  <a:pt x="455215" y="713914"/>
                </a:lnTo>
                <a:lnTo>
                  <a:pt x="484673" y="746069"/>
                </a:lnTo>
                <a:lnTo>
                  <a:pt x="511799" y="780459"/>
                </a:lnTo>
                <a:lnTo>
                  <a:pt x="536514" y="817008"/>
                </a:lnTo>
                <a:lnTo>
                  <a:pt x="558739" y="855641"/>
                </a:lnTo>
                <a:lnTo>
                  <a:pt x="578394" y="896281"/>
                </a:lnTo>
                <a:lnTo>
                  <a:pt x="595401" y="938853"/>
                </a:lnTo>
                <a:lnTo>
                  <a:pt x="609679" y="983283"/>
                </a:lnTo>
                <a:lnTo>
                  <a:pt x="621149" y="1029493"/>
                </a:lnTo>
                <a:lnTo>
                  <a:pt x="629732" y="1077408"/>
                </a:lnTo>
                <a:lnTo>
                  <a:pt x="635349" y="1126953"/>
                </a:lnTo>
                <a:lnTo>
                  <a:pt x="637921" y="1178052"/>
                </a:lnTo>
                <a:lnTo>
                  <a:pt x="1171956" y="633730"/>
                </a:lnTo>
                <a:lnTo>
                  <a:pt x="1121068" y="632170"/>
                </a:lnTo>
                <a:lnTo>
                  <a:pt x="1071641" y="627540"/>
                </a:lnTo>
                <a:lnTo>
                  <a:pt x="1023753" y="619910"/>
                </a:lnTo>
                <a:lnTo>
                  <a:pt x="977484" y="609352"/>
                </a:lnTo>
                <a:lnTo>
                  <a:pt x="932912" y="595937"/>
                </a:lnTo>
                <a:lnTo>
                  <a:pt x="890118" y="579736"/>
                </a:lnTo>
                <a:lnTo>
                  <a:pt x="849180" y="560822"/>
                </a:lnTo>
                <a:lnTo>
                  <a:pt x="810178" y="539265"/>
                </a:lnTo>
                <a:lnTo>
                  <a:pt x="773191" y="515137"/>
                </a:lnTo>
                <a:lnTo>
                  <a:pt x="738299" y="488510"/>
                </a:lnTo>
                <a:lnTo>
                  <a:pt x="705580" y="459454"/>
                </a:lnTo>
                <a:lnTo>
                  <a:pt x="675114" y="428041"/>
                </a:lnTo>
                <a:lnTo>
                  <a:pt x="646980" y="394343"/>
                </a:lnTo>
                <a:lnTo>
                  <a:pt x="621258" y="358431"/>
                </a:lnTo>
                <a:lnTo>
                  <a:pt x="598026" y="320376"/>
                </a:lnTo>
                <a:lnTo>
                  <a:pt x="577365" y="280250"/>
                </a:lnTo>
                <a:lnTo>
                  <a:pt x="559353" y="238124"/>
                </a:lnTo>
                <a:lnTo>
                  <a:pt x="544070" y="194070"/>
                </a:lnTo>
                <a:lnTo>
                  <a:pt x="531595" y="148159"/>
                </a:lnTo>
                <a:lnTo>
                  <a:pt x="522007" y="100463"/>
                </a:lnTo>
                <a:lnTo>
                  <a:pt x="515385" y="51053"/>
                </a:lnTo>
                <a:lnTo>
                  <a:pt x="511810" y="0"/>
                </a:lnTo>
                <a:close/>
              </a:path>
            </a:pathLst>
          </a:custGeom>
          <a:solidFill>
            <a:srgbClr val="D9D9D9"/>
          </a:solidFill>
        </p:spPr>
        <p:txBody>
          <a:bodyPr wrap="square" lIns="0" tIns="0" rIns="0" bIns="0" rtlCol="0"/>
          <a:lstStyle/>
          <a:p>
            <a:endParaRPr>
              <a:solidFill>
                <a:prstClr val="black"/>
              </a:solidFill>
            </a:endParaRPr>
          </a:p>
        </p:txBody>
      </p:sp>
      <p:sp>
        <p:nvSpPr>
          <p:cNvPr id="23" name="object 15"/>
          <p:cNvSpPr/>
          <p:nvPr/>
        </p:nvSpPr>
        <p:spPr>
          <a:xfrm>
            <a:off x="10174223" y="5632703"/>
            <a:ext cx="615950" cy="634365"/>
          </a:xfrm>
          <a:custGeom>
            <a:avLst/>
            <a:gdLst/>
            <a:ahLst/>
            <a:cxnLst/>
            <a:rect l="l" t="t" r="r" b="b"/>
            <a:pathLst>
              <a:path w="615950" h="634364">
                <a:moveTo>
                  <a:pt x="0" y="0"/>
                </a:moveTo>
                <a:lnTo>
                  <a:pt x="115" y="56038"/>
                </a:lnTo>
                <a:lnTo>
                  <a:pt x="920" y="68040"/>
                </a:lnTo>
                <a:lnTo>
                  <a:pt x="3107" y="81422"/>
                </a:lnTo>
                <a:lnTo>
                  <a:pt x="7366" y="96900"/>
                </a:lnTo>
                <a:lnTo>
                  <a:pt x="7483" y="109523"/>
                </a:lnTo>
                <a:lnTo>
                  <a:pt x="8302" y="124920"/>
                </a:lnTo>
                <a:lnTo>
                  <a:pt x="10527" y="143103"/>
                </a:lnTo>
                <a:lnTo>
                  <a:pt x="14858" y="164084"/>
                </a:lnTo>
                <a:lnTo>
                  <a:pt x="19117" y="170854"/>
                </a:lnTo>
                <a:lnTo>
                  <a:pt x="21304" y="179006"/>
                </a:lnTo>
                <a:lnTo>
                  <a:pt x="22109" y="187158"/>
                </a:lnTo>
                <a:lnTo>
                  <a:pt x="22225" y="193929"/>
                </a:lnTo>
                <a:lnTo>
                  <a:pt x="27707" y="205093"/>
                </a:lnTo>
                <a:lnTo>
                  <a:pt x="32464" y="216281"/>
                </a:lnTo>
                <a:lnTo>
                  <a:pt x="35815" y="227468"/>
                </a:lnTo>
                <a:lnTo>
                  <a:pt x="37083" y="238633"/>
                </a:lnTo>
                <a:lnTo>
                  <a:pt x="43896" y="256623"/>
                </a:lnTo>
                <a:lnTo>
                  <a:pt x="52816" y="275971"/>
                </a:lnTo>
                <a:lnTo>
                  <a:pt x="63140" y="295318"/>
                </a:lnTo>
                <a:lnTo>
                  <a:pt x="74168" y="313309"/>
                </a:lnTo>
                <a:lnTo>
                  <a:pt x="96393" y="358013"/>
                </a:lnTo>
                <a:lnTo>
                  <a:pt x="102052" y="368008"/>
                </a:lnTo>
                <a:lnTo>
                  <a:pt x="108426" y="376634"/>
                </a:lnTo>
                <a:lnTo>
                  <a:pt x="116181" y="385284"/>
                </a:lnTo>
                <a:lnTo>
                  <a:pt x="125983" y="395350"/>
                </a:lnTo>
                <a:lnTo>
                  <a:pt x="138396" y="416446"/>
                </a:lnTo>
                <a:lnTo>
                  <a:pt x="168792" y="453018"/>
                </a:lnTo>
                <a:lnTo>
                  <a:pt x="203239" y="486548"/>
                </a:lnTo>
                <a:lnTo>
                  <a:pt x="241641" y="517084"/>
                </a:lnTo>
                <a:lnTo>
                  <a:pt x="281812" y="544449"/>
                </a:lnTo>
                <a:lnTo>
                  <a:pt x="289178" y="544449"/>
                </a:lnTo>
                <a:lnTo>
                  <a:pt x="296545" y="551942"/>
                </a:lnTo>
                <a:lnTo>
                  <a:pt x="304037" y="551942"/>
                </a:lnTo>
                <a:lnTo>
                  <a:pt x="313957" y="557541"/>
                </a:lnTo>
                <a:lnTo>
                  <a:pt x="331130" y="568694"/>
                </a:lnTo>
                <a:lnTo>
                  <a:pt x="341157" y="574309"/>
                </a:lnTo>
                <a:lnTo>
                  <a:pt x="363220" y="584225"/>
                </a:lnTo>
                <a:lnTo>
                  <a:pt x="384651" y="592026"/>
                </a:lnTo>
                <a:lnTo>
                  <a:pt x="422655" y="604138"/>
                </a:lnTo>
                <a:lnTo>
                  <a:pt x="433780" y="609641"/>
                </a:lnTo>
                <a:lnTo>
                  <a:pt x="444881" y="614441"/>
                </a:lnTo>
                <a:lnTo>
                  <a:pt x="455981" y="617837"/>
                </a:lnTo>
                <a:lnTo>
                  <a:pt x="467105" y="619125"/>
                </a:lnTo>
                <a:lnTo>
                  <a:pt x="473918" y="620275"/>
                </a:lnTo>
                <a:lnTo>
                  <a:pt x="482838" y="622808"/>
                </a:lnTo>
                <a:lnTo>
                  <a:pt x="493162" y="625340"/>
                </a:lnTo>
                <a:lnTo>
                  <a:pt x="504190" y="626491"/>
                </a:lnTo>
                <a:lnTo>
                  <a:pt x="520743" y="630822"/>
                </a:lnTo>
                <a:lnTo>
                  <a:pt x="536606" y="633047"/>
                </a:lnTo>
                <a:lnTo>
                  <a:pt x="551088" y="633866"/>
                </a:lnTo>
                <a:lnTo>
                  <a:pt x="563499" y="633984"/>
                </a:lnTo>
                <a:lnTo>
                  <a:pt x="615442" y="633984"/>
                </a:lnTo>
                <a:lnTo>
                  <a:pt x="604297" y="632813"/>
                </a:lnTo>
                <a:lnTo>
                  <a:pt x="582009" y="627661"/>
                </a:lnTo>
                <a:lnTo>
                  <a:pt x="570865" y="626491"/>
                </a:lnTo>
                <a:lnTo>
                  <a:pt x="554196" y="622115"/>
                </a:lnTo>
                <a:lnTo>
                  <a:pt x="520858" y="616078"/>
                </a:lnTo>
                <a:lnTo>
                  <a:pt x="504190" y="611632"/>
                </a:lnTo>
                <a:lnTo>
                  <a:pt x="494216" y="610461"/>
                </a:lnTo>
                <a:lnTo>
                  <a:pt x="477079" y="605309"/>
                </a:lnTo>
                <a:lnTo>
                  <a:pt x="467105" y="604138"/>
                </a:lnTo>
                <a:lnTo>
                  <a:pt x="457132" y="602853"/>
                </a:lnTo>
                <a:lnTo>
                  <a:pt x="448563" y="599471"/>
                </a:lnTo>
                <a:lnTo>
                  <a:pt x="439995" y="594709"/>
                </a:lnTo>
                <a:lnTo>
                  <a:pt x="430022" y="589280"/>
                </a:lnTo>
                <a:lnTo>
                  <a:pt x="412067" y="582491"/>
                </a:lnTo>
                <a:lnTo>
                  <a:pt x="391975" y="574294"/>
                </a:lnTo>
                <a:lnTo>
                  <a:pt x="370585" y="566152"/>
                </a:lnTo>
                <a:lnTo>
                  <a:pt x="348487" y="559435"/>
                </a:lnTo>
                <a:lnTo>
                  <a:pt x="341675" y="553817"/>
                </a:lnTo>
                <a:lnTo>
                  <a:pt x="332755" y="548211"/>
                </a:lnTo>
                <a:lnTo>
                  <a:pt x="322431" y="542629"/>
                </a:lnTo>
                <a:lnTo>
                  <a:pt x="311403" y="537083"/>
                </a:lnTo>
                <a:lnTo>
                  <a:pt x="304037" y="537083"/>
                </a:lnTo>
                <a:lnTo>
                  <a:pt x="296545" y="529590"/>
                </a:lnTo>
                <a:lnTo>
                  <a:pt x="296545" y="522097"/>
                </a:lnTo>
                <a:lnTo>
                  <a:pt x="274320" y="514604"/>
                </a:lnTo>
                <a:lnTo>
                  <a:pt x="234473" y="484806"/>
                </a:lnTo>
                <a:lnTo>
                  <a:pt x="200151" y="454913"/>
                </a:lnTo>
                <a:lnTo>
                  <a:pt x="167735" y="420449"/>
                </a:lnTo>
                <a:lnTo>
                  <a:pt x="140843" y="380365"/>
                </a:lnTo>
                <a:lnTo>
                  <a:pt x="134147" y="373479"/>
                </a:lnTo>
                <a:lnTo>
                  <a:pt x="126047" y="364521"/>
                </a:lnTo>
                <a:lnTo>
                  <a:pt x="117947" y="354183"/>
                </a:lnTo>
                <a:lnTo>
                  <a:pt x="111251" y="343154"/>
                </a:lnTo>
                <a:lnTo>
                  <a:pt x="105654" y="336248"/>
                </a:lnTo>
                <a:lnTo>
                  <a:pt x="100091" y="327247"/>
                </a:lnTo>
                <a:lnTo>
                  <a:pt x="94553" y="316864"/>
                </a:lnTo>
                <a:lnTo>
                  <a:pt x="89026" y="305816"/>
                </a:lnTo>
                <a:lnTo>
                  <a:pt x="77999" y="287881"/>
                </a:lnTo>
                <a:lnTo>
                  <a:pt x="67675" y="268541"/>
                </a:lnTo>
                <a:lnTo>
                  <a:pt x="58755" y="249201"/>
                </a:lnTo>
                <a:lnTo>
                  <a:pt x="51943" y="231267"/>
                </a:lnTo>
                <a:lnTo>
                  <a:pt x="50657" y="221200"/>
                </a:lnTo>
                <a:lnTo>
                  <a:pt x="47275" y="212550"/>
                </a:lnTo>
                <a:lnTo>
                  <a:pt x="42513" y="203924"/>
                </a:lnTo>
                <a:lnTo>
                  <a:pt x="37083" y="193929"/>
                </a:lnTo>
                <a:lnTo>
                  <a:pt x="35933" y="183933"/>
                </a:lnTo>
                <a:lnTo>
                  <a:pt x="30868" y="166657"/>
                </a:lnTo>
                <a:lnTo>
                  <a:pt x="29718" y="156591"/>
                </a:lnTo>
                <a:lnTo>
                  <a:pt x="24235" y="139942"/>
                </a:lnTo>
                <a:lnTo>
                  <a:pt x="19478" y="123983"/>
                </a:lnTo>
                <a:lnTo>
                  <a:pt x="16127" y="109406"/>
                </a:lnTo>
                <a:lnTo>
                  <a:pt x="14858" y="96900"/>
                </a:lnTo>
                <a:lnTo>
                  <a:pt x="10527" y="81422"/>
                </a:lnTo>
                <a:lnTo>
                  <a:pt x="8302" y="68040"/>
                </a:lnTo>
                <a:lnTo>
                  <a:pt x="7483" y="56038"/>
                </a:lnTo>
                <a:lnTo>
                  <a:pt x="7366" y="44704"/>
                </a:lnTo>
                <a:lnTo>
                  <a:pt x="3107" y="25128"/>
                </a:lnTo>
                <a:lnTo>
                  <a:pt x="920" y="11160"/>
                </a:lnTo>
                <a:lnTo>
                  <a:pt x="115" y="2788"/>
                </a:lnTo>
                <a:lnTo>
                  <a:pt x="0" y="0"/>
                </a:lnTo>
                <a:close/>
              </a:path>
            </a:pathLst>
          </a:custGeom>
          <a:solidFill>
            <a:srgbClr val="AEAEAE"/>
          </a:solidFill>
        </p:spPr>
        <p:txBody>
          <a:bodyPr wrap="square" lIns="0" tIns="0" rIns="0" bIns="0" rtlCol="0"/>
          <a:lstStyle/>
          <a:p>
            <a:endParaRPr>
              <a:solidFill>
                <a:prstClr val="black"/>
              </a:solidFill>
            </a:endParaRPr>
          </a:p>
        </p:txBody>
      </p:sp>
      <p:sp>
        <p:nvSpPr>
          <p:cNvPr id="24" name="object 16"/>
          <p:cNvSpPr/>
          <p:nvPr/>
        </p:nvSpPr>
        <p:spPr>
          <a:xfrm>
            <a:off x="10259568" y="6195059"/>
            <a:ext cx="1249680" cy="1254760"/>
          </a:xfrm>
          <a:custGeom>
            <a:avLst/>
            <a:gdLst/>
            <a:ahLst/>
            <a:cxnLst/>
            <a:rect l="l" t="t" r="r" b="b"/>
            <a:pathLst>
              <a:path w="1249679" h="1254759">
                <a:moveTo>
                  <a:pt x="624839" y="0"/>
                </a:moveTo>
                <a:lnTo>
                  <a:pt x="576013" y="1886"/>
                </a:lnTo>
                <a:lnTo>
                  <a:pt x="528213" y="7454"/>
                </a:lnTo>
                <a:lnTo>
                  <a:pt x="481579" y="16564"/>
                </a:lnTo>
                <a:lnTo>
                  <a:pt x="436250" y="29075"/>
                </a:lnTo>
                <a:lnTo>
                  <a:pt x="392366" y="44849"/>
                </a:lnTo>
                <a:lnTo>
                  <a:pt x="350064" y="63745"/>
                </a:lnTo>
                <a:lnTo>
                  <a:pt x="309484" y="85626"/>
                </a:lnTo>
                <a:lnTo>
                  <a:pt x="270766" y="110350"/>
                </a:lnTo>
                <a:lnTo>
                  <a:pt x="234047" y="137779"/>
                </a:lnTo>
                <a:lnTo>
                  <a:pt x="199467" y="167774"/>
                </a:lnTo>
                <a:lnTo>
                  <a:pt x="167165" y="200194"/>
                </a:lnTo>
                <a:lnTo>
                  <a:pt x="137279" y="234900"/>
                </a:lnTo>
                <a:lnTo>
                  <a:pt x="109950" y="271753"/>
                </a:lnTo>
                <a:lnTo>
                  <a:pt x="85315" y="310613"/>
                </a:lnTo>
                <a:lnTo>
                  <a:pt x="63514" y="351341"/>
                </a:lnTo>
                <a:lnTo>
                  <a:pt x="44686" y="393798"/>
                </a:lnTo>
                <a:lnTo>
                  <a:pt x="28969" y="437844"/>
                </a:lnTo>
                <a:lnTo>
                  <a:pt x="16504" y="483339"/>
                </a:lnTo>
                <a:lnTo>
                  <a:pt x="7427" y="530143"/>
                </a:lnTo>
                <a:lnTo>
                  <a:pt x="1880" y="578119"/>
                </a:lnTo>
                <a:lnTo>
                  <a:pt x="0" y="627126"/>
                </a:lnTo>
                <a:lnTo>
                  <a:pt x="1880" y="676132"/>
                </a:lnTo>
                <a:lnTo>
                  <a:pt x="7427" y="724108"/>
                </a:lnTo>
                <a:lnTo>
                  <a:pt x="16504" y="770912"/>
                </a:lnTo>
                <a:lnTo>
                  <a:pt x="28969" y="816407"/>
                </a:lnTo>
                <a:lnTo>
                  <a:pt x="44686" y="860453"/>
                </a:lnTo>
                <a:lnTo>
                  <a:pt x="63514" y="902910"/>
                </a:lnTo>
                <a:lnTo>
                  <a:pt x="85315" y="943638"/>
                </a:lnTo>
                <a:lnTo>
                  <a:pt x="109950" y="982498"/>
                </a:lnTo>
                <a:lnTo>
                  <a:pt x="137279" y="1019351"/>
                </a:lnTo>
                <a:lnTo>
                  <a:pt x="167165" y="1054057"/>
                </a:lnTo>
                <a:lnTo>
                  <a:pt x="199467" y="1086477"/>
                </a:lnTo>
                <a:lnTo>
                  <a:pt x="234047" y="1116472"/>
                </a:lnTo>
                <a:lnTo>
                  <a:pt x="270766" y="1143901"/>
                </a:lnTo>
                <a:lnTo>
                  <a:pt x="309484" y="1168625"/>
                </a:lnTo>
                <a:lnTo>
                  <a:pt x="350064" y="1190506"/>
                </a:lnTo>
                <a:lnTo>
                  <a:pt x="392366" y="1209402"/>
                </a:lnTo>
                <a:lnTo>
                  <a:pt x="436250" y="1225176"/>
                </a:lnTo>
                <a:lnTo>
                  <a:pt x="481579" y="1237687"/>
                </a:lnTo>
                <a:lnTo>
                  <a:pt x="528213" y="1246797"/>
                </a:lnTo>
                <a:lnTo>
                  <a:pt x="576013" y="1252365"/>
                </a:lnTo>
                <a:lnTo>
                  <a:pt x="624839" y="1254252"/>
                </a:lnTo>
                <a:lnTo>
                  <a:pt x="673666" y="1252365"/>
                </a:lnTo>
                <a:lnTo>
                  <a:pt x="721466" y="1246797"/>
                </a:lnTo>
                <a:lnTo>
                  <a:pt x="768100" y="1237687"/>
                </a:lnTo>
                <a:lnTo>
                  <a:pt x="813429" y="1225176"/>
                </a:lnTo>
                <a:lnTo>
                  <a:pt x="857313" y="1209402"/>
                </a:lnTo>
                <a:lnTo>
                  <a:pt x="899615" y="1190506"/>
                </a:lnTo>
                <a:lnTo>
                  <a:pt x="940195" y="1168625"/>
                </a:lnTo>
                <a:lnTo>
                  <a:pt x="978913" y="1143901"/>
                </a:lnTo>
                <a:lnTo>
                  <a:pt x="1015632" y="1116472"/>
                </a:lnTo>
                <a:lnTo>
                  <a:pt x="1050212" y="1086477"/>
                </a:lnTo>
                <a:lnTo>
                  <a:pt x="1082514" y="1054057"/>
                </a:lnTo>
                <a:lnTo>
                  <a:pt x="1112400" y="1019351"/>
                </a:lnTo>
                <a:lnTo>
                  <a:pt x="1139729" y="982498"/>
                </a:lnTo>
                <a:lnTo>
                  <a:pt x="1164364" y="943638"/>
                </a:lnTo>
                <a:lnTo>
                  <a:pt x="1186165" y="902910"/>
                </a:lnTo>
                <a:lnTo>
                  <a:pt x="1204993" y="860453"/>
                </a:lnTo>
                <a:lnTo>
                  <a:pt x="1220710" y="816407"/>
                </a:lnTo>
                <a:lnTo>
                  <a:pt x="1233175" y="770912"/>
                </a:lnTo>
                <a:lnTo>
                  <a:pt x="1242252" y="724108"/>
                </a:lnTo>
                <a:lnTo>
                  <a:pt x="1247799" y="676132"/>
                </a:lnTo>
                <a:lnTo>
                  <a:pt x="1249679" y="627126"/>
                </a:lnTo>
                <a:lnTo>
                  <a:pt x="1247799" y="578119"/>
                </a:lnTo>
                <a:lnTo>
                  <a:pt x="1242252" y="530143"/>
                </a:lnTo>
                <a:lnTo>
                  <a:pt x="1233175" y="483339"/>
                </a:lnTo>
                <a:lnTo>
                  <a:pt x="1220710" y="437844"/>
                </a:lnTo>
                <a:lnTo>
                  <a:pt x="1204993" y="393798"/>
                </a:lnTo>
                <a:lnTo>
                  <a:pt x="1186165" y="351341"/>
                </a:lnTo>
                <a:lnTo>
                  <a:pt x="1164364" y="310613"/>
                </a:lnTo>
                <a:lnTo>
                  <a:pt x="1139729" y="271753"/>
                </a:lnTo>
                <a:lnTo>
                  <a:pt x="1112400" y="234900"/>
                </a:lnTo>
                <a:lnTo>
                  <a:pt x="1082514" y="200194"/>
                </a:lnTo>
                <a:lnTo>
                  <a:pt x="1050212" y="167774"/>
                </a:lnTo>
                <a:lnTo>
                  <a:pt x="1015632" y="137779"/>
                </a:lnTo>
                <a:lnTo>
                  <a:pt x="978913" y="110350"/>
                </a:lnTo>
                <a:lnTo>
                  <a:pt x="940195" y="85626"/>
                </a:lnTo>
                <a:lnTo>
                  <a:pt x="899615" y="63745"/>
                </a:lnTo>
                <a:lnTo>
                  <a:pt x="857313" y="44849"/>
                </a:lnTo>
                <a:lnTo>
                  <a:pt x="813429" y="29075"/>
                </a:lnTo>
                <a:lnTo>
                  <a:pt x="768100" y="16564"/>
                </a:lnTo>
                <a:lnTo>
                  <a:pt x="721466" y="7454"/>
                </a:lnTo>
                <a:lnTo>
                  <a:pt x="673666" y="1886"/>
                </a:lnTo>
                <a:lnTo>
                  <a:pt x="624839" y="0"/>
                </a:lnTo>
                <a:close/>
              </a:path>
            </a:pathLst>
          </a:custGeom>
          <a:solidFill>
            <a:srgbClr val="F19C13"/>
          </a:solidFill>
        </p:spPr>
        <p:txBody>
          <a:bodyPr wrap="square" lIns="0" tIns="0" rIns="0" bIns="0" rtlCol="0"/>
          <a:lstStyle/>
          <a:p>
            <a:endParaRPr>
              <a:solidFill>
                <a:prstClr val="black"/>
              </a:solidFill>
            </a:endParaRPr>
          </a:p>
        </p:txBody>
      </p:sp>
      <p:sp>
        <p:nvSpPr>
          <p:cNvPr id="25" name="object 17"/>
          <p:cNvSpPr/>
          <p:nvPr/>
        </p:nvSpPr>
        <p:spPr>
          <a:xfrm>
            <a:off x="10340340" y="6275819"/>
            <a:ext cx="1083563" cy="1079004"/>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6" name="object 18"/>
          <p:cNvSpPr/>
          <p:nvPr/>
        </p:nvSpPr>
        <p:spPr>
          <a:xfrm>
            <a:off x="10415016" y="6350508"/>
            <a:ext cx="939165" cy="934719"/>
          </a:xfrm>
          <a:custGeom>
            <a:avLst/>
            <a:gdLst/>
            <a:ahLst/>
            <a:cxnLst/>
            <a:rect l="l" t="t" r="r" b="b"/>
            <a:pathLst>
              <a:path w="939165" h="934720">
                <a:moveTo>
                  <a:pt x="469391" y="0"/>
                </a:moveTo>
                <a:lnTo>
                  <a:pt x="421802" y="2362"/>
                </a:lnTo>
                <a:lnTo>
                  <a:pt x="375494" y="9300"/>
                </a:lnTo>
                <a:lnTo>
                  <a:pt x="330716" y="20594"/>
                </a:lnTo>
                <a:lnTo>
                  <a:pt x="287714" y="36020"/>
                </a:lnTo>
                <a:lnTo>
                  <a:pt x="246734" y="55357"/>
                </a:lnTo>
                <a:lnTo>
                  <a:pt x="208024" y="78384"/>
                </a:lnTo>
                <a:lnTo>
                  <a:pt x="171830" y="104879"/>
                </a:lnTo>
                <a:lnTo>
                  <a:pt x="138398" y="134620"/>
                </a:lnTo>
                <a:lnTo>
                  <a:pt x="107975" y="167384"/>
                </a:lnTo>
                <a:lnTo>
                  <a:pt x="80809" y="202951"/>
                </a:lnTo>
                <a:lnTo>
                  <a:pt x="57145" y="241099"/>
                </a:lnTo>
                <a:lnTo>
                  <a:pt x="37230" y="281606"/>
                </a:lnTo>
                <a:lnTo>
                  <a:pt x="21312" y="324250"/>
                </a:lnTo>
                <a:lnTo>
                  <a:pt x="9636" y="368809"/>
                </a:lnTo>
                <a:lnTo>
                  <a:pt x="2450" y="415063"/>
                </a:lnTo>
                <a:lnTo>
                  <a:pt x="0" y="462788"/>
                </a:lnTo>
                <a:lnTo>
                  <a:pt x="2350" y="512077"/>
                </a:lnTo>
                <a:lnTo>
                  <a:pt x="9254" y="559700"/>
                </a:lnTo>
                <a:lnTo>
                  <a:pt x="20491" y="605447"/>
                </a:lnTo>
                <a:lnTo>
                  <a:pt x="35841" y="649108"/>
                </a:lnTo>
                <a:lnTo>
                  <a:pt x="55083" y="690477"/>
                </a:lnTo>
                <a:lnTo>
                  <a:pt x="77996" y="729343"/>
                </a:lnTo>
                <a:lnTo>
                  <a:pt x="104359" y="765499"/>
                </a:lnTo>
                <a:lnTo>
                  <a:pt x="133953" y="798734"/>
                </a:lnTo>
                <a:lnTo>
                  <a:pt x="166555" y="828842"/>
                </a:lnTo>
                <a:lnTo>
                  <a:pt x="201947" y="855612"/>
                </a:lnTo>
                <a:lnTo>
                  <a:pt x="239906" y="878836"/>
                </a:lnTo>
                <a:lnTo>
                  <a:pt x="280213" y="898306"/>
                </a:lnTo>
                <a:lnTo>
                  <a:pt x="322647" y="913813"/>
                </a:lnTo>
                <a:lnTo>
                  <a:pt x="366986" y="925147"/>
                </a:lnTo>
                <a:lnTo>
                  <a:pt x="413011" y="932101"/>
                </a:lnTo>
                <a:lnTo>
                  <a:pt x="460501" y="934465"/>
                </a:lnTo>
                <a:lnTo>
                  <a:pt x="509559" y="933568"/>
                </a:lnTo>
                <a:lnTo>
                  <a:pt x="556968" y="927717"/>
                </a:lnTo>
                <a:lnTo>
                  <a:pt x="602537" y="917173"/>
                </a:lnTo>
                <a:lnTo>
                  <a:pt x="646068" y="902196"/>
                </a:lnTo>
                <a:lnTo>
                  <a:pt x="687369" y="883047"/>
                </a:lnTo>
                <a:lnTo>
                  <a:pt x="726245" y="859987"/>
                </a:lnTo>
                <a:lnTo>
                  <a:pt x="762500" y="833278"/>
                </a:lnTo>
                <a:lnTo>
                  <a:pt x="795940" y="803179"/>
                </a:lnTo>
                <a:lnTo>
                  <a:pt x="826371" y="769952"/>
                </a:lnTo>
                <a:lnTo>
                  <a:pt x="853599" y="733858"/>
                </a:lnTo>
                <a:lnTo>
                  <a:pt x="877428" y="695156"/>
                </a:lnTo>
                <a:lnTo>
                  <a:pt x="897663" y="654109"/>
                </a:lnTo>
                <a:lnTo>
                  <a:pt x="914111" y="610977"/>
                </a:lnTo>
                <a:lnTo>
                  <a:pt x="926577" y="566020"/>
                </a:lnTo>
                <a:lnTo>
                  <a:pt x="934866" y="519500"/>
                </a:lnTo>
                <a:lnTo>
                  <a:pt x="938783" y="471677"/>
                </a:lnTo>
                <a:lnTo>
                  <a:pt x="936333" y="423853"/>
                </a:lnTo>
                <a:lnTo>
                  <a:pt x="929147" y="377317"/>
                </a:lnTo>
                <a:lnTo>
                  <a:pt x="917471" y="332320"/>
                </a:lnTo>
                <a:lnTo>
                  <a:pt x="901553" y="289107"/>
                </a:lnTo>
                <a:lnTo>
                  <a:pt x="881638" y="247927"/>
                </a:lnTo>
                <a:lnTo>
                  <a:pt x="857974" y="209029"/>
                </a:lnTo>
                <a:lnTo>
                  <a:pt x="830808" y="172658"/>
                </a:lnTo>
                <a:lnTo>
                  <a:pt x="800385" y="139065"/>
                </a:lnTo>
                <a:lnTo>
                  <a:pt x="766953" y="108495"/>
                </a:lnTo>
                <a:lnTo>
                  <a:pt x="730759" y="81197"/>
                </a:lnTo>
                <a:lnTo>
                  <a:pt x="692049" y="57419"/>
                </a:lnTo>
                <a:lnTo>
                  <a:pt x="651069" y="37409"/>
                </a:lnTo>
                <a:lnTo>
                  <a:pt x="608067" y="21414"/>
                </a:lnTo>
                <a:lnTo>
                  <a:pt x="563289" y="9682"/>
                </a:lnTo>
                <a:lnTo>
                  <a:pt x="516981" y="2461"/>
                </a:lnTo>
                <a:lnTo>
                  <a:pt x="469391" y="0"/>
                </a:lnTo>
                <a:close/>
              </a:path>
            </a:pathLst>
          </a:custGeom>
          <a:solidFill>
            <a:srgbClr val="FFFFFF"/>
          </a:solidFill>
        </p:spPr>
        <p:txBody>
          <a:bodyPr wrap="square" lIns="0" tIns="0" rIns="0" bIns="0" rtlCol="0"/>
          <a:lstStyle/>
          <a:p>
            <a:endParaRPr>
              <a:solidFill>
                <a:prstClr val="black"/>
              </a:solidFill>
            </a:endParaRPr>
          </a:p>
        </p:txBody>
      </p:sp>
      <p:sp>
        <p:nvSpPr>
          <p:cNvPr id="27" name="object 19"/>
          <p:cNvSpPr txBox="1"/>
          <p:nvPr/>
        </p:nvSpPr>
        <p:spPr>
          <a:xfrm>
            <a:off x="10744327" y="6474079"/>
            <a:ext cx="283210" cy="635000"/>
          </a:xfrm>
          <a:prstGeom prst="rect">
            <a:avLst/>
          </a:prstGeom>
        </p:spPr>
        <p:txBody>
          <a:bodyPr vert="horz" wrap="square" lIns="0" tIns="12065" rIns="0" bIns="0" rtlCol="0">
            <a:spAutoFit/>
          </a:bodyPr>
          <a:lstStyle/>
          <a:p>
            <a:pPr marL="12700">
              <a:spcBef>
                <a:spcPts val="95"/>
              </a:spcBef>
            </a:pPr>
            <a:r>
              <a:rPr sz="4000" b="1" spc="-5" dirty="0">
                <a:solidFill>
                  <a:srgbClr val="F19C13"/>
                </a:solidFill>
                <a:cs typeface="Calibri"/>
              </a:rPr>
              <a:t>4</a:t>
            </a:r>
            <a:endParaRPr sz="4000">
              <a:solidFill>
                <a:prstClr val="black"/>
              </a:solidFill>
              <a:cs typeface="Calibri"/>
            </a:endParaRPr>
          </a:p>
        </p:txBody>
      </p:sp>
      <p:sp>
        <p:nvSpPr>
          <p:cNvPr id="28" name="object 20"/>
          <p:cNvSpPr/>
          <p:nvPr/>
        </p:nvSpPr>
        <p:spPr>
          <a:xfrm>
            <a:off x="7453883" y="3549396"/>
            <a:ext cx="1172210" cy="1178560"/>
          </a:xfrm>
          <a:custGeom>
            <a:avLst/>
            <a:gdLst/>
            <a:ahLst/>
            <a:cxnLst/>
            <a:rect l="l" t="t" r="r" b="b"/>
            <a:pathLst>
              <a:path w="1172209" h="1178560">
                <a:moveTo>
                  <a:pt x="534035" y="0"/>
                </a:moveTo>
                <a:lnTo>
                  <a:pt x="0" y="544321"/>
                </a:lnTo>
                <a:lnTo>
                  <a:pt x="50887" y="545881"/>
                </a:lnTo>
                <a:lnTo>
                  <a:pt x="100314" y="550511"/>
                </a:lnTo>
                <a:lnTo>
                  <a:pt x="148202" y="558141"/>
                </a:lnTo>
                <a:lnTo>
                  <a:pt x="194471" y="568699"/>
                </a:lnTo>
                <a:lnTo>
                  <a:pt x="239043" y="582114"/>
                </a:lnTo>
                <a:lnTo>
                  <a:pt x="281837" y="598315"/>
                </a:lnTo>
                <a:lnTo>
                  <a:pt x="322775" y="617229"/>
                </a:lnTo>
                <a:lnTo>
                  <a:pt x="361777" y="638786"/>
                </a:lnTo>
                <a:lnTo>
                  <a:pt x="398764" y="662914"/>
                </a:lnTo>
                <a:lnTo>
                  <a:pt x="433656" y="689541"/>
                </a:lnTo>
                <a:lnTo>
                  <a:pt x="466375" y="718597"/>
                </a:lnTo>
                <a:lnTo>
                  <a:pt x="496841" y="750010"/>
                </a:lnTo>
                <a:lnTo>
                  <a:pt x="524975" y="783708"/>
                </a:lnTo>
                <a:lnTo>
                  <a:pt x="550697" y="819620"/>
                </a:lnTo>
                <a:lnTo>
                  <a:pt x="573929" y="857675"/>
                </a:lnTo>
                <a:lnTo>
                  <a:pt x="594590" y="897801"/>
                </a:lnTo>
                <a:lnTo>
                  <a:pt x="612602" y="939927"/>
                </a:lnTo>
                <a:lnTo>
                  <a:pt x="627885" y="983981"/>
                </a:lnTo>
                <a:lnTo>
                  <a:pt x="640360" y="1029892"/>
                </a:lnTo>
                <a:lnTo>
                  <a:pt x="649948" y="1077588"/>
                </a:lnTo>
                <a:lnTo>
                  <a:pt x="656570" y="1126998"/>
                </a:lnTo>
                <a:lnTo>
                  <a:pt x="660146" y="1178052"/>
                </a:lnTo>
                <a:lnTo>
                  <a:pt x="1171956" y="648715"/>
                </a:lnTo>
                <a:lnTo>
                  <a:pt x="1122089" y="646135"/>
                </a:lnTo>
                <a:lnTo>
                  <a:pt x="1073681" y="640488"/>
                </a:lnTo>
                <a:lnTo>
                  <a:pt x="1026812" y="631849"/>
                </a:lnTo>
                <a:lnTo>
                  <a:pt x="981559" y="620296"/>
                </a:lnTo>
                <a:lnTo>
                  <a:pt x="938003" y="605902"/>
                </a:lnTo>
                <a:lnTo>
                  <a:pt x="896223" y="588744"/>
                </a:lnTo>
                <a:lnTo>
                  <a:pt x="856298" y="568897"/>
                </a:lnTo>
                <a:lnTo>
                  <a:pt x="818308" y="546437"/>
                </a:lnTo>
                <a:lnTo>
                  <a:pt x="782332" y="521440"/>
                </a:lnTo>
                <a:lnTo>
                  <a:pt x="748450" y="493982"/>
                </a:lnTo>
                <a:lnTo>
                  <a:pt x="716740" y="464137"/>
                </a:lnTo>
                <a:lnTo>
                  <a:pt x="687282" y="431982"/>
                </a:lnTo>
                <a:lnTo>
                  <a:pt x="660156" y="397592"/>
                </a:lnTo>
                <a:lnTo>
                  <a:pt x="635441" y="361043"/>
                </a:lnTo>
                <a:lnTo>
                  <a:pt x="613216" y="322410"/>
                </a:lnTo>
                <a:lnTo>
                  <a:pt x="593561" y="281770"/>
                </a:lnTo>
                <a:lnTo>
                  <a:pt x="576554" y="239198"/>
                </a:lnTo>
                <a:lnTo>
                  <a:pt x="562276" y="194768"/>
                </a:lnTo>
                <a:lnTo>
                  <a:pt x="550806" y="148558"/>
                </a:lnTo>
                <a:lnTo>
                  <a:pt x="542223" y="100643"/>
                </a:lnTo>
                <a:lnTo>
                  <a:pt x="536606" y="51098"/>
                </a:lnTo>
                <a:lnTo>
                  <a:pt x="534035" y="0"/>
                </a:lnTo>
                <a:close/>
              </a:path>
            </a:pathLst>
          </a:custGeom>
          <a:solidFill>
            <a:srgbClr val="D9D9D9"/>
          </a:solidFill>
        </p:spPr>
        <p:txBody>
          <a:bodyPr wrap="square" lIns="0" tIns="0" rIns="0" bIns="0" rtlCol="0"/>
          <a:lstStyle/>
          <a:p>
            <a:endParaRPr>
              <a:solidFill>
                <a:prstClr val="black"/>
              </a:solidFill>
            </a:endParaRPr>
          </a:p>
        </p:txBody>
      </p:sp>
      <p:sp>
        <p:nvSpPr>
          <p:cNvPr id="29" name="object 21"/>
          <p:cNvSpPr/>
          <p:nvPr/>
        </p:nvSpPr>
        <p:spPr>
          <a:xfrm>
            <a:off x="7498333" y="4093464"/>
            <a:ext cx="615950" cy="634365"/>
          </a:xfrm>
          <a:custGeom>
            <a:avLst/>
            <a:gdLst/>
            <a:ahLst/>
            <a:cxnLst/>
            <a:rect l="l" t="t" r="r" b="b"/>
            <a:pathLst>
              <a:path w="615950" h="634364">
                <a:moveTo>
                  <a:pt x="51943" y="0"/>
                </a:moveTo>
                <a:lnTo>
                  <a:pt x="0" y="0"/>
                </a:lnTo>
                <a:lnTo>
                  <a:pt x="11144" y="1170"/>
                </a:lnTo>
                <a:lnTo>
                  <a:pt x="33432" y="6322"/>
                </a:lnTo>
                <a:lnTo>
                  <a:pt x="44576" y="7493"/>
                </a:lnTo>
                <a:lnTo>
                  <a:pt x="61245" y="11868"/>
                </a:lnTo>
                <a:lnTo>
                  <a:pt x="94583" y="17905"/>
                </a:lnTo>
                <a:lnTo>
                  <a:pt x="111251" y="22351"/>
                </a:lnTo>
                <a:lnTo>
                  <a:pt x="121225" y="23522"/>
                </a:lnTo>
                <a:lnTo>
                  <a:pt x="138362" y="28674"/>
                </a:lnTo>
                <a:lnTo>
                  <a:pt x="148336" y="29845"/>
                </a:lnTo>
                <a:lnTo>
                  <a:pt x="158309" y="31130"/>
                </a:lnTo>
                <a:lnTo>
                  <a:pt x="166878" y="34512"/>
                </a:lnTo>
                <a:lnTo>
                  <a:pt x="175446" y="39274"/>
                </a:lnTo>
                <a:lnTo>
                  <a:pt x="185420" y="44703"/>
                </a:lnTo>
                <a:lnTo>
                  <a:pt x="203374" y="51492"/>
                </a:lnTo>
                <a:lnTo>
                  <a:pt x="223466" y="59689"/>
                </a:lnTo>
                <a:lnTo>
                  <a:pt x="244856" y="67831"/>
                </a:lnTo>
                <a:lnTo>
                  <a:pt x="266954" y="74549"/>
                </a:lnTo>
                <a:lnTo>
                  <a:pt x="273766" y="80166"/>
                </a:lnTo>
                <a:lnTo>
                  <a:pt x="282686" y="85772"/>
                </a:lnTo>
                <a:lnTo>
                  <a:pt x="293010" y="91354"/>
                </a:lnTo>
                <a:lnTo>
                  <a:pt x="304038" y="96900"/>
                </a:lnTo>
                <a:lnTo>
                  <a:pt x="311404" y="96900"/>
                </a:lnTo>
                <a:lnTo>
                  <a:pt x="318897" y="104394"/>
                </a:lnTo>
                <a:lnTo>
                  <a:pt x="318897" y="111887"/>
                </a:lnTo>
                <a:lnTo>
                  <a:pt x="341122" y="119380"/>
                </a:lnTo>
                <a:lnTo>
                  <a:pt x="380968" y="149177"/>
                </a:lnTo>
                <a:lnTo>
                  <a:pt x="415290" y="179070"/>
                </a:lnTo>
                <a:lnTo>
                  <a:pt x="447706" y="213534"/>
                </a:lnTo>
                <a:lnTo>
                  <a:pt x="474599" y="253619"/>
                </a:lnTo>
                <a:lnTo>
                  <a:pt x="481294" y="260504"/>
                </a:lnTo>
                <a:lnTo>
                  <a:pt x="489394" y="269462"/>
                </a:lnTo>
                <a:lnTo>
                  <a:pt x="497494" y="279800"/>
                </a:lnTo>
                <a:lnTo>
                  <a:pt x="504190" y="290830"/>
                </a:lnTo>
                <a:lnTo>
                  <a:pt x="509787" y="297735"/>
                </a:lnTo>
                <a:lnTo>
                  <a:pt x="515350" y="306736"/>
                </a:lnTo>
                <a:lnTo>
                  <a:pt x="520888" y="317119"/>
                </a:lnTo>
                <a:lnTo>
                  <a:pt x="526415" y="328168"/>
                </a:lnTo>
                <a:lnTo>
                  <a:pt x="537442" y="346102"/>
                </a:lnTo>
                <a:lnTo>
                  <a:pt x="547766" y="365442"/>
                </a:lnTo>
                <a:lnTo>
                  <a:pt x="556686" y="384782"/>
                </a:lnTo>
                <a:lnTo>
                  <a:pt x="563499" y="402716"/>
                </a:lnTo>
                <a:lnTo>
                  <a:pt x="564784" y="412783"/>
                </a:lnTo>
                <a:lnTo>
                  <a:pt x="568166" y="421433"/>
                </a:lnTo>
                <a:lnTo>
                  <a:pt x="572928" y="430059"/>
                </a:lnTo>
                <a:lnTo>
                  <a:pt x="578358" y="440055"/>
                </a:lnTo>
                <a:lnTo>
                  <a:pt x="579508" y="450050"/>
                </a:lnTo>
                <a:lnTo>
                  <a:pt x="584573" y="467326"/>
                </a:lnTo>
                <a:lnTo>
                  <a:pt x="585724" y="477393"/>
                </a:lnTo>
                <a:lnTo>
                  <a:pt x="591206" y="494041"/>
                </a:lnTo>
                <a:lnTo>
                  <a:pt x="595963" y="510000"/>
                </a:lnTo>
                <a:lnTo>
                  <a:pt x="599314" y="524577"/>
                </a:lnTo>
                <a:lnTo>
                  <a:pt x="600583" y="537083"/>
                </a:lnTo>
                <a:lnTo>
                  <a:pt x="604914" y="552561"/>
                </a:lnTo>
                <a:lnTo>
                  <a:pt x="607139" y="565943"/>
                </a:lnTo>
                <a:lnTo>
                  <a:pt x="607958" y="577945"/>
                </a:lnTo>
                <a:lnTo>
                  <a:pt x="608076" y="589280"/>
                </a:lnTo>
                <a:lnTo>
                  <a:pt x="612334" y="608855"/>
                </a:lnTo>
                <a:lnTo>
                  <a:pt x="614521" y="622823"/>
                </a:lnTo>
                <a:lnTo>
                  <a:pt x="615326" y="631195"/>
                </a:lnTo>
                <a:lnTo>
                  <a:pt x="615442" y="633984"/>
                </a:lnTo>
                <a:lnTo>
                  <a:pt x="615326" y="577945"/>
                </a:lnTo>
                <a:lnTo>
                  <a:pt x="614521" y="565943"/>
                </a:lnTo>
                <a:lnTo>
                  <a:pt x="612334" y="552561"/>
                </a:lnTo>
                <a:lnTo>
                  <a:pt x="608076" y="537083"/>
                </a:lnTo>
                <a:lnTo>
                  <a:pt x="607958" y="524460"/>
                </a:lnTo>
                <a:lnTo>
                  <a:pt x="607139" y="509063"/>
                </a:lnTo>
                <a:lnTo>
                  <a:pt x="604914" y="490880"/>
                </a:lnTo>
                <a:lnTo>
                  <a:pt x="600583" y="469900"/>
                </a:lnTo>
                <a:lnTo>
                  <a:pt x="596324" y="463129"/>
                </a:lnTo>
                <a:lnTo>
                  <a:pt x="594137" y="454977"/>
                </a:lnTo>
                <a:lnTo>
                  <a:pt x="593332" y="446825"/>
                </a:lnTo>
                <a:lnTo>
                  <a:pt x="593217" y="440055"/>
                </a:lnTo>
                <a:lnTo>
                  <a:pt x="587734" y="428890"/>
                </a:lnTo>
                <a:lnTo>
                  <a:pt x="582977" y="417702"/>
                </a:lnTo>
                <a:lnTo>
                  <a:pt x="579626" y="406515"/>
                </a:lnTo>
                <a:lnTo>
                  <a:pt x="578358" y="395350"/>
                </a:lnTo>
                <a:lnTo>
                  <a:pt x="571545" y="377360"/>
                </a:lnTo>
                <a:lnTo>
                  <a:pt x="562625" y="358013"/>
                </a:lnTo>
                <a:lnTo>
                  <a:pt x="552301" y="338665"/>
                </a:lnTo>
                <a:lnTo>
                  <a:pt x="541274" y="320675"/>
                </a:lnTo>
                <a:lnTo>
                  <a:pt x="519049" y="275971"/>
                </a:lnTo>
                <a:lnTo>
                  <a:pt x="513389" y="265975"/>
                </a:lnTo>
                <a:lnTo>
                  <a:pt x="507015" y="257349"/>
                </a:lnTo>
                <a:lnTo>
                  <a:pt x="499260" y="248699"/>
                </a:lnTo>
                <a:lnTo>
                  <a:pt x="489458" y="238633"/>
                </a:lnTo>
                <a:lnTo>
                  <a:pt x="477045" y="217537"/>
                </a:lnTo>
                <a:lnTo>
                  <a:pt x="446649" y="180965"/>
                </a:lnTo>
                <a:lnTo>
                  <a:pt x="412202" y="147435"/>
                </a:lnTo>
                <a:lnTo>
                  <a:pt x="373800" y="116899"/>
                </a:lnTo>
                <a:lnTo>
                  <a:pt x="333629" y="89535"/>
                </a:lnTo>
                <a:lnTo>
                  <a:pt x="326263" y="89535"/>
                </a:lnTo>
                <a:lnTo>
                  <a:pt x="318897" y="82041"/>
                </a:lnTo>
                <a:lnTo>
                  <a:pt x="311404" y="82041"/>
                </a:lnTo>
                <a:lnTo>
                  <a:pt x="301484" y="76442"/>
                </a:lnTo>
                <a:lnTo>
                  <a:pt x="284311" y="65289"/>
                </a:lnTo>
                <a:lnTo>
                  <a:pt x="274284" y="59674"/>
                </a:lnTo>
                <a:lnTo>
                  <a:pt x="252222" y="49758"/>
                </a:lnTo>
                <a:lnTo>
                  <a:pt x="230790" y="41957"/>
                </a:lnTo>
                <a:lnTo>
                  <a:pt x="192786" y="29845"/>
                </a:lnTo>
                <a:lnTo>
                  <a:pt x="181661" y="24342"/>
                </a:lnTo>
                <a:lnTo>
                  <a:pt x="170560" y="19542"/>
                </a:lnTo>
                <a:lnTo>
                  <a:pt x="159460" y="16146"/>
                </a:lnTo>
                <a:lnTo>
                  <a:pt x="148336" y="14859"/>
                </a:lnTo>
                <a:lnTo>
                  <a:pt x="141523" y="13708"/>
                </a:lnTo>
                <a:lnTo>
                  <a:pt x="132603" y="11176"/>
                </a:lnTo>
                <a:lnTo>
                  <a:pt x="122279" y="8643"/>
                </a:lnTo>
                <a:lnTo>
                  <a:pt x="111251" y="7493"/>
                </a:lnTo>
                <a:lnTo>
                  <a:pt x="94698" y="3161"/>
                </a:lnTo>
                <a:lnTo>
                  <a:pt x="78835" y="936"/>
                </a:lnTo>
                <a:lnTo>
                  <a:pt x="64353" y="117"/>
                </a:lnTo>
                <a:lnTo>
                  <a:pt x="51943" y="0"/>
                </a:lnTo>
                <a:close/>
              </a:path>
            </a:pathLst>
          </a:custGeom>
          <a:solidFill>
            <a:srgbClr val="AEAEAE"/>
          </a:solidFill>
        </p:spPr>
        <p:txBody>
          <a:bodyPr wrap="square" lIns="0" tIns="0" rIns="0" bIns="0" rtlCol="0"/>
          <a:lstStyle/>
          <a:p>
            <a:endParaRPr>
              <a:solidFill>
                <a:prstClr val="black"/>
              </a:solidFill>
            </a:endParaRPr>
          </a:p>
        </p:txBody>
      </p:sp>
      <p:sp>
        <p:nvSpPr>
          <p:cNvPr id="30" name="object 22"/>
          <p:cNvSpPr/>
          <p:nvPr/>
        </p:nvSpPr>
        <p:spPr>
          <a:xfrm>
            <a:off x="6778752" y="2910839"/>
            <a:ext cx="1249680" cy="1254760"/>
          </a:xfrm>
          <a:custGeom>
            <a:avLst/>
            <a:gdLst/>
            <a:ahLst/>
            <a:cxnLst/>
            <a:rect l="l" t="t" r="r" b="b"/>
            <a:pathLst>
              <a:path w="1249679" h="1254760">
                <a:moveTo>
                  <a:pt x="624840" y="0"/>
                </a:moveTo>
                <a:lnTo>
                  <a:pt x="576013" y="1886"/>
                </a:lnTo>
                <a:lnTo>
                  <a:pt x="528213" y="7454"/>
                </a:lnTo>
                <a:lnTo>
                  <a:pt x="481579" y="16564"/>
                </a:lnTo>
                <a:lnTo>
                  <a:pt x="436250" y="29075"/>
                </a:lnTo>
                <a:lnTo>
                  <a:pt x="392366" y="44849"/>
                </a:lnTo>
                <a:lnTo>
                  <a:pt x="350064" y="63745"/>
                </a:lnTo>
                <a:lnTo>
                  <a:pt x="309484" y="85626"/>
                </a:lnTo>
                <a:lnTo>
                  <a:pt x="270766" y="110350"/>
                </a:lnTo>
                <a:lnTo>
                  <a:pt x="234047" y="137779"/>
                </a:lnTo>
                <a:lnTo>
                  <a:pt x="199467" y="167774"/>
                </a:lnTo>
                <a:lnTo>
                  <a:pt x="167165" y="200194"/>
                </a:lnTo>
                <a:lnTo>
                  <a:pt x="137279" y="234900"/>
                </a:lnTo>
                <a:lnTo>
                  <a:pt x="109950" y="271753"/>
                </a:lnTo>
                <a:lnTo>
                  <a:pt x="85315" y="310613"/>
                </a:lnTo>
                <a:lnTo>
                  <a:pt x="63514" y="351341"/>
                </a:lnTo>
                <a:lnTo>
                  <a:pt x="44686" y="393798"/>
                </a:lnTo>
                <a:lnTo>
                  <a:pt x="28969" y="437844"/>
                </a:lnTo>
                <a:lnTo>
                  <a:pt x="16504" y="483339"/>
                </a:lnTo>
                <a:lnTo>
                  <a:pt x="7427" y="530143"/>
                </a:lnTo>
                <a:lnTo>
                  <a:pt x="1880" y="578119"/>
                </a:lnTo>
                <a:lnTo>
                  <a:pt x="0" y="627126"/>
                </a:lnTo>
                <a:lnTo>
                  <a:pt x="1880" y="676132"/>
                </a:lnTo>
                <a:lnTo>
                  <a:pt x="7427" y="724108"/>
                </a:lnTo>
                <a:lnTo>
                  <a:pt x="16504" y="770912"/>
                </a:lnTo>
                <a:lnTo>
                  <a:pt x="28969" y="816407"/>
                </a:lnTo>
                <a:lnTo>
                  <a:pt x="44686" y="860453"/>
                </a:lnTo>
                <a:lnTo>
                  <a:pt x="63514" y="902910"/>
                </a:lnTo>
                <a:lnTo>
                  <a:pt x="85315" y="943638"/>
                </a:lnTo>
                <a:lnTo>
                  <a:pt x="109950" y="982498"/>
                </a:lnTo>
                <a:lnTo>
                  <a:pt x="137279" y="1019351"/>
                </a:lnTo>
                <a:lnTo>
                  <a:pt x="167165" y="1054057"/>
                </a:lnTo>
                <a:lnTo>
                  <a:pt x="199467" y="1086477"/>
                </a:lnTo>
                <a:lnTo>
                  <a:pt x="234047" y="1116472"/>
                </a:lnTo>
                <a:lnTo>
                  <a:pt x="270766" y="1143901"/>
                </a:lnTo>
                <a:lnTo>
                  <a:pt x="309484" y="1168625"/>
                </a:lnTo>
                <a:lnTo>
                  <a:pt x="350064" y="1190506"/>
                </a:lnTo>
                <a:lnTo>
                  <a:pt x="392366" y="1209402"/>
                </a:lnTo>
                <a:lnTo>
                  <a:pt x="436250" y="1225176"/>
                </a:lnTo>
                <a:lnTo>
                  <a:pt x="481579" y="1237687"/>
                </a:lnTo>
                <a:lnTo>
                  <a:pt x="528213" y="1246797"/>
                </a:lnTo>
                <a:lnTo>
                  <a:pt x="576013" y="1252365"/>
                </a:lnTo>
                <a:lnTo>
                  <a:pt x="624840" y="1254251"/>
                </a:lnTo>
                <a:lnTo>
                  <a:pt x="673666" y="1252365"/>
                </a:lnTo>
                <a:lnTo>
                  <a:pt x="721466" y="1246797"/>
                </a:lnTo>
                <a:lnTo>
                  <a:pt x="768100" y="1237687"/>
                </a:lnTo>
                <a:lnTo>
                  <a:pt x="813429" y="1225176"/>
                </a:lnTo>
                <a:lnTo>
                  <a:pt x="857313" y="1209402"/>
                </a:lnTo>
                <a:lnTo>
                  <a:pt x="899615" y="1190506"/>
                </a:lnTo>
                <a:lnTo>
                  <a:pt x="940195" y="1168625"/>
                </a:lnTo>
                <a:lnTo>
                  <a:pt x="978913" y="1143901"/>
                </a:lnTo>
                <a:lnTo>
                  <a:pt x="1015632" y="1116472"/>
                </a:lnTo>
                <a:lnTo>
                  <a:pt x="1050212" y="1086477"/>
                </a:lnTo>
                <a:lnTo>
                  <a:pt x="1082514" y="1054057"/>
                </a:lnTo>
                <a:lnTo>
                  <a:pt x="1112400" y="1019351"/>
                </a:lnTo>
                <a:lnTo>
                  <a:pt x="1139729" y="982498"/>
                </a:lnTo>
                <a:lnTo>
                  <a:pt x="1164364" y="943638"/>
                </a:lnTo>
                <a:lnTo>
                  <a:pt x="1186165" y="902910"/>
                </a:lnTo>
                <a:lnTo>
                  <a:pt x="1204993" y="860453"/>
                </a:lnTo>
                <a:lnTo>
                  <a:pt x="1220710" y="816407"/>
                </a:lnTo>
                <a:lnTo>
                  <a:pt x="1233175" y="770912"/>
                </a:lnTo>
                <a:lnTo>
                  <a:pt x="1242252" y="724108"/>
                </a:lnTo>
                <a:lnTo>
                  <a:pt x="1247799" y="676132"/>
                </a:lnTo>
                <a:lnTo>
                  <a:pt x="1249679" y="627126"/>
                </a:lnTo>
                <a:lnTo>
                  <a:pt x="1247799" y="578119"/>
                </a:lnTo>
                <a:lnTo>
                  <a:pt x="1242252" y="530143"/>
                </a:lnTo>
                <a:lnTo>
                  <a:pt x="1233175" y="483339"/>
                </a:lnTo>
                <a:lnTo>
                  <a:pt x="1220710" y="437844"/>
                </a:lnTo>
                <a:lnTo>
                  <a:pt x="1204993" y="393798"/>
                </a:lnTo>
                <a:lnTo>
                  <a:pt x="1186165" y="351341"/>
                </a:lnTo>
                <a:lnTo>
                  <a:pt x="1164364" y="310613"/>
                </a:lnTo>
                <a:lnTo>
                  <a:pt x="1139729" y="271753"/>
                </a:lnTo>
                <a:lnTo>
                  <a:pt x="1112400" y="234900"/>
                </a:lnTo>
                <a:lnTo>
                  <a:pt x="1082514" y="200194"/>
                </a:lnTo>
                <a:lnTo>
                  <a:pt x="1050212" y="167774"/>
                </a:lnTo>
                <a:lnTo>
                  <a:pt x="1015632" y="137779"/>
                </a:lnTo>
                <a:lnTo>
                  <a:pt x="978913" y="110350"/>
                </a:lnTo>
                <a:lnTo>
                  <a:pt x="940195" y="85626"/>
                </a:lnTo>
                <a:lnTo>
                  <a:pt x="899615" y="63745"/>
                </a:lnTo>
                <a:lnTo>
                  <a:pt x="857313" y="44849"/>
                </a:lnTo>
                <a:lnTo>
                  <a:pt x="813429" y="29075"/>
                </a:lnTo>
                <a:lnTo>
                  <a:pt x="768100" y="16564"/>
                </a:lnTo>
                <a:lnTo>
                  <a:pt x="721466" y="7454"/>
                </a:lnTo>
                <a:lnTo>
                  <a:pt x="673666" y="1886"/>
                </a:lnTo>
                <a:lnTo>
                  <a:pt x="624840" y="0"/>
                </a:lnTo>
                <a:close/>
              </a:path>
            </a:pathLst>
          </a:custGeom>
          <a:solidFill>
            <a:srgbClr val="095A82"/>
          </a:solidFill>
        </p:spPr>
        <p:txBody>
          <a:bodyPr wrap="square" lIns="0" tIns="0" rIns="0" bIns="0" rtlCol="0"/>
          <a:lstStyle/>
          <a:p>
            <a:endParaRPr>
              <a:solidFill>
                <a:prstClr val="black"/>
              </a:solidFill>
            </a:endParaRPr>
          </a:p>
        </p:txBody>
      </p:sp>
      <p:sp>
        <p:nvSpPr>
          <p:cNvPr id="34" name="object 23"/>
          <p:cNvSpPr/>
          <p:nvPr/>
        </p:nvSpPr>
        <p:spPr>
          <a:xfrm>
            <a:off x="6859523" y="2991599"/>
            <a:ext cx="1083564" cy="1079004"/>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35" name="object 24"/>
          <p:cNvSpPr/>
          <p:nvPr/>
        </p:nvSpPr>
        <p:spPr>
          <a:xfrm>
            <a:off x="6934200" y="3066288"/>
            <a:ext cx="939165" cy="934719"/>
          </a:xfrm>
          <a:custGeom>
            <a:avLst/>
            <a:gdLst/>
            <a:ahLst/>
            <a:cxnLst/>
            <a:rect l="l" t="t" r="r" b="b"/>
            <a:pathLst>
              <a:path w="939165" h="934720">
                <a:moveTo>
                  <a:pt x="469392" y="0"/>
                </a:moveTo>
                <a:lnTo>
                  <a:pt x="421802" y="2362"/>
                </a:lnTo>
                <a:lnTo>
                  <a:pt x="375494" y="9300"/>
                </a:lnTo>
                <a:lnTo>
                  <a:pt x="330716" y="20594"/>
                </a:lnTo>
                <a:lnTo>
                  <a:pt x="287714" y="36020"/>
                </a:lnTo>
                <a:lnTo>
                  <a:pt x="246734" y="55357"/>
                </a:lnTo>
                <a:lnTo>
                  <a:pt x="208024" y="78384"/>
                </a:lnTo>
                <a:lnTo>
                  <a:pt x="171830" y="104879"/>
                </a:lnTo>
                <a:lnTo>
                  <a:pt x="138398" y="134619"/>
                </a:lnTo>
                <a:lnTo>
                  <a:pt x="107975" y="167384"/>
                </a:lnTo>
                <a:lnTo>
                  <a:pt x="80809" y="202951"/>
                </a:lnTo>
                <a:lnTo>
                  <a:pt x="57145" y="241099"/>
                </a:lnTo>
                <a:lnTo>
                  <a:pt x="37230" y="281606"/>
                </a:lnTo>
                <a:lnTo>
                  <a:pt x="21312" y="324250"/>
                </a:lnTo>
                <a:lnTo>
                  <a:pt x="9636" y="368809"/>
                </a:lnTo>
                <a:lnTo>
                  <a:pt x="2450" y="415063"/>
                </a:lnTo>
                <a:lnTo>
                  <a:pt x="0" y="462787"/>
                </a:lnTo>
                <a:lnTo>
                  <a:pt x="2350" y="512077"/>
                </a:lnTo>
                <a:lnTo>
                  <a:pt x="9254" y="559700"/>
                </a:lnTo>
                <a:lnTo>
                  <a:pt x="20491" y="605447"/>
                </a:lnTo>
                <a:lnTo>
                  <a:pt x="35841" y="649108"/>
                </a:lnTo>
                <a:lnTo>
                  <a:pt x="55083" y="690477"/>
                </a:lnTo>
                <a:lnTo>
                  <a:pt x="77996" y="729343"/>
                </a:lnTo>
                <a:lnTo>
                  <a:pt x="104359" y="765499"/>
                </a:lnTo>
                <a:lnTo>
                  <a:pt x="133953" y="798734"/>
                </a:lnTo>
                <a:lnTo>
                  <a:pt x="166555" y="828842"/>
                </a:lnTo>
                <a:lnTo>
                  <a:pt x="201947" y="855612"/>
                </a:lnTo>
                <a:lnTo>
                  <a:pt x="239906" y="878836"/>
                </a:lnTo>
                <a:lnTo>
                  <a:pt x="280213" y="898306"/>
                </a:lnTo>
                <a:lnTo>
                  <a:pt x="322647" y="913813"/>
                </a:lnTo>
                <a:lnTo>
                  <a:pt x="366986" y="925147"/>
                </a:lnTo>
                <a:lnTo>
                  <a:pt x="413011" y="932101"/>
                </a:lnTo>
                <a:lnTo>
                  <a:pt x="460501" y="934465"/>
                </a:lnTo>
                <a:lnTo>
                  <a:pt x="509559" y="933568"/>
                </a:lnTo>
                <a:lnTo>
                  <a:pt x="556968" y="927717"/>
                </a:lnTo>
                <a:lnTo>
                  <a:pt x="602537" y="917173"/>
                </a:lnTo>
                <a:lnTo>
                  <a:pt x="646068" y="902196"/>
                </a:lnTo>
                <a:lnTo>
                  <a:pt x="687369" y="883047"/>
                </a:lnTo>
                <a:lnTo>
                  <a:pt x="726245" y="859987"/>
                </a:lnTo>
                <a:lnTo>
                  <a:pt x="762500" y="833278"/>
                </a:lnTo>
                <a:lnTo>
                  <a:pt x="795940" y="803179"/>
                </a:lnTo>
                <a:lnTo>
                  <a:pt x="826371" y="769952"/>
                </a:lnTo>
                <a:lnTo>
                  <a:pt x="853599" y="733858"/>
                </a:lnTo>
                <a:lnTo>
                  <a:pt x="877428" y="695156"/>
                </a:lnTo>
                <a:lnTo>
                  <a:pt x="897663" y="654109"/>
                </a:lnTo>
                <a:lnTo>
                  <a:pt x="914111" y="610977"/>
                </a:lnTo>
                <a:lnTo>
                  <a:pt x="926577" y="566020"/>
                </a:lnTo>
                <a:lnTo>
                  <a:pt x="934866" y="519500"/>
                </a:lnTo>
                <a:lnTo>
                  <a:pt x="938783" y="471677"/>
                </a:lnTo>
                <a:lnTo>
                  <a:pt x="936333" y="423853"/>
                </a:lnTo>
                <a:lnTo>
                  <a:pt x="929147" y="377317"/>
                </a:lnTo>
                <a:lnTo>
                  <a:pt x="917471" y="332320"/>
                </a:lnTo>
                <a:lnTo>
                  <a:pt x="901553" y="289107"/>
                </a:lnTo>
                <a:lnTo>
                  <a:pt x="881638" y="247927"/>
                </a:lnTo>
                <a:lnTo>
                  <a:pt x="857974" y="209029"/>
                </a:lnTo>
                <a:lnTo>
                  <a:pt x="830808" y="172658"/>
                </a:lnTo>
                <a:lnTo>
                  <a:pt x="800385" y="139064"/>
                </a:lnTo>
                <a:lnTo>
                  <a:pt x="766953" y="108495"/>
                </a:lnTo>
                <a:lnTo>
                  <a:pt x="730759" y="81197"/>
                </a:lnTo>
                <a:lnTo>
                  <a:pt x="692049" y="57419"/>
                </a:lnTo>
                <a:lnTo>
                  <a:pt x="651069" y="37409"/>
                </a:lnTo>
                <a:lnTo>
                  <a:pt x="608067" y="21414"/>
                </a:lnTo>
                <a:lnTo>
                  <a:pt x="563289" y="9682"/>
                </a:lnTo>
                <a:lnTo>
                  <a:pt x="516981" y="2461"/>
                </a:lnTo>
                <a:lnTo>
                  <a:pt x="469392" y="0"/>
                </a:lnTo>
                <a:close/>
              </a:path>
            </a:pathLst>
          </a:custGeom>
          <a:solidFill>
            <a:srgbClr val="FFFFFF"/>
          </a:solidFill>
        </p:spPr>
        <p:txBody>
          <a:bodyPr wrap="square" lIns="0" tIns="0" rIns="0" bIns="0" rtlCol="0"/>
          <a:lstStyle/>
          <a:p>
            <a:endParaRPr>
              <a:solidFill>
                <a:prstClr val="black"/>
              </a:solidFill>
            </a:endParaRPr>
          </a:p>
        </p:txBody>
      </p:sp>
      <p:sp>
        <p:nvSpPr>
          <p:cNvPr id="36" name="object 25"/>
          <p:cNvSpPr/>
          <p:nvPr/>
        </p:nvSpPr>
        <p:spPr>
          <a:xfrm>
            <a:off x="9662159" y="3549396"/>
            <a:ext cx="1172210" cy="1178560"/>
          </a:xfrm>
          <a:custGeom>
            <a:avLst/>
            <a:gdLst/>
            <a:ahLst/>
            <a:cxnLst/>
            <a:rect l="l" t="t" r="r" b="b"/>
            <a:pathLst>
              <a:path w="1172209" h="1178560">
                <a:moveTo>
                  <a:pt x="637921" y="0"/>
                </a:moveTo>
                <a:lnTo>
                  <a:pt x="635349" y="51098"/>
                </a:lnTo>
                <a:lnTo>
                  <a:pt x="629732" y="100643"/>
                </a:lnTo>
                <a:lnTo>
                  <a:pt x="621149" y="148558"/>
                </a:lnTo>
                <a:lnTo>
                  <a:pt x="609679" y="194768"/>
                </a:lnTo>
                <a:lnTo>
                  <a:pt x="595401" y="239198"/>
                </a:lnTo>
                <a:lnTo>
                  <a:pt x="578394" y="281770"/>
                </a:lnTo>
                <a:lnTo>
                  <a:pt x="558739" y="322410"/>
                </a:lnTo>
                <a:lnTo>
                  <a:pt x="536514" y="361043"/>
                </a:lnTo>
                <a:lnTo>
                  <a:pt x="511799" y="397592"/>
                </a:lnTo>
                <a:lnTo>
                  <a:pt x="484673" y="431982"/>
                </a:lnTo>
                <a:lnTo>
                  <a:pt x="455215" y="464137"/>
                </a:lnTo>
                <a:lnTo>
                  <a:pt x="423505" y="493982"/>
                </a:lnTo>
                <a:lnTo>
                  <a:pt x="389623" y="521440"/>
                </a:lnTo>
                <a:lnTo>
                  <a:pt x="353647" y="546437"/>
                </a:lnTo>
                <a:lnTo>
                  <a:pt x="315657" y="568897"/>
                </a:lnTo>
                <a:lnTo>
                  <a:pt x="275732" y="588744"/>
                </a:lnTo>
                <a:lnTo>
                  <a:pt x="233952" y="605902"/>
                </a:lnTo>
                <a:lnTo>
                  <a:pt x="190396" y="620296"/>
                </a:lnTo>
                <a:lnTo>
                  <a:pt x="145143" y="631849"/>
                </a:lnTo>
                <a:lnTo>
                  <a:pt x="98274" y="640488"/>
                </a:lnTo>
                <a:lnTo>
                  <a:pt x="49866" y="646135"/>
                </a:lnTo>
                <a:lnTo>
                  <a:pt x="0" y="648715"/>
                </a:lnTo>
                <a:lnTo>
                  <a:pt x="511810" y="1178052"/>
                </a:lnTo>
                <a:lnTo>
                  <a:pt x="515385" y="1126998"/>
                </a:lnTo>
                <a:lnTo>
                  <a:pt x="522007" y="1077588"/>
                </a:lnTo>
                <a:lnTo>
                  <a:pt x="531595" y="1029892"/>
                </a:lnTo>
                <a:lnTo>
                  <a:pt x="544070" y="983981"/>
                </a:lnTo>
                <a:lnTo>
                  <a:pt x="559353" y="939927"/>
                </a:lnTo>
                <a:lnTo>
                  <a:pt x="577365" y="897801"/>
                </a:lnTo>
                <a:lnTo>
                  <a:pt x="598026" y="857675"/>
                </a:lnTo>
                <a:lnTo>
                  <a:pt x="621258" y="819620"/>
                </a:lnTo>
                <a:lnTo>
                  <a:pt x="646980" y="783708"/>
                </a:lnTo>
                <a:lnTo>
                  <a:pt x="675114" y="750010"/>
                </a:lnTo>
                <a:lnTo>
                  <a:pt x="705580" y="718597"/>
                </a:lnTo>
                <a:lnTo>
                  <a:pt x="738299" y="689541"/>
                </a:lnTo>
                <a:lnTo>
                  <a:pt x="773191" y="662914"/>
                </a:lnTo>
                <a:lnTo>
                  <a:pt x="810178" y="638786"/>
                </a:lnTo>
                <a:lnTo>
                  <a:pt x="849180" y="617229"/>
                </a:lnTo>
                <a:lnTo>
                  <a:pt x="890118" y="598315"/>
                </a:lnTo>
                <a:lnTo>
                  <a:pt x="932912" y="582114"/>
                </a:lnTo>
                <a:lnTo>
                  <a:pt x="977484" y="568699"/>
                </a:lnTo>
                <a:lnTo>
                  <a:pt x="1023753" y="558141"/>
                </a:lnTo>
                <a:lnTo>
                  <a:pt x="1071641" y="550511"/>
                </a:lnTo>
                <a:lnTo>
                  <a:pt x="1121068" y="545881"/>
                </a:lnTo>
                <a:lnTo>
                  <a:pt x="1171956" y="544321"/>
                </a:lnTo>
                <a:lnTo>
                  <a:pt x="637921" y="0"/>
                </a:lnTo>
                <a:close/>
              </a:path>
            </a:pathLst>
          </a:custGeom>
          <a:solidFill>
            <a:srgbClr val="D9D9D9"/>
          </a:solidFill>
        </p:spPr>
        <p:txBody>
          <a:bodyPr wrap="square" lIns="0" tIns="0" rIns="0" bIns="0" rtlCol="0"/>
          <a:lstStyle/>
          <a:p>
            <a:endParaRPr>
              <a:solidFill>
                <a:prstClr val="black"/>
              </a:solidFill>
            </a:endParaRPr>
          </a:p>
        </p:txBody>
      </p:sp>
      <p:sp>
        <p:nvSpPr>
          <p:cNvPr id="37" name="object 26"/>
          <p:cNvSpPr/>
          <p:nvPr/>
        </p:nvSpPr>
        <p:spPr>
          <a:xfrm>
            <a:off x="10174223" y="4093464"/>
            <a:ext cx="615950" cy="634365"/>
          </a:xfrm>
          <a:custGeom>
            <a:avLst/>
            <a:gdLst/>
            <a:ahLst/>
            <a:cxnLst/>
            <a:rect l="l" t="t" r="r" b="b"/>
            <a:pathLst>
              <a:path w="615950" h="634364">
                <a:moveTo>
                  <a:pt x="615442" y="0"/>
                </a:moveTo>
                <a:lnTo>
                  <a:pt x="563499" y="0"/>
                </a:lnTo>
                <a:lnTo>
                  <a:pt x="551088" y="117"/>
                </a:lnTo>
                <a:lnTo>
                  <a:pt x="536606" y="936"/>
                </a:lnTo>
                <a:lnTo>
                  <a:pt x="520743" y="3161"/>
                </a:lnTo>
                <a:lnTo>
                  <a:pt x="504190" y="7493"/>
                </a:lnTo>
                <a:lnTo>
                  <a:pt x="493162" y="8643"/>
                </a:lnTo>
                <a:lnTo>
                  <a:pt x="482838" y="11176"/>
                </a:lnTo>
                <a:lnTo>
                  <a:pt x="473918" y="13708"/>
                </a:lnTo>
                <a:lnTo>
                  <a:pt x="467105" y="14859"/>
                </a:lnTo>
                <a:lnTo>
                  <a:pt x="455981" y="16146"/>
                </a:lnTo>
                <a:lnTo>
                  <a:pt x="444881" y="19542"/>
                </a:lnTo>
                <a:lnTo>
                  <a:pt x="433780" y="24342"/>
                </a:lnTo>
                <a:lnTo>
                  <a:pt x="422655" y="29845"/>
                </a:lnTo>
                <a:lnTo>
                  <a:pt x="384651" y="41957"/>
                </a:lnTo>
                <a:lnTo>
                  <a:pt x="363220" y="49758"/>
                </a:lnTo>
                <a:lnTo>
                  <a:pt x="341122" y="59689"/>
                </a:lnTo>
                <a:lnTo>
                  <a:pt x="331130" y="65289"/>
                </a:lnTo>
                <a:lnTo>
                  <a:pt x="313957" y="76442"/>
                </a:lnTo>
                <a:lnTo>
                  <a:pt x="304037" y="82041"/>
                </a:lnTo>
                <a:lnTo>
                  <a:pt x="296545" y="82041"/>
                </a:lnTo>
                <a:lnTo>
                  <a:pt x="289178" y="89535"/>
                </a:lnTo>
                <a:lnTo>
                  <a:pt x="281812" y="89535"/>
                </a:lnTo>
                <a:lnTo>
                  <a:pt x="241641" y="116899"/>
                </a:lnTo>
                <a:lnTo>
                  <a:pt x="203239" y="147435"/>
                </a:lnTo>
                <a:lnTo>
                  <a:pt x="168792" y="180965"/>
                </a:lnTo>
                <a:lnTo>
                  <a:pt x="138396" y="217537"/>
                </a:lnTo>
                <a:lnTo>
                  <a:pt x="125983" y="238633"/>
                </a:lnTo>
                <a:lnTo>
                  <a:pt x="116181" y="248699"/>
                </a:lnTo>
                <a:lnTo>
                  <a:pt x="108426" y="257349"/>
                </a:lnTo>
                <a:lnTo>
                  <a:pt x="102052" y="265975"/>
                </a:lnTo>
                <a:lnTo>
                  <a:pt x="96393" y="275971"/>
                </a:lnTo>
                <a:lnTo>
                  <a:pt x="74168" y="320675"/>
                </a:lnTo>
                <a:lnTo>
                  <a:pt x="63140" y="338665"/>
                </a:lnTo>
                <a:lnTo>
                  <a:pt x="52816" y="358013"/>
                </a:lnTo>
                <a:lnTo>
                  <a:pt x="43896" y="377360"/>
                </a:lnTo>
                <a:lnTo>
                  <a:pt x="37083" y="395350"/>
                </a:lnTo>
                <a:lnTo>
                  <a:pt x="35815" y="406515"/>
                </a:lnTo>
                <a:lnTo>
                  <a:pt x="32464" y="417702"/>
                </a:lnTo>
                <a:lnTo>
                  <a:pt x="27707" y="428890"/>
                </a:lnTo>
                <a:lnTo>
                  <a:pt x="22225" y="440055"/>
                </a:lnTo>
                <a:lnTo>
                  <a:pt x="22109" y="446825"/>
                </a:lnTo>
                <a:lnTo>
                  <a:pt x="21304" y="454977"/>
                </a:lnTo>
                <a:lnTo>
                  <a:pt x="19117" y="463129"/>
                </a:lnTo>
                <a:lnTo>
                  <a:pt x="14858" y="469900"/>
                </a:lnTo>
                <a:lnTo>
                  <a:pt x="10527" y="490880"/>
                </a:lnTo>
                <a:lnTo>
                  <a:pt x="8302" y="509063"/>
                </a:lnTo>
                <a:lnTo>
                  <a:pt x="7483" y="524460"/>
                </a:lnTo>
                <a:lnTo>
                  <a:pt x="7366" y="537083"/>
                </a:lnTo>
                <a:lnTo>
                  <a:pt x="3107" y="552561"/>
                </a:lnTo>
                <a:lnTo>
                  <a:pt x="920" y="565943"/>
                </a:lnTo>
                <a:lnTo>
                  <a:pt x="115" y="577945"/>
                </a:lnTo>
                <a:lnTo>
                  <a:pt x="0" y="633984"/>
                </a:lnTo>
                <a:lnTo>
                  <a:pt x="115" y="631195"/>
                </a:lnTo>
                <a:lnTo>
                  <a:pt x="920" y="622823"/>
                </a:lnTo>
                <a:lnTo>
                  <a:pt x="3107" y="608855"/>
                </a:lnTo>
                <a:lnTo>
                  <a:pt x="7366" y="589280"/>
                </a:lnTo>
                <a:lnTo>
                  <a:pt x="7483" y="577945"/>
                </a:lnTo>
                <a:lnTo>
                  <a:pt x="8302" y="565943"/>
                </a:lnTo>
                <a:lnTo>
                  <a:pt x="10527" y="552561"/>
                </a:lnTo>
                <a:lnTo>
                  <a:pt x="14858" y="537083"/>
                </a:lnTo>
                <a:lnTo>
                  <a:pt x="16127" y="524577"/>
                </a:lnTo>
                <a:lnTo>
                  <a:pt x="19478" y="510000"/>
                </a:lnTo>
                <a:lnTo>
                  <a:pt x="24235" y="494041"/>
                </a:lnTo>
                <a:lnTo>
                  <a:pt x="29718" y="477393"/>
                </a:lnTo>
                <a:lnTo>
                  <a:pt x="30868" y="467326"/>
                </a:lnTo>
                <a:lnTo>
                  <a:pt x="35933" y="450050"/>
                </a:lnTo>
                <a:lnTo>
                  <a:pt x="37083" y="440055"/>
                </a:lnTo>
                <a:lnTo>
                  <a:pt x="42513" y="430059"/>
                </a:lnTo>
                <a:lnTo>
                  <a:pt x="47275" y="421433"/>
                </a:lnTo>
                <a:lnTo>
                  <a:pt x="50657" y="412783"/>
                </a:lnTo>
                <a:lnTo>
                  <a:pt x="51943" y="402716"/>
                </a:lnTo>
                <a:lnTo>
                  <a:pt x="58755" y="384782"/>
                </a:lnTo>
                <a:lnTo>
                  <a:pt x="67675" y="365442"/>
                </a:lnTo>
                <a:lnTo>
                  <a:pt x="77999" y="346102"/>
                </a:lnTo>
                <a:lnTo>
                  <a:pt x="89026" y="328168"/>
                </a:lnTo>
                <a:lnTo>
                  <a:pt x="94553" y="317119"/>
                </a:lnTo>
                <a:lnTo>
                  <a:pt x="100091" y="306736"/>
                </a:lnTo>
                <a:lnTo>
                  <a:pt x="105654" y="297735"/>
                </a:lnTo>
                <a:lnTo>
                  <a:pt x="111251" y="290830"/>
                </a:lnTo>
                <a:lnTo>
                  <a:pt x="117947" y="279800"/>
                </a:lnTo>
                <a:lnTo>
                  <a:pt x="126047" y="269462"/>
                </a:lnTo>
                <a:lnTo>
                  <a:pt x="134147" y="260504"/>
                </a:lnTo>
                <a:lnTo>
                  <a:pt x="140843" y="253619"/>
                </a:lnTo>
                <a:lnTo>
                  <a:pt x="153253" y="232523"/>
                </a:lnTo>
                <a:lnTo>
                  <a:pt x="183598" y="195951"/>
                </a:lnTo>
                <a:lnTo>
                  <a:pt x="216955" y="163403"/>
                </a:lnTo>
                <a:lnTo>
                  <a:pt x="274320" y="119380"/>
                </a:lnTo>
                <a:lnTo>
                  <a:pt x="296545" y="111887"/>
                </a:lnTo>
                <a:lnTo>
                  <a:pt x="296545" y="104394"/>
                </a:lnTo>
                <a:lnTo>
                  <a:pt x="304037" y="96900"/>
                </a:lnTo>
                <a:lnTo>
                  <a:pt x="311403" y="96900"/>
                </a:lnTo>
                <a:lnTo>
                  <a:pt x="322431" y="91354"/>
                </a:lnTo>
                <a:lnTo>
                  <a:pt x="332755" y="85772"/>
                </a:lnTo>
                <a:lnTo>
                  <a:pt x="341675" y="80166"/>
                </a:lnTo>
                <a:lnTo>
                  <a:pt x="348487" y="74549"/>
                </a:lnTo>
                <a:lnTo>
                  <a:pt x="370585" y="67831"/>
                </a:lnTo>
                <a:lnTo>
                  <a:pt x="392017" y="59674"/>
                </a:lnTo>
                <a:lnTo>
                  <a:pt x="412067" y="51492"/>
                </a:lnTo>
                <a:lnTo>
                  <a:pt x="430022" y="44703"/>
                </a:lnTo>
                <a:lnTo>
                  <a:pt x="439995" y="39274"/>
                </a:lnTo>
                <a:lnTo>
                  <a:pt x="448563" y="34512"/>
                </a:lnTo>
                <a:lnTo>
                  <a:pt x="457132" y="31130"/>
                </a:lnTo>
                <a:lnTo>
                  <a:pt x="467105" y="29845"/>
                </a:lnTo>
                <a:lnTo>
                  <a:pt x="477079" y="28674"/>
                </a:lnTo>
                <a:lnTo>
                  <a:pt x="494216" y="23522"/>
                </a:lnTo>
                <a:lnTo>
                  <a:pt x="504190" y="22351"/>
                </a:lnTo>
                <a:lnTo>
                  <a:pt x="520858" y="17905"/>
                </a:lnTo>
                <a:lnTo>
                  <a:pt x="554196" y="11868"/>
                </a:lnTo>
                <a:lnTo>
                  <a:pt x="570865" y="7493"/>
                </a:lnTo>
                <a:lnTo>
                  <a:pt x="582009" y="6322"/>
                </a:lnTo>
                <a:lnTo>
                  <a:pt x="604297" y="1170"/>
                </a:lnTo>
                <a:lnTo>
                  <a:pt x="615442" y="0"/>
                </a:lnTo>
                <a:close/>
              </a:path>
            </a:pathLst>
          </a:custGeom>
          <a:solidFill>
            <a:srgbClr val="AEAEAE"/>
          </a:solidFill>
        </p:spPr>
        <p:txBody>
          <a:bodyPr wrap="square" lIns="0" tIns="0" rIns="0" bIns="0" rtlCol="0"/>
          <a:lstStyle/>
          <a:p>
            <a:endParaRPr>
              <a:solidFill>
                <a:prstClr val="black"/>
              </a:solidFill>
            </a:endParaRPr>
          </a:p>
        </p:txBody>
      </p:sp>
      <p:sp>
        <p:nvSpPr>
          <p:cNvPr id="38" name="object 27"/>
          <p:cNvSpPr/>
          <p:nvPr/>
        </p:nvSpPr>
        <p:spPr>
          <a:xfrm>
            <a:off x="10259568" y="2910839"/>
            <a:ext cx="1249680" cy="1254760"/>
          </a:xfrm>
          <a:custGeom>
            <a:avLst/>
            <a:gdLst/>
            <a:ahLst/>
            <a:cxnLst/>
            <a:rect l="l" t="t" r="r" b="b"/>
            <a:pathLst>
              <a:path w="1249679" h="1254760">
                <a:moveTo>
                  <a:pt x="624839" y="0"/>
                </a:moveTo>
                <a:lnTo>
                  <a:pt x="576013" y="1886"/>
                </a:lnTo>
                <a:lnTo>
                  <a:pt x="528213" y="7454"/>
                </a:lnTo>
                <a:lnTo>
                  <a:pt x="481579" y="16564"/>
                </a:lnTo>
                <a:lnTo>
                  <a:pt x="436250" y="29075"/>
                </a:lnTo>
                <a:lnTo>
                  <a:pt x="392366" y="44849"/>
                </a:lnTo>
                <a:lnTo>
                  <a:pt x="350064" y="63745"/>
                </a:lnTo>
                <a:lnTo>
                  <a:pt x="309484" y="85626"/>
                </a:lnTo>
                <a:lnTo>
                  <a:pt x="270766" y="110350"/>
                </a:lnTo>
                <a:lnTo>
                  <a:pt x="234047" y="137779"/>
                </a:lnTo>
                <a:lnTo>
                  <a:pt x="199467" y="167774"/>
                </a:lnTo>
                <a:lnTo>
                  <a:pt x="167165" y="200194"/>
                </a:lnTo>
                <a:lnTo>
                  <a:pt x="137279" y="234900"/>
                </a:lnTo>
                <a:lnTo>
                  <a:pt x="109950" y="271753"/>
                </a:lnTo>
                <a:lnTo>
                  <a:pt x="85315" y="310613"/>
                </a:lnTo>
                <a:lnTo>
                  <a:pt x="63514" y="351341"/>
                </a:lnTo>
                <a:lnTo>
                  <a:pt x="44686" y="393798"/>
                </a:lnTo>
                <a:lnTo>
                  <a:pt x="28969" y="437844"/>
                </a:lnTo>
                <a:lnTo>
                  <a:pt x="16504" y="483339"/>
                </a:lnTo>
                <a:lnTo>
                  <a:pt x="7427" y="530143"/>
                </a:lnTo>
                <a:lnTo>
                  <a:pt x="1880" y="578119"/>
                </a:lnTo>
                <a:lnTo>
                  <a:pt x="0" y="627126"/>
                </a:lnTo>
                <a:lnTo>
                  <a:pt x="1880" y="676132"/>
                </a:lnTo>
                <a:lnTo>
                  <a:pt x="7427" y="724108"/>
                </a:lnTo>
                <a:lnTo>
                  <a:pt x="16504" y="770912"/>
                </a:lnTo>
                <a:lnTo>
                  <a:pt x="28969" y="816407"/>
                </a:lnTo>
                <a:lnTo>
                  <a:pt x="44686" y="860453"/>
                </a:lnTo>
                <a:lnTo>
                  <a:pt x="63514" y="902910"/>
                </a:lnTo>
                <a:lnTo>
                  <a:pt x="85315" y="943638"/>
                </a:lnTo>
                <a:lnTo>
                  <a:pt x="109950" y="982498"/>
                </a:lnTo>
                <a:lnTo>
                  <a:pt x="137279" y="1019351"/>
                </a:lnTo>
                <a:lnTo>
                  <a:pt x="167165" y="1054057"/>
                </a:lnTo>
                <a:lnTo>
                  <a:pt x="199467" y="1086477"/>
                </a:lnTo>
                <a:lnTo>
                  <a:pt x="234047" y="1116472"/>
                </a:lnTo>
                <a:lnTo>
                  <a:pt x="270766" y="1143901"/>
                </a:lnTo>
                <a:lnTo>
                  <a:pt x="309484" y="1168625"/>
                </a:lnTo>
                <a:lnTo>
                  <a:pt x="350064" y="1190506"/>
                </a:lnTo>
                <a:lnTo>
                  <a:pt x="392366" y="1209402"/>
                </a:lnTo>
                <a:lnTo>
                  <a:pt x="436250" y="1225176"/>
                </a:lnTo>
                <a:lnTo>
                  <a:pt x="481579" y="1237687"/>
                </a:lnTo>
                <a:lnTo>
                  <a:pt x="528213" y="1246797"/>
                </a:lnTo>
                <a:lnTo>
                  <a:pt x="576013" y="1252365"/>
                </a:lnTo>
                <a:lnTo>
                  <a:pt x="624839" y="1254251"/>
                </a:lnTo>
                <a:lnTo>
                  <a:pt x="673666" y="1252365"/>
                </a:lnTo>
                <a:lnTo>
                  <a:pt x="721466" y="1246797"/>
                </a:lnTo>
                <a:lnTo>
                  <a:pt x="768100" y="1237687"/>
                </a:lnTo>
                <a:lnTo>
                  <a:pt x="813429" y="1225176"/>
                </a:lnTo>
                <a:lnTo>
                  <a:pt x="857313" y="1209402"/>
                </a:lnTo>
                <a:lnTo>
                  <a:pt x="899615" y="1190506"/>
                </a:lnTo>
                <a:lnTo>
                  <a:pt x="940195" y="1168625"/>
                </a:lnTo>
                <a:lnTo>
                  <a:pt x="978913" y="1143901"/>
                </a:lnTo>
                <a:lnTo>
                  <a:pt x="1015632" y="1116472"/>
                </a:lnTo>
                <a:lnTo>
                  <a:pt x="1050212" y="1086477"/>
                </a:lnTo>
                <a:lnTo>
                  <a:pt x="1082514" y="1054057"/>
                </a:lnTo>
                <a:lnTo>
                  <a:pt x="1112400" y="1019351"/>
                </a:lnTo>
                <a:lnTo>
                  <a:pt x="1139729" y="982498"/>
                </a:lnTo>
                <a:lnTo>
                  <a:pt x="1164364" y="943638"/>
                </a:lnTo>
                <a:lnTo>
                  <a:pt x="1186165" y="902910"/>
                </a:lnTo>
                <a:lnTo>
                  <a:pt x="1204993" y="860453"/>
                </a:lnTo>
                <a:lnTo>
                  <a:pt x="1220710" y="816407"/>
                </a:lnTo>
                <a:lnTo>
                  <a:pt x="1233175" y="770912"/>
                </a:lnTo>
                <a:lnTo>
                  <a:pt x="1242252" y="724108"/>
                </a:lnTo>
                <a:lnTo>
                  <a:pt x="1247799" y="676132"/>
                </a:lnTo>
                <a:lnTo>
                  <a:pt x="1249679" y="627126"/>
                </a:lnTo>
                <a:lnTo>
                  <a:pt x="1247799" y="578119"/>
                </a:lnTo>
                <a:lnTo>
                  <a:pt x="1242252" y="530143"/>
                </a:lnTo>
                <a:lnTo>
                  <a:pt x="1233175" y="483339"/>
                </a:lnTo>
                <a:lnTo>
                  <a:pt x="1220710" y="437844"/>
                </a:lnTo>
                <a:lnTo>
                  <a:pt x="1204993" y="393798"/>
                </a:lnTo>
                <a:lnTo>
                  <a:pt x="1186165" y="351341"/>
                </a:lnTo>
                <a:lnTo>
                  <a:pt x="1164364" y="310613"/>
                </a:lnTo>
                <a:lnTo>
                  <a:pt x="1139729" y="271753"/>
                </a:lnTo>
                <a:lnTo>
                  <a:pt x="1112400" y="234900"/>
                </a:lnTo>
                <a:lnTo>
                  <a:pt x="1082514" y="200194"/>
                </a:lnTo>
                <a:lnTo>
                  <a:pt x="1050212" y="167774"/>
                </a:lnTo>
                <a:lnTo>
                  <a:pt x="1015632" y="137779"/>
                </a:lnTo>
                <a:lnTo>
                  <a:pt x="978913" y="110350"/>
                </a:lnTo>
                <a:lnTo>
                  <a:pt x="940195" y="85626"/>
                </a:lnTo>
                <a:lnTo>
                  <a:pt x="899615" y="63745"/>
                </a:lnTo>
                <a:lnTo>
                  <a:pt x="857313" y="44849"/>
                </a:lnTo>
                <a:lnTo>
                  <a:pt x="813429" y="29075"/>
                </a:lnTo>
                <a:lnTo>
                  <a:pt x="768100" y="16564"/>
                </a:lnTo>
                <a:lnTo>
                  <a:pt x="721466" y="7454"/>
                </a:lnTo>
                <a:lnTo>
                  <a:pt x="673666" y="1886"/>
                </a:lnTo>
                <a:lnTo>
                  <a:pt x="624839" y="0"/>
                </a:lnTo>
                <a:close/>
              </a:path>
            </a:pathLst>
          </a:custGeom>
          <a:solidFill>
            <a:srgbClr val="0D80B8"/>
          </a:solidFill>
        </p:spPr>
        <p:txBody>
          <a:bodyPr wrap="square" lIns="0" tIns="0" rIns="0" bIns="0" rtlCol="0"/>
          <a:lstStyle/>
          <a:p>
            <a:endParaRPr>
              <a:solidFill>
                <a:prstClr val="black"/>
              </a:solidFill>
            </a:endParaRPr>
          </a:p>
        </p:txBody>
      </p:sp>
      <p:sp>
        <p:nvSpPr>
          <p:cNvPr id="39" name="object 28"/>
          <p:cNvSpPr/>
          <p:nvPr/>
        </p:nvSpPr>
        <p:spPr>
          <a:xfrm>
            <a:off x="10340340" y="2991599"/>
            <a:ext cx="1083563" cy="1079004"/>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40" name="object 29"/>
          <p:cNvSpPr/>
          <p:nvPr/>
        </p:nvSpPr>
        <p:spPr>
          <a:xfrm>
            <a:off x="10415016" y="3066288"/>
            <a:ext cx="939165" cy="934719"/>
          </a:xfrm>
          <a:custGeom>
            <a:avLst/>
            <a:gdLst/>
            <a:ahLst/>
            <a:cxnLst/>
            <a:rect l="l" t="t" r="r" b="b"/>
            <a:pathLst>
              <a:path w="939165" h="934720">
                <a:moveTo>
                  <a:pt x="469391" y="0"/>
                </a:moveTo>
                <a:lnTo>
                  <a:pt x="421802" y="2461"/>
                </a:lnTo>
                <a:lnTo>
                  <a:pt x="375494" y="9682"/>
                </a:lnTo>
                <a:lnTo>
                  <a:pt x="330716" y="21414"/>
                </a:lnTo>
                <a:lnTo>
                  <a:pt x="287714" y="37409"/>
                </a:lnTo>
                <a:lnTo>
                  <a:pt x="246734" y="57419"/>
                </a:lnTo>
                <a:lnTo>
                  <a:pt x="208024" y="81197"/>
                </a:lnTo>
                <a:lnTo>
                  <a:pt x="171830" y="108495"/>
                </a:lnTo>
                <a:lnTo>
                  <a:pt x="138398" y="139064"/>
                </a:lnTo>
                <a:lnTo>
                  <a:pt x="107975" y="172658"/>
                </a:lnTo>
                <a:lnTo>
                  <a:pt x="80809" y="209029"/>
                </a:lnTo>
                <a:lnTo>
                  <a:pt x="57145" y="247927"/>
                </a:lnTo>
                <a:lnTo>
                  <a:pt x="37230" y="289107"/>
                </a:lnTo>
                <a:lnTo>
                  <a:pt x="21312" y="332320"/>
                </a:lnTo>
                <a:lnTo>
                  <a:pt x="9636" y="377317"/>
                </a:lnTo>
                <a:lnTo>
                  <a:pt x="2450" y="423853"/>
                </a:lnTo>
                <a:lnTo>
                  <a:pt x="0" y="471677"/>
                </a:lnTo>
                <a:lnTo>
                  <a:pt x="3917" y="519500"/>
                </a:lnTo>
                <a:lnTo>
                  <a:pt x="12206" y="566020"/>
                </a:lnTo>
                <a:lnTo>
                  <a:pt x="24672" y="610977"/>
                </a:lnTo>
                <a:lnTo>
                  <a:pt x="41120" y="654109"/>
                </a:lnTo>
                <a:lnTo>
                  <a:pt x="61355" y="695156"/>
                </a:lnTo>
                <a:lnTo>
                  <a:pt x="85184" y="733858"/>
                </a:lnTo>
                <a:lnTo>
                  <a:pt x="112412" y="769952"/>
                </a:lnTo>
                <a:lnTo>
                  <a:pt x="142843" y="803179"/>
                </a:lnTo>
                <a:lnTo>
                  <a:pt x="176283" y="833278"/>
                </a:lnTo>
                <a:lnTo>
                  <a:pt x="212538" y="859987"/>
                </a:lnTo>
                <a:lnTo>
                  <a:pt x="251414" y="883047"/>
                </a:lnTo>
                <a:lnTo>
                  <a:pt x="292715" y="902196"/>
                </a:lnTo>
                <a:lnTo>
                  <a:pt x="336246" y="917173"/>
                </a:lnTo>
                <a:lnTo>
                  <a:pt x="381815" y="927717"/>
                </a:lnTo>
                <a:lnTo>
                  <a:pt x="429224" y="933568"/>
                </a:lnTo>
                <a:lnTo>
                  <a:pt x="478281" y="934465"/>
                </a:lnTo>
                <a:lnTo>
                  <a:pt x="525772" y="932101"/>
                </a:lnTo>
                <a:lnTo>
                  <a:pt x="571797" y="925147"/>
                </a:lnTo>
                <a:lnTo>
                  <a:pt x="616136" y="913813"/>
                </a:lnTo>
                <a:lnTo>
                  <a:pt x="658570" y="898306"/>
                </a:lnTo>
                <a:lnTo>
                  <a:pt x="698877" y="878836"/>
                </a:lnTo>
                <a:lnTo>
                  <a:pt x="736836" y="855612"/>
                </a:lnTo>
                <a:lnTo>
                  <a:pt x="772228" y="828842"/>
                </a:lnTo>
                <a:lnTo>
                  <a:pt x="804830" y="798734"/>
                </a:lnTo>
                <a:lnTo>
                  <a:pt x="834424" y="765499"/>
                </a:lnTo>
                <a:lnTo>
                  <a:pt x="860787" y="729343"/>
                </a:lnTo>
                <a:lnTo>
                  <a:pt x="883700" y="690477"/>
                </a:lnTo>
                <a:lnTo>
                  <a:pt x="902942" y="649108"/>
                </a:lnTo>
                <a:lnTo>
                  <a:pt x="918292" y="605447"/>
                </a:lnTo>
                <a:lnTo>
                  <a:pt x="929529" y="559700"/>
                </a:lnTo>
                <a:lnTo>
                  <a:pt x="936433" y="512077"/>
                </a:lnTo>
                <a:lnTo>
                  <a:pt x="938783" y="462787"/>
                </a:lnTo>
                <a:lnTo>
                  <a:pt x="936333" y="415063"/>
                </a:lnTo>
                <a:lnTo>
                  <a:pt x="929147" y="368809"/>
                </a:lnTo>
                <a:lnTo>
                  <a:pt x="917471" y="324250"/>
                </a:lnTo>
                <a:lnTo>
                  <a:pt x="901553" y="281606"/>
                </a:lnTo>
                <a:lnTo>
                  <a:pt x="881638" y="241099"/>
                </a:lnTo>
                <a:lnTo>
                  <a:pt x="857974" y="202951"/>
                </a:lnTo>
                <a:lnTo>
                  <a:pt x="830808" y="167384"/>
                </a:lnTo>
                <a:lnTo>
                  <a:pt x="800385" y="134619"/>
                </a:lnTo>
                <a:lnTo>
                  <a:pt x="766953" y="104879"/>
                </a:lnTo>
                <a:lnTo>
                  <a:pt x="730759" y="78384"/>
                </a:lnTo>
                <a:lnTo>
                  <a:pt x="692049" y="55357"/>
                </a:lnTo>
                <a:lnTo>
                  <a:pt x="651069" y="36020"/>
                </a:lnTo>
                <a:lnTo>
                  <a:pt x="608067" y="20594"/>
                </a:lnTo>
                <a:lnTo>
                  <a:pt x="563289" y="9300"/>
                </a:lnTo>
                <a:lnTo>
                  <a:pt x="516981" y="2362"/>
                </a:lnTo>
                <a:lnTo>
                  <a:pt x="469391" y="0"/>
                </a:lnTo>
                <a:close/>
              </a:path>
            </a:pathLst>
          </a:custGeom>
          <a:solidFill>
            <a:srgbClr val="FFFFFF"/>
          </a:solidFill>
        </p:spPr>
        <p:txBody>
          <a:bodyPr wrap="square" lIns="0" tIns="0" rIns="0" bIns="0" rtlCol="0"/>
          <a:lstStyle/>
          <a:p>
            <a:endParaRPr>
              <a:solidFill>
                <a:prstClr val="black"/>
              </a:solidFill>
            </a:endParaRPr>
          </a:p>
        </p:txBody>
      </p:sp>
      <p:sp>
        <p:nvSpPr>
          <p:cNvPr id="41" name="object 30"/>
          <p:cNvSpPr txBox="1"/>
          <p:nvPr/>
        </p:nvSpPr>
        <p:spPr>
          <a:xfrm>
            <a:off x="7262876" y="3188969"/>
            <a:ext cx="3764279" cy="635000"/>
          </a:xfrm>
          <a:prstGeom prst="rect">
            <a:avLst/>
          </a:prstGeom>
        </p:spPr>
        <p:txBody>
          <a:bodyPr vert="horz" wrap="square" lIns="0" tIns="12065" rIns="0" bIns="0" rtlCol="0">
            <a:spAutoFit/>
          </a:bodyPr>
          <a:lstStyle/>
          <a:p>
            <a:pPr marL="12700">
              <a:spcBef>
                <a:spcPts val="95"/>
              </a:spcBef>
              <a:tabLst>
                <a:tab pos="3493770" algn="l"/>
              </a:tabLst>
            </a:pPr>
            <a:r>
              <a:rPr sz="4000" b="1" spc="-5" dirty="0">
                <a:solidFill>
                  <a:srgbClr val="095A82"/>
                </a:solidFill>
                <a:cs typeface="Calibri"/>
              </a:rPr>
              <a:t>1	</a:t>
            </a:r>
            <a:r>
              <a:rPr sz="4000" b="1" spc="-5" dirty="0">
                <a:solidFill>
                  <a:srgbClr val="0D80B8"/>
                </a:solidFill>
                <a:cs typeface="Calibri"/>
              </a:rPr>
              <a:t>2</a:t>
            </a:r>
            <a:endParaRPr sz="4000">
              <a:solidFill>
                <a:prstClr val="black"/>
              </a:solidFill>
              <a:cs typeface="Calibri"/>
            </a:endParaRPr>
          </a:p>
        </p:txBody>
      </p:sp>
      <p:sp>
        <p:nvSpPr>
          <p:cNvPr id="42" name="object 31"/>
          <p:cNvSpPr/>
          <p:nvPr/>
        </p:nvSpPr>
        <p:spPr>
          <a:xfrm>
            <a:off x="7997952" y="4029455"/>
            <a:ext cx="2292350" cy="2301240"/>
          </a:xfrm>
          <a:custGeom>
            <a:avLst/>
            <a:gdLst/>
            <a:ahLst/>
            <a:cxnLst/>
            <a:rect l="l" t="t" r="r" b="b"/>
            <a:pathLst>
              <a:path w="2292350" h="2301240">
                <a:moveTo>
                  <a:pt x="1146048" y="0"/>
                </a:moveTo>
                <a:lnTo>
                  <a:pt x="1097601" y="1009"/>
                </a:lnTo>
                <a:lnTo>
                  <a:pt x="1049667" y="4010"/>
                </a:lnTo>
                <a:lnTo>
                  <a:pt x="1002285" y="8964"/>
                </a:lnTo>
                <a:lnTo>
                  <a:pt x="955496" y="15830"/>
                </a:lnTo>
                <a:lnTo>
                  <a:pt x="909338" y="24568"/>
                </a:lnTo>
                <a:lnTo>
                  <a:pt x="863853" y="35138"/>
                </a:lnTo>
                <a:lnTo>
                  <a:pt x="819079" y="47501"/>
                </a:lnTo>
                <a:lnTo>
                  <a:pt x="775056" y="61617"/>
                </a:lnTo>
                <a:lnTo>
                  <a:pt x="731825" y="77445"/>
                </a:lnTo>
                <a:lnTo>
                  <a:pt x="689424" y="94945"/>
                </a:lnTo>
                <a:lnTo>
                  <a:pt x="647894" y="114079"/>
                </a:lnTo>
                <a:lnTo>
                  <a:pt x="607274" y="134805"/>
                </a:lnTo>
                <a:lnTo>
                  <a:pt x="567605" y="157084"/>
                </a:lnTo>
                <a:lnTo>
                  <a:pt x="528925" y="180877"/>
                </a:lnTo>
                <a:lnTo>
                  <a:pt x="491276" y="206142"/>
                </a:lnTo>
                <a:lnTo>
                  <a:pt x="454695" y="232840"/>
                </a:lnTo>
                <a:lnTo>
                  <a:pt x="419224" y="260932"/>
                </a:lnTo>
                <a:lnTo>
                  <a:pt x="384902" y="290377"/>
                </a:lnTo>
                <a:lnTo>
                  <a:pt x="351769" y="321135"/>
                </a:lnTo>
                <a:lnTo>
                  <a:pt x="319864" y="353167"/>
                </a:lnTo>
                <a:lnTo>
                  <a:pt x="289228" y="386432"/>
                </a:lnTo>
                <a:lnTo>
                  <a:pt x="259900" y="420890"/>
                </a:lnTo>
                <a:lnTo>
                  <a:pt x="231919" y="456503"/>
                </a:lnTo>
                <a:lnTo>
                  <a:pt x="205327" y="493229"/>
                </a:lnTo>
                <a:lnTo>
                  <a:pt x="180162" y="531029"/>
                </a:lnTo>
                <a:lnTo>
                  <a:pt x="156463" y="569863"/>
                </a:lnTo>
                <a:lnTo>
                  <a:pt x="134272" y="609690"/>
                </a:lnTo>
                <a:lnTo>
                  <a:pt x="113628" y="650472"/>
                </a:lnTo>
                <a:lnTo>
                  <a:pt x="94570" y="692168"/>
                </a:lnTo>
                <a:lnTo>
                  <a:pt x="77139" y="734738"/>
                </a:lnTo>
                <a:lnTo>
                  <a:pt x="61373" y="778142"/>
                </a:lnTo>
                <a:lnTo>
                  <a:pt x="47314" y="822341"/>
                </a:lnTo>
                <a:lnTo>
                  <a:pt x="34999" y="867294"/>
                </a:lnTo>
                <a:lnTo>
                  <a:pt x="24471" y="912962"/>
                </a:lnTo>
                <a:lnTo>
                  <a:pt x="15767" y="959304"/>
                </a:lnTo>
                <a:lnTo>
                  <a:pt x="8928" y="1006281"/>
                </a:lnTo>
                <a:lnTo>
                  <a:pt x="3994" y="1053852"/>
                </a:lnTo>
                <a:lnTo>
                  <a:pt x="1005" y="1101978"/>
                </a:lnTo>
                <a:lnTo>
                  <a:pt x="0" y="1150620"/>
                </a:lnTo>
                <a:lnTo>
                  <a:pt x="1005" y="1199261"/>
                </a:lnTo>
                <a:lnTo>
                  <a:pt x="3994" y="1247387"/>
                </a:lnTo>
                <a:lnTo>
                  <a:pt x="8928" y="1294958"/>
                </a:lnTo>
                <a:lnTo>
                  <a:pt x="15767" y="1341935"/>
                </a:lnTo>
                <a:lnTo>
                  <a:pt x="24471" y="1388277"/>
                </a:lnTo>
                <a:lnTo>
                  <a:pt x="34999" y="1433945"/>
                </a:lnTo>
                <a:lnTo>
                  <a:pt x="47314" y="1478898"/>
                </a:lnTo>
                <a:lnTo>
                  <a:pt x="61373" y="1523097"/>
                </a:lnTo>
                <a:lnTo>
                  <a:pt x="77139" y="1566501"/>
                </a:lnTo>
                <a:lnTo>
                  <a:pt x="94570" y="1609071"/>
                </a:lnTo>
                <a:lnTo>
                  <a:pt x="113628" y="1650767"/>
                </a:lnTo>
                <a:lnTo>
                  <a:pt x="134272" y="1691549"/>
                </a:lnTo>
                <a:lnTo>
                  <a:pt x="156464" y="1731376"/>
                </a:lnTo>
                <a:lnTo>
                  <a:pt x="180162" y="1770210"/>
                </a:lnTo>
                <a:lnTo>
                  <a:pt x="205327" y="1808010"/>
                </a:lnTo>
                <a:lnTo>
                  <a:pt x="231919" y="1844736"/>
                </a:lnTo>
                <a:lnTo>
                  <a:pt x="259900" y="1880349"/>
                </a:lnTo>
                <a:lnTo>
                  <a:pt x="289228" y="1914807"/>
                </a:lnTo>
                <a:lnTo>
                  <a:pt x="319864" y="1948072"/>
                </a:lnTo>
                <a:lnTo>
                  <a:pt x="351769" y="1980104"/>
                </a:lnTo>
                <a:lnTo>
                  <a:pt x="384902" y="2010862"/>
                </a:lnTo>
                <a:lnTo>
                  <a:pt x="419224" y="2040307"/>
                </a:lnTo>
                <a:lnTo>
                  <a:pt x="454695" y="2068399"/>
                </a:lnTo>
                <a:lnTo>
                  <a:pt x="491276" y="2095097"/>
                </a:lnTo>
                <a:lnTo>
                  <a:pt x="528925" y="2120362"/>
                </a:lnTo>
                <a:lnTo>
                  <a:pt x="567605" y="2144155"/>
                </a:lnTo>
                <a:lnTo>
                  <a:pt x="607274" y="2166434"/>
                </a:lnTo>
                <a:lnTo>
                  <a:pt x="647894" y="2187160"/>
                </a:lnTo>
                <a:lnTo>
                  <a:pt x="689424" y="2206294"/>
                </a:lnTo>
                <a:lnTo>
                  <a:pt x="731825" y="2223794"/>
                </a:lnTo>
                <a:lnTo>
                  <a:pt x="775056" y="2239622"/>
                </a:lnTo>
                <a:lnTo>
                  <a:pt x="819079" y="2253738"/>
                </a:lnTo>
                <a:lnTo>
                  <a:pt x="863853" y="2266101"/>
                </a:lnTo>
                <a:lnTo>
                  <a:pt x="909338" y="2276671"/>
                </a:lnTo>
                <a:lnTo>
                  <a:pt x="955496" y="2285409"/>
                </a:lnTo>
                <a:lnTo>
                  <a:pt x="1002285" y="2292275"/>
                </a:lnTo>
                <a:lnTo>
                  <a:pt x="1049667" y="2297229"/>
                </a:lnTo>
                <a:lnTo>
                  <a:pt x="1097601" y="2300230"/>
                </a:lnTo>
                <a:lnTo>
                  <a:pt x="1146048" y="2301240"/>
                </a:lnTo>
                <a:lnTo>
                  <a:pt x="1194494" y="2300230"/>
                </a:lnTo>
                <a:lnTo>
                  <a:pt x="1242428" y="2297229"/>
                </a:lnTo>
                <a:lnTo>
                  <a:pt x="1289810" y="2292275"/>
                </a:lnTo>
                <a:lnTo>
                  <a:pt x="1336599" y="2285409"/>
                </a:lnTo>
                <a:lnTo>
                  <a:pt x="1382757" y="2276671"/>
                </a:lnTo>
                <a:lnTo>
                  <a:pt x="1428242" y="2266101"/>
                </a:lnTo>
                <a:lnTo>
                  <a:pt x="1473016" y="2253738"/>
                </a:lnTo>
                <a:lnTo>
                  <a:pt x="1517039" y="2239622"/>
                </a:lnTo>
                <a:lnTo>
                  <a:pt x="1560270" y="2223794"/>
                </a:lnTo>
                <a:lnTo>
                  <a:pt x="1602671" y="2206294"/>
                </a:lnTo>
                <a:lnTo>
                  <a:pt x="1644201" y="2187160"/>
                </a:lnTo>
                <a:lnTo>
                  <a:pt x="1684821" y="2166434"/>
                </a:lnTo>
                <a:lnTo>
                  <a:pt x="1724490" y="2144155"/>
                </a:lnTo>
                <a:lnTo>
                  <a:pt x="1763170" y="2120362"/>
                </a:lnTo>
                <a:lnTo>
                  <a:pt x="1800819" y="2095097"/>
                </a:lnTo>
                <a:lnTo>
                  <a:pt x="1837400" y="2068399"/>
                </a:lnTo>
                <a:lnTo>
                  <a:pt x="1872871" y="2040307"/>
                </a:lnTo>
                <a:lnTo>
                  <a:pt x="1907193" y="2010862"/>
                </a:lnTo>
                <a:lnTo>
                  <a:pt x="1940326" y="1980104"/>
                </a:lnTo>
                <a:lnTo>
                  <a:pt x="1972231" y="1948072"/>
                </a:lnTo>
                <a:lnTo>
                  <a:pt x="2002867" y="1914807"/>
                </a:lnTo>
                <a:lnTo>
                  <a:pt x="2032195" y="1880349"/>
                </a:lnTo>
                <a:lnTo>
                  <a:pt x="2060176" y="1844736"/>
                </a:lnTo>
                <a:lnTo>
                  <a:pt x="2086768" y="1808010"/>
                </a:lnTo>
                <a:lnTo>
                  <a:pt x="2111933" y="1770210"/>
                </a:lnTo>
                <a:lnTo>
                  <a:pt x="2135631" y="1731376"/>
                </a:lnTo>
                <a:lnTo>
                  <a:pt x="2157823" y="1691549"/>
                </a:lnTo>
                <a:lnTo>
                  <a:pt x="2178467" y="1650767"/>
                </a:lnTo>
                <a:lnTo>
                  <a:pt x="2197525" y="1609071"/>
                </a:lnTo>
                <a:lnTo>
                  <a:pt x="2214956" y="1566501"/>
                </a:lnTo>
                <a:lnTo>
                  <a:pt x="2230722" y="1523097"/>
                </a:lnTo>
                <a:lnTo>
                  <a:pt x="2244781" y="1478898"/>
                </a:lnTo>
                <a:lnTo>
                  <a:pt x="2257096" y="1433945"/>
                </a:lnTo>
                <a:lnTo>
                  <a:pt x="2267624" y="1388277"/>
                </a:lnTo>
                <a:lnTo>
                  <a:pt x="2276328" y="1341935"/>
                </a:lnTo>
                <a:lnTo>
                  <a:pt x="2283167" y="1294958"/>
                </a:lnTo>
                <a:lnTo>
                  <a:pt x="2288101" y="1247387"/>
                </a:lnTo>
                <a:lnTo>
                  <a:pt x="2291090" y="1199261"/>
                </a:lnTo>
                <a:lnTo>
                  <a:pt x="2292096" y="1150620"/>
                </a:lnTo>
                <a:lnTo>
                  <a:pt x="2291090" y="1101978"/>
                </a:lnTo>
                <a:lnTo>
                  <a:pt x="2288101" y="1053852"/>
                </a:lnTo>
                <a:lnTo>
                  <a:pt x="2283167" y="1006281"/>
                </a:lnTo>
                <a:lnTo>
                  <a:pt x="2276328" y="959304"/>
                </a:lnTo>
                <a:lnTo>
                  <a:pt x="2267624" y="912962"/>
                </a:lnTo>
                <a:lnTo>
                  <a:pt x="2257096" y="867294"/>
                </a:lnTo>
                <a:lnTo>
                  <a:pt x="2244781" y="822341"/>
                </a:lnTo>
                <a:lnTo>
                  <a:pt x="2230722" y="778142"/>
                </a:lnTo>
                <a:lnTo>
                  <a:pt x="2214956" y="734738"/>
                </a:lnTo>
                <a:lnTo>
                  <a:pt x="2197525" y="692168"/>
                </a:lnTo>
                <a:lnTo>
                  <a:pt x="2178467" y="650472"/>
                </a:lnTo>
                <a:lnTo>
                  <a:pt x="2157823" y="609690"/>
                </a:lnTo>
                <a:lnTo>
                  <a:pt x="2135631" y="569863"/>
                </a:lnTo>
                <a:lnTo>
                  <a:pt x="2111933" y="531029"/>
                </a:lnTo>
                <a:lnTo>
                  <a:pt x="2086768" y="493229"/>
                </a:lnTo>
                <a:lnTo>
                  <a:pt x="2060176" y="456503"/>
                </a:lnTo>
                <a:lnTo>
                  <a:pt x="2032195" y="420890"/>
                </a:lnTo>
                <a:lnTo>
                  <a:pt x="2002867" y="386432"/>
                </a:lnTo>
                <a:lnTo>
                  <a:pt x="1972231" y="353167"/>
                </a:lnTo>
                <a:lnTo>
                  <a:pt x="1940326" y="321135"/>
                </a:lnTo>
                <a:lnTo>
                  <a:pt x="1907193" y="290377"/>
                </a:lnTo>
                <a:lnTo>
                  <a:pt x="1872871" y="260932"/>
                </a:lnTo>
                <a:lnTo>
                  <a:pt x="1837400" y="232840"/>
                </a:lnTo>
                <a:lnTo>
                  <a:pt x="1800819" y="206142"/>
                </a:lnTo>
                <a:lnTo>
                  <a:pt x="1763170" y="180877"/>
                </a:lnTo>
                <a:lnTo>
                  <a:pt x="1724490" y="157084"/>
                </a:lnTo>
                <a:lnTo>
                  <a:pt x="1684821" y="134805"/>
                </a:lnTo>
                <a:lnTo>
                  <a:pt x="1644201" y="114079"/>
                </a:lnTo>
                <a:lnTo>
                  <a:pt x="1602671" y="94945"/>
                </a:lnTo>
                <a:lnTo>
                  <a:pt x="1560270" y="77445"/>
                </a:lnTo>
                <a:lnTo>
                  <a:pt x="1517039" y="61617"/>
                </a:lnTo>
                <a:lnTo>
                  <a:pt x="1473016" y="47501"/>
                </a:lnTo>
                <a:lnTo>
                  <a:pt x="1428242" y="35138"/>
                </a:lnTo>
                <a:lnTo>
                  <a:pt x="1382757" y="24568"/>
                </a:lnTo>
                <a:lnTo>
                  <a:pt x="1336599" y="15830"/>
                </a:lnTo>
                <a:lnTo>
                  <a:pt x="1289810" y="8964"/>
                </a:lnTo>
                <a:lnTo>
                  <a:pt x="1242428" y="4010"/>
                </a:lnTo>
                <a:lnTo>
                  <a:pt x="1194494" y="1009"/>
                </a:lnTo>
                <a:lnTo>
                  <a:pt x="1146048" y="0"/>
                </a:lnTo>
                <a:close/>
              </a:path>
            </a:pathLst>
          </a:custGeom>
          <a:solidFill>
            <a:srgbClr val="BEBEBE"/>
          </a:solidFill>
        </p:spPr>
        <p:txBody>
          <a:bodyPr wrap="square" lIns="0" tIns="0" rIns="0" bIns="0" rtlCol="0"/>
          <a:lstStyle/>
          <a:p>
            <a:endParaRPr>
              <a:solidFill>
                <a:prstClr val="black"/>
              </a:solidFill>
            </a:endParaRPr>
          </a:p>
        </p:txBody>
      </p:sp>
      <p:sp>
        <p:nvSpPr>
          <p:cNvPr id="43" name="object 32"/>
          <p:cNvSpPr/>
          <p:nvPr/>
        </p:nvSpPr>
        <p:spPr>
          <a:xfrm>
            <a:off x="8202168" y="4232147"/>
            <a:ext cx="1879092" cy="1876043"/>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44" name="object 33"/>
          <p:cNvSpPr txBox="1"/>
          <p:nvPr/>
        </p:nvSpPr>
        <p:spPr>
          <a:xfrm>
            <a:off x="11619992" y="3205098"/>
            <a:ext cx="499745" cy="391160"/>
          </a:xfrm>
          <a:prstGeom prst="rect">
            <a:avLst/>
          </a:prstGeom>
        </p:spPr>
        <p:txBody>
          <a:bodyPr vert="horz" wrap="square" lIns="0" tIns="12700" rIns="0" bIns="0" rtlCol="0">
            <a:spAutoFit/>
          </a:bodyPr>
          <a:lstStyle/>
          <a:p>
            <a:pPr marL="12700">
              <a:spcBef>
                <a:spcPts val="100"/>
              </a:spcBef>
            </a:pPr>
            <a:r>
              <a:rPr sz="2400" b="1" dirty="0">
                <a:solidFill>
                  <a:srgbClr val="0D80B8"/>
                </a:solidFill>
                <a:cs typeface="Calibri"/>
              </a:rPr>
              <a:t>K</a:t>
            </a:r>
            <a:r>
              <a:rPr sz="2400" b="1" spc="-100" dirty="0">
                <a:solidFill>
                  <a:srgbClr val="0D80B8"/>
                </a:solidFill>
                <a:cs typeface="Calibri"/>
              </a:rPr>
              <a:t>Y</a:t>
            </a:r>
            <a:r>
              <a:rPr sz="2400" b="1" dirty="0">
                <a:solidFill>
                  <a:srgbClr val="0D80B8"/>
                </a:solidFill>
                <a:cs typeface="Calibri"/>
              </a:rPr>
              <a:t>C</a:t>
            </a:r>
            <a:endParaRPr sz="2400">
              <a:solidFill>
                <a:prstClr val="black"/>
              </a:solidFill>
              <a:cs typeface="Calibri"/>
            </a:endParaRPr>
          </a:p>
        </p:txBody>
      </p:sp>
      <p:sp>
        <p:nvSpPr>
          <p:cNvPr id="45" name="object 34"/>
          <p:cNvSpPr txBox="1"/>
          <p:nvPr/>
        </p:nvSpPr>
        <p:spPr>
          <a:xfrm>
            <a:off x="5414898" y="3302000"/>
            <a:ext cx="1260475" cy="391160"/>
          </a:xfrm>
          <a:prstGeom prst="rect">
            <a:avLst/>
          </a:prstGeom>
        </p:spPr>
        <p:txBody>
          <a:bodyPr vert="horz" wrap="square" lIns="0" tIns="12700" rIns="0" bIns="0" rtlCol="0">
            <a:spAutoFit/>
          </a:bodyPr>
          <a:lstStyle/>
          <a:p>
            <a:pPr marL="12700">
              <a:spcBef>
                <a:spcPts val="100"/>
              </a:spcBef>
            </a:pPr>
            <a:r>
              <a:rPr sz="2400" b="1" spc="-20" dirty="0">
                <a:solidFill>
                  <a:srgbClr val="095A82"/>
                </a:solidFill>
                <a:cs typeface="Calibri"/>
              </a:rPr>
              <a:t>Payments</a:t>
            </a:r>
            <a:endParaRPr sz="2400">
              <a:solidFill>
                <a:prstClr val="black"/>
              </a:solidFill>
              <a:cs typeface="Calibri"/>
            </a:endParaRPr>
          </a:p>
        </p:txBody>
      </p:sp>
      <p:sp>
        <p:nvSpPr>
          <p:cNvPr id="46" name="object 35"/>
          <p:cNvSpPr txBox="1"/>
          <p:nvPr/>
        </p:nvSpPr>
        <p:spPr>
          <a:xfrm>
            <a:off x="4457827" y="6699631"/>
            <a:ext cx="2250440" cy="391160"/>
          </a:xfrm>
          <a:prstGeom prst="rect">
            <a:avLst/>
          </a:prstGeom>
        </p:spPr>
        <p:txBody>
          <a:bodyPr vert="horz" wrap="square" lIns="0" tIns="12700" rIns="0" bIns="0" rtlCol="0">
            <a:spAutoFit/>
          </a:bodyPr>
          <a:lstStyle/>
          <a:p>
            <a:pPr marL="12700">
              <a:spcBef>
                <a:spcPts val="100"/>
              </a:spcBef>
            </a:pPr>
            <a:r>
              <a:rPr sz="2400" b="1" spc="-30" dirty="0">
                <a:solidFill>
                  <a:srgbClr val="9CB955"/>
                </a:solidFill>
                <a:cs typeface="Calibri"/>
              </a:rPr>
              <a:t>Trading</a:t>
            </a:r>
            <a:r>
              <a:rPr sz="2400" b="1" spc="-70" dirty="0">
                <a:solidFill>
                  <a:srgbClr val="9CB955"/>
                </a:solidFill>
                <a:cs typeface="Calibri"/>
              </a:rPr>
              <a:t> </a:t>
            </a:r>
            <a:r>
              <a:rPr sz="2400" b="1" spc="-10" dirty="0">
                <a:solidFill>
                  <a:srgbClr val="9CB955"/>
                </a:solidFill>
                <a:cs typeface="Calibri"/>
              </a:rPr>
              <a:t>Platforms</a:t>
            </a:r>
            <a:endParaRPr sz="2400">
              <a:solidFill>
                <a:prstClr val="black"/>
              </a:solidFill>
              <a:cs typeface="Calibri"/>
            </a:endParaRPr>
          </a:p>
        </p:txBody>
      </p:sp>
      <p:sp>
        <p:nvSpPr>
          <p:cNvPr id="47" name="object 36"/>
          <p:cNvSpPr/>
          <p:nvPr/>
        </p:nvSpPr>
        <p:spPr>
          <a:xfrm>
            <a:off x="1328927" y="3697223"/>
            <a:ext cx="5602224" cy="1969008"/>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48" name="object 37"/>
          <p:cNvSpPr/>
          <p:nvPr/>
        </p:nvSpPr>
        <p:spPr>
          <a:xfrm>
            <a:off x="1369313" y="3737609"/>
            <a:ext cx="5471160" cy="1838325"/>
          </a:xfrm>
          <a:custGeom>
            <a:avLst/>
            <a:gdLst/>
            <a:ahLst/>
            <a:cxnLst/>
            <a:rect l="l" t="t" r="r" b="b"/>
            <a:pathLst>
              <a:path w="5471159" h="1838325">
                <a:moveTo>
                  <a:pt x="5164836" y="0"/>
                </a:moveTo>
                <a:lnTo>
                  <a:pt x="306324" y="0"/>
                </a:lnTo>
                <a:lnTo>
                  <a:pt x="256640" y="4009"/>
                </a:lnTo>
                <a:lnTo>
                  <a:pt x="209507" y="15617"/>
                </a:lnTo>
                <a:lnTo>
                  <a:pt x="165556" y="34193"/>
                </a:lnTo>
                <a:lnTo>
                  <a:pt x="125419" y="59106"/>
                </a:lnTo>
                <a:lnTo>
                  <a:pt x="89725" y="89725"/>
                </a:lnTo>
                <a:lnTo>
                  <a:pt x="59106" y="125419"/>
                </a:lnTo>
                <a:lnTo>
                  <a:pt x="34193" y="165556"/>
                </a:lnTo>
                <a:lnTo>
                  <a:pt x="15617" y="209507"/>
                </a:lnTo>
                <a:lnTo>
                  <a:pt x="4009" y="256640"/>
                </a:lnTo>
                <a:lnTo>
                  <a:pt x="0" y="306324"/>
                </a:lnTo>
                <a:lnTo>
                  <a:pt x="0" y="1531620"/>
                </a:lnTo>
                <a:lnTo>
                  <a:pt x="4009" y="1581303"/>
                </a:lnTo>
                <a:lnTo>
                  <a:pt x="15617" y="1628436"/>
                </a:lnTo>
                <a:lnTo>
                  <a:pt x="34193" y="1672387"/>
                </a:lnTo>
                <a:lnTo>
                  <a:pt x="59106" y="1712524"/>
                </a:lnTo>
                <a:lnTo>
                  <a:pt x="89725" y="1748218"/>
                </a:lnTo>
                <a:lnTo>
                  <a:pt x="125419" y="1778837"/>
                </a:lnTo>
                <a:lnTo>
                  <a:pt x="165556" y="1803750"/>
                </a:lnTo>
                <a:lnTo>
                  <a:pt x="209507" y="1822326"/>
                </a:lnTo>
                <a:lnTo>
                  <a:pt x="256640" y="1833934"/>
                </a:lnTo>
                <a:lnTo>
                  <a:pt x="306324" y="1837944"/>
                </a:lnTo>
                <a:lnTo>
                  <a:pt x="5164836" y="1837944"/>
                </a:lnTo>
                <a:lnTo>
                  <a:pt x="5214519" y="1833934"/>
                </a:lnTo>
                <a:lnTo>
                  <a:pt x="5261652" y="1822326"/>
                </a:lnTo>
                <a:lnTo>
                  <a:pt x="5305603" y="1803750"/>
                </a:lnTo>
                <a:lnTo>
                  <a:pt x="5345740" y="1778837"/>
                </a:lnTo>
                <a:lnTo>
                  <a:pt x="5381434" y="1748218"/>
                </a:lnTo>
                <a:lnTo>
                  <a:pt x="5412053" y="1712524"/>
                </a:lnTo>
                <a:lnTo>
                  <a:pt x="5436966" y="1672387"/>
                </a:lnTo>
                <a:lnTo>
                  <a:pt x="5455542" y="1628436"/>
                </a:lnTo>
                <a:lnTo>
                  <a:pt x="5467150" y="1581303"/>
                </a:lnTo>
                <a:lnTo>
                  <a:pt x="5471160" y="1531620"/>
                </a:lnTo>
                <a:lnTo>
                  <a:pt x="5471160" y="306324"/>
                </a:lnTo>
                <a:lnTo>
                  <a:pt x="5467150" y="256640"/>
                </a:lnTo>
                <a:lnTo>
                  <a:pt x="5455542" y="209507"/>
                </a:lnTo>
                <a:lnTo>
                  <a:pt x="5436966" y="165556"/>
                </a:lnTo>
                <a:lnTo>
                  <a:pt x="5412053" y="125419"/>
                </a:lnTo>
                <a:lnTo>
                  <a:pt x="5381434" y="89725"/>
                </a:lnTo>
                <a:lnTo>
                  <a:pt x="5345740" y="59106"/>
                </a:lnTo>
                <a:lnTo>
                  <a:pt x="5305603" y="34193"/>
                </a:lnTo>
                <a:lnTo>
                  <a:pt x="5261652" y="15617"/>
                </a:lnTo>
                <a:lnTo>
                  <a:pt x="5214519" y="4009"/>
                </a:lnTo>
                <a:lnTo>
                  <a:pt x="5164836" y="0"/>
                </a:lnTo>
                <a:close/>
              </a:path>
            </a:pathLst>
          </a:custGeom>
          <a:solidFill>
            <a:srgbClr val="FFFFFF"/>
          </a:solidFill>
        </p:spPr>
        <p:txBody>
          <a:bodyPr wrap="square" lIns="0" tIns="0" rIns="0" bIns="0" rtlCol="0"/>
          <a:lstStyle/>
          <a:p>
            <a:endParaRPr>
              <a:solidFill>
                <a:prstClr val="black"/>
              </a:solidFill>
            </a:endParaRPr>
          </a:p>
        </p:txBody>
      </p:sp>
      <p:sp>
        <p:nvSpPr>
          <p:cNvPr id="49" name="object 38"/>
          <p:cNvSpPr/>
          <p:nvPr/>
        </p:nvSpPr>
        <p:spPr>
          <a:xfrm>
            <a:off x="1369313" y="3737609"/>
            <a:ext cx="5471160" cy="1838325"/>
          </a:xfrm>
          <a:custGeom>
            <a:avLst/>
            <a:gdLst/>
            <a:ahLst/>
            <a:cxnLst/>
            <a:rect l="l" t="t" r="r" b="b"/>
            <a:pathLst>
              <a:path w="5471159" h="1838325">
                <a:moveTo>
                  <a:pt x="0" y="306324"/>
                </a:moveTo>
                <a:lnTo>
                  <a:pt x="4009" y="256640"/>
                </a:lnTo>
                <a:lnTo>
                  <a:pt x="15617" y="209507"/>
                </a:lnTo>
                <a:lnTo>
                  <a:pt x="34193" y="165556"/>
                </a:lnTo>
                <a:lnTo>
                  <a:pt x="59106" y="125419"/>
                </a:lnTo>
                <a:lnTo>
                  <a:pt x="89725" y="89725"/>
                </a:lnTo>
                <a:lnTo>
                  <a:pt x="125419" y="59106"/>
                </a:lnTo>
                <a:lnTo>
                  <a:pt x="165556" y="34193"/>
                </a:lnTo>
                <a:lnTo>
                  <a:pt x="209507" y="15617"/>
                </a:lnTo>
                <a:lnTo>
                  <a:pt x="256640" y="4009"/>
                </a:lnTo>
                <a:lnTo>
                  <a:pt x="306324" y="0"/>
                </a:lnTo>
                <a:lnTo>
                  <a:pt x="5164836" y="0"/>
                </a:lnTo>
                <a:lnTo>
                  <a:pt x="5214519" y="4009"/>
                </a:lnTo>
                <a:lnTo>
                  <a:pt x="5261652" y="15617"/>
                </a:lnTo>
                <a:lnTo>
                  <a:pt x="5305603" y="34193"/>
                </a:lnTo>
                <a:lnTo>
                  <a:pt x="5345740" y="59106"/>
                </a:lnTo>
                <a:lnTo>
                  <a:pt x="5381434" y="89725"/>
                </a:lnTo>
                <a:lnTo>
                  <a:pt x="5412053" y="125419"/>
                </a:lnTo>
                <a:lnTo>
                  <a:pt x="5436966" y="165556"/>
                </a:lnTo>
                <a:lnTo>
                  <a:pt x="5455542" y="209507"/>
                </a:lnTo>
                <a:lnTo>
                  <a:pt x="5467150" y="256640"/>
                </a:lnTo>
                <a:lnTo>
                  <a:pt x="5471160" y="306324"/>
                </a:lnTo>
                <a:lnTo>
                  <a:pt x="5471160" y="1531620"/>
                </a:lnTo>
                <a:lnTo>
                  <a:pt x="5467150" y="1581303"/>
                </a:lnTo>
                <a:lnTo>
                  <a:pt x="5455542" y="1628436"/>
                </a:lnTo>
                <a:lnTo>
                  <a:pt x="5436966" y="1672387"/>
                </a:lnTo>
                <a:lnTo>
                  <a:pt x="5412053" y="1712524"/>
                </a:lnTo>
                <a:lnTo>
                  <a:pt x="5381434" y="1748218"/>
                </a:lnTo>
                <a:lnTo>
                  <a:pt x="5345740" y="1778837"/>
                </a:lnTo>
                <a:lnTo>
                  <a:pt x="5305603" y="1803750"/>
                </a:lnTo>
                <a:lnTo>
                  <a:pt x="5261652" y="1822326"/>
                </a:lnTo>
                <a:lnTo>
                  <a:pt x="5214519" y="1833934"/>
                </a:lnTo>
                <a:lnTo>
                  <a:pt x="5164836" y="1837944"/>
                </a:lnTo>
                <a:lnTo>
                  <a:pt x="306324" y="1837944"/>
                </a:lnTo>
                <a:lnTo>
                  <a:pt x="256640" y="1833934"/>
                </a:lnTo>
                <a:lnTo>
                  <a:pt x="209507" y="1822326"/>
                </a:lnTo>
                <a:lnTo>
                  <a:pt x="165556" y="1803750"/>
                </a:lnTo>
                <a:lnTo>
                  <a:pt x="125419" y="1778837"/>
                </a:lnTo>
                <a:lnTo>
                  <a:pt x="89725" y="1748218"/>
                </a:lnTo>
                <a:lnTo>
                  <a:pt x="59106" y="1712524"/>
                </a:lnTo>
                <a:lnTo>
                  <a:pt x="34193" y="1672387"/>
                </a:lnTo>
                <a:lnTo>
                  <a:pt x="15617" y="1628436"/>
                </a:lnTo>
                <a:lnTo>
                  <a:pt x="4009" y="1581303"/>
                </a:lnTo>
                <a:lnTo>
                  <a:pt x="0" y="1531620"/>
                </a:lnTo>
                <a:lnTo>
                  <a:pt x="0" y="306324"/>
                </a:lnTo>
                <a:close/>
              </a:path>
            </a:pathLst>
          </a:custGeom>
          <a:ln w="28955">
            <a:solidFill>
              <a:srgbClr val="DCE2E3"/>
            </a:solidFill>
          </a:ln>
        </p:spPr>
        <p:txBody>
          <a:bodyPr wrap="square" lIns="0" tIns="0" rIns="0" bIns="0" rtlCol="0"/>
          <a:lstStyle/>
          <a:p>
            <a:endParaRPr>
              <a:solidFill>
                <a:prstClr val="black"/>
              </a:solidFill>
            </a:endParaRPr>
          </a:p>
        </p:txBody>
      </p:sp>
      <p:sp>
        <p:nvSpPr>
          <p:cNvPr id="50" name="object 39"/>
          <p:cNvSpPr txBox="1"/>
          <p:nvPr/>
        </p:nvSpPr>
        <p:spPr>
          <a:xfrm>
            <a:off x="1881632" y="4124705"/>
            <a:ext cx="4441190" cy="1031240"/>
          </a:xfrm>
          <a:prstGeom prst="rect">
            <a:avLst/>
          </a:prstGeom>
        </p:spPr>
        <p:txBody>
          <a:bodyPr vert="horz" wrap="square" lIns="0" tIns="12065" rIns="0" bIns="0" rtlCol="0">
            <a:spAutoFit/>
          </a:bodyPr>
          <a:lstStyle/>
          <a:p>
            <a:pPr marL="12700" marR="5080" indent="1270" algn="ctr">
              <a:spcBef>
                <a:spcPts val="95"/>
              </a:spcBef>
            </a:pPr>
            <a:r>
              <a:rPr sz="2200" spc="-5" dirty="0">
                <a:solidFill>
                  <a:srgbClr val="5F5F5F"/>
                </a:solidFill>
                <a:cs typeface="Calibri"/>
              </a:rPr>
              <a:t>Because it does </a:t>
            </a:r>
            <a:r>
              <a:rPr sz="2200" spc="-10" dirty="0">
                <a:solidFill>
                  <a:srgbClr val="5F5F5F"/>
                </a:solidFill>
                <a:cs typeface="Calibri"/>
              </a:rPr>
              <a:t>not require </a:t>
            </a:r>
            <a:r>
              <a:rPr sz="2200" spc="-5" dirty="0">
                <a:solidFill>
                  <a:srgbClr val="5F5F5F"/>
                </a:solidFill>
                <a:cs typeface="Calibri"/>
              </a:rPr>
              <a:t>manual  </a:t>
            </a:r>
            <a:r>
              <a:rPr sz="2200" spc="-10" dirty="0">
                <a:solidFill>
                  <a:srgbClr val="5F5F5F"/>
                </a:solidFill>
                <a:cs typeface="Calibri"/>
              </a:rPr>
              <a:t>processing, </a:t>
            </a:r>
            <a:r>
              <a:rPr sz="2200" spc="-5" dirty="0">
                <a:solidFill>
                  <a:srgbClr val="5F5F5F"/>
                </a:solidFill>
                <a:cs typeface="Calibri"/>
              </a:rPr>
              <a:t>nor </a:t>
            </a:r>
            <a:r>
              <a:rPr sz="2200" spc="-10" dirty="0">
                <a:solidFill>
                  <a:srgbClr val="5F5F5F"/>
                </a:solidFill>
                <a:cs typeface="Calibri"/>
              </a:rPr>
              <a:t>authentication through  intermediaries</a:t>
            </a:r>
            <a:endParaRPr sz="2200" dirty="0">
              <a:solidFill>
                <a:prstClr val="black"/>
              </a:solidFill>
              <a:cs typeface="Calibri"/>
            </a:endParaRPr>
          </a:p>
        </p:txBody>
      </p:sp>
      <p:sp>
        <p:nvSpPr>
          <p:cNvPr id="51" name="object 40"/>
          <p:cNvSpPr/>
          <p:nvPr/>
        </p:nvSpPr>
        <p:spPr>
          <a:xfrm>
            <a:off x="1303019" y="7082028"/>
            <a:ext cx="5722620" cy="1969008"/>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52" name="object 41"/>
          <p:cNvSpPr/>
          <p:nvPr/>
        </p:nvSpPr>
        <p:spPr>
          <a:xfrm>
            <a:off x="1452372" y="7427976"/>
            <a:ext cx="5486400" cy="1359408"/>
          </a:xfrm>
          <a:prstGeom prst="rect">
            <a:avLst/>
          </a:prstGeom>
          <a:blipFill>
            <a:blip r:embed="rId10" cstate="print"/>
            <a:stretch>
              <a:fillRect/>
            </a:stretch>
          </a:blipFill>
        </p:spPr>
        <p:txBody>
          <a:bodyPr wrap="square" lIns="0" tIns="0" rIns="0" bIns="0" rtlCol="0"/>
          <a:lstStyle/>
          <a:p>
            <a:endParaRPr>
              <a:solidFill>
                <a:prstClr val="black"/>
              </a:solidFill>
            </a:endParaRPr>
          </a:p>
        </p:txBody>
      </p:sp>
      <p:sp>
        <p:nvSpPr>
          <p:cNvPr id="53" name="object 42"/>
          <p:cNvSpPr/>
          <p:nvPr/>
        </p:nvSpPr>
        <p:spPr>
          <a:xfrm>
            <a:off x="1343405" y="7122414"/>
            <a:ext cx="5591810" cy="1838325"/>
          </a:xfrm>
          <a:custGeom>
            <a:avLst/>
            <a:gdLst/>
            <a:ahLst/>
            <a:cxnLst/>
            <a:rect l="l" t="t" r="r" b="b"/>
            <a:pathLst>
              <a:path w="5591809" h="1838325">
                <a:moveTo>
                  <a:pt x="5285232" y="0"/>
                </a:moveTo>
                <a:lnTo>
                  <a:pt x="306324" y="0"/>
                </a:lnTo>
                <a:lnTo>
                  <a:pt x="256640" y="4009"/>
                </a:lnTo>
                <a:lnTo>
                  <a:pt x="209507" y="15617"/>
                </a:lnTo>
                <a:lnTo>
                  <a:pt x="165556" y="34193"/>
                </a:lnTo>
                <a:lnTo>
                  <a:pt x="125419" y="59106"/>
                </a:lnTo>
                <a:lnTo>
                  <a:pt x="89725" y="89725"/>
                </a:lnTo>
                <a:lnTo>
                  <a:pt x="59106" y="125419"/>
                </a:lnTo>
                <a:lnTo>
                  <a:pt x="34193" y="165556"/>
                </a:lnTo>
                <a:lnTo>
                  <a:pt x="15617" y="209507"/>
                </a:lnTo>
                <a:lnTo>
                  <a:pt x="4009" y="256640"/>
                </a:lnTo>
                <a:lnTo>
                  <a:pt x="0" y="306324"/>
                </a:lnTo>
                <a:lnTo>
                  <a:pt x="0" y="1531620"/>
                </a:lnTo>
                <a:lnTo>
                  <a:pt x="4009" y="1581303"/>
                </a:lnTo>
                <a:lnTo>
                  <a:pt x="15617" y="1628436"/>
                </a:lnTo>
                <a:lnTo>
                  <a:pt x="34193" y="1672387"/>
                </a:lnTo>
                <a:lnTo>
                  <a:pt x="59106" y="1712524"/>
                </a:lnTo>
                <a:lnTo>
                  <a:pt x="89725" y="1748218"/>
                </a:lnTo>
                <a:lnTo>
                  <a:pt x="125419" y="1778837"/>
                </a:lnTo>
                <a:lnTo>
                  <a:pt x="165556" y="1803750"/>
                </a:lnTo>
                <a:lnTo>
                  <a:pt x="209507" y="1822326"/>
                </a:lnTo>
                <a:lnTo>
                  <a:pt x="256640" y="1833934"/>
                </a:lnTo>
                <a:lnTo>
                  <a:pt x="306324" y="1837944"/>
                </a:lnTo>
                <a:lnTo>
                  <a:pt x="5285232" y="1837944"/>
                </a:lnTo>
                <a:lnTo>
                  <a:pt x="5334915" y="1833934"/>
                </a:lnTo>
                <a:lnTo>
                  <a:pt x="5382048" y="1822326"/>
                </a:lnTo>
                <a:lnTo>
                  <a:pt x="5425999" y="1803750"/>
                </a:lnTo>
                <a:lnTo>
                  <a:pt x="5466136" y="1778837"/>
                </a:lnTo>
                <a:lnTo>
                  <a:pt x="5501830" y="1748218"/>
                </a:lnTo>
                <a:lnTo>
                  <a:pt x="5532449" y="1712524"/>
                </a:lnTo>
                <a:lnTo>
                  <a:pt x="5557362" y="1672387"/>
                </a:lnTo>
                <a:lnTo>
                  <a:pt x="5575938" y="1628436"/>
                </a:lnTo>
                <a:lnTo>
                  <a:pt x="5587546" y="1581303"/>
                </a:lnTo>
                <a:lnTo>
                  <a:pt x="5591556" y="1531620"/>
                </a:lnTo>
                <a:lnTo>
                  <a:pt x="5591556" y="306324"/>
                </a:lnTo>
                <a:lnTo>
                  <a:pt x="5587546" y="256640"/>
                </a:lnTo>
                <a:lnTo>
                  <a:pt x="5575938" y="209507"/>
                </a:lnTo>
                <a:lnTo>
                  <a:pt x="5557362" y="165556"/>
                </a:lnTo>
                <a:lnTo>
                  <a:pt x="5532449" y="125419"/>
                </a:lnTo>
                <a:lnTo>
                  <a:pt x="5501830" y="89725"/>
                </a:lnTo>
                <a:lnTo>
                  <a:pt x="5466136" y="59106"/>
                </a:lnTo>
                <a:lnTo>
                  <a:pt x="5425999" y="34193"/>
                </a:lnTo>
                <a:lnTo>
                  <a:pt x="5382048" y="15617"/>
                </a:lnTo>
                <a:lnTo>
                  <a:pt x="5334915" y="4009"/>
                </a:lnTo>
                <a:lnTo>
                  <a:pt x="5285232" y="0"/>
                </a:lnTo>
                <a:close/>
              </a:path>
            </a:pathLst>
          </a:custGeom>
          <a:solidFill>
            <a:srgbClr val="FFFFFF"/>
          </a:solidFill>
        </p:spPr>
        <p:txBody>
          <a:bodyPr wrap="square" lIns="0" tIns="0" rIns="0" bIns="0" rtlCol="0"/>
          <a:lstStyle/>
          <a:p>
            <a:endParaRPr>
              <a:solidFill>
                <a:prstClr val="black"/>
              </a:solidFill>
            </a:endParaRPr>
          </a:p>
        </p:txBody>
      </p:sp>
      <p:sp>
        <p:nvSpPr>
          <p:cNvPr id="54" name="object 43"/>
          <p:cNvSpPr/>
          <p:nvPr/>
        </p:nvSpPr>
        <p:spPr>
          <a:xfrm>
            <a:off x="1343405" y="7122414"/>
            <a:ext cx="5591810" cy="1838325"/>
          </a:xfrm>
          <a:custGeom>
            <a:avLst/>
            <a:gdLst/>
            <a:ahLst/>
            <a:cxnLst/>
            <a:rect l="l" t="t" r="r" b="b"/>
            <a:pathLst>
              <a:path w="5591809" h="1838325">
                <a:moveTo>
                  <a:pt x="0" y="306324"/>
                </a:moveTo>
                <a:lnTo>
                  <a:pt x="4009" y="256640"/>
                </a:lnTo>
                <a:lnTo>
                  <a:pt x="15617" y="209507"/>
                </a:lnTo>
                <a:lnTo>
                  <a:pt x="34193" y="165556"/>
                </a:lnTo>
                <a:lnTo>
                  <a:pt x="59106" y="125419"/>
                </a:lnTo>
                <a:lnTo>
                  <a:pt x="89725" y="89725"/>
                </a:lnTo>
                <a:lnTo>
                  <a:pt x="125419" y="59106"/>
                </a:lnTo>
                <a:lnTo>
                  <a:pt x="165556" y="34193"/>
                </a:lnTo>
                <a:lnTo>
                  <a:pt x="209507" y="15617"/>
                </a:lnTo>
                <a:lnTo>
                  <a:pt x="256640" y="4009"/>
                </a:lnTo>
                <a:lnTo>
                  <a:pt x="306324" y="0"/>
                </a:lnTo>
                <a:lnTo>
                  <a:pt x="5285232" y="0"/>
                </a:lnTo>
                <a:lnTo>
                  <a:pt x="5334915" y="4009"/>
                </a:lnTo>
                <a:lnTo>
                  <a:pt x="5382048" y="15617"/>
                </a:lnTo>
                <a:lnTo>
                  <a:pt x="5425999" y="34193"/>
                </a:lnTo>
                <a:lnTo>
                  <a:pt x="5466136" y="59106"/>
                </a:lnTo>
                <a:lnTo>
                  <a:pt x="5501830" y="89725"/>
                </a:lnTo>
                <a:lnTo>
                  <a:pt x="5532449" y="125419"/>
                </a:lnTo>
                <a:lnTo>
                  <a:pt x="5557362" y="165556"/>
                </a:lnTo>
                <a:lnTo>
                  <a:pt x="5575938" y="209507"/>
                </a:lnTo>
                <a:lnTo>
                  <a:pt x="5587546" y="256640"/>
                </a:lnTo>
                <a:lnTo>
                  <a:pt x="5591556" y="306324"/>
                </a:lnTo>
                <a:lnTo>
                  <a:pt x="5591556" y="1531620"/>
                </a:lnTo>
                <a:lnTo>
                  <a:pt x="5587546" y="1581303"/>
                </a:lnTo>
                <a:lnTo>
                  <a:pt x="5575938" y="1628436"/>
                </a:lnTo>
                <a:lnTo>
                  <a:pt x="5557362" y="1672387"/>
                </a:lnTo>
                <a:lnTo>
                  <a:pt x="5532449" y="1712524"/>
                </a:lnTo>
                <a:lnTo>
                  <a:pt x="5501830" y="1748218"/>
                </a:lnTo>
                <a:lnTo>
                  <a:pt x="5466136" y="1778837"/>
                </a:lnTo>
                <a:lnTo>
                  <a:pt x="5425999" y="1803750"/>
                </a:lnTo>
                <a:lnTo>
                  <a:pt x="5382048" y="1822326"/>
                </a:lnTo>
                <a:lnTo>
                  <a:pt x="5334915" y="1833934"/>
                </a:lnTo>
                <a:lnTo>
                  <a:pt x="5285232" y="1837944"/>
                </a:lnTo>
                <a:lnTo>
                  <a:pt x="306324" y="1837944"/>
                </a:lnTo>
                <a:lnTo>
                  <a:pt x="256640" y="1833934"/>
                </a:lnTo>
                <a:lnTo>
                  <a:pt x="209507" y="1822326"/>
                </a:lnTo>
                <a:lnTo>
                  <a:pt x="165556" y="1803750"/>
                </a:lnTo>
                <a:lnTo>
                  <a:pt x="125419" y="1778837"/>
                </a:lnTo>
                <a:lnTo>
                  <a:pt x="89725" y="1748218"/>
                </a:lnTo>
                <a:lnTo>
                  <a:pt x="59106" y="1712524"/>
                </a:lnTo>
                <a:lnTo>
                  <a:pt x="34193" y="1672387"/>
                </a:lnTo>
                <a:lnTo>
                  <a:pt x="15617" y="1628436"/>
                </a:lnTo>
                <a:lnTo>
                  <a:pt x="4009" y="1581303"/>
                </a:lnTo>
                <a:lnTo>
                  <a:pt x="0" y="1531620"/>
                </a:lnTo>
                <a:lnTo>
                  <a:pt x="0" y="306324"/>
                </a:lnTo>
                <a:close/>
              </a:path>
            </a:pathLst>
          </a:custGeom>
          <a:ln w="28956">
            <a:solidFill>
              <a:srgbClr val="DCE2E3"/>
            </a:solidFill>
          </a:ln>
        </p:spPr>
        <p:txBody>
          <a:bodyPr wrap="square" lIns="0" tIns="0" rIns="0" bIns="0" rtlCol="0"/>
          <a:lstStyle/>
          <a:p>
            <a:endParaRPr>
              <a:solidFill>
                <a:prstClr val="black"/>
              </a:solidFill>
            </a:endParaRPr>
          </a:p>
        </p:txBody>
      </p:sp>
      <p:sp>
        <p:nvSpPr>
          <p:cNvPr id="55" name="object 44"/>
          <p:cNvSpPr txBox="1"/>
          <p:nvPr/>
        </p:nvSpPr>
        <p:spPr>
          <a:xfrm>
            <a:off x="1633220" y="7509764"/>
            <a:ext cx="5008880" cy="1031240"/>
          </a:xfrm>
          <a:prstGeom prst="rect">
            <a:avLst/>
          </a:prstGeom>
        </p:spPr>
        <p:txBody>
          <a:bodyPr vert="horz" wrap="square" lIns="0" tIns="12065" rIns="0" bIns="0" rtlCol="0">
            <a:spAutoFit/>
          </a:bodyPr>
          <a:lstStyle/>
          <a:p>
            <a:pPr marL="12700" marR="5080" algn="ctr">
              <a:spcBef>
                <a:spcPts val="95"/>
              </a:spcBef>
            </a:pPr>
            <a:r>
              <a:rPr sz="2200" spc="-5" dirty="0">
                <a:solidFill>
                  <a:srgbClr val="5F5F5F"/>
                </a:solidFill>
                <a:cs typeface="Calibri"/>
              </a:rPr>
              <a:t>A </a:t>
            </a:r>
            <a:r>
              <a:rPr sz="2200" spc="-10" dirty="0">
                <a:solidFill>
                  <a:srgbClr val="5F5F5F"/>
                </a:solidFill>
                <a:cs typeface="Calibri"/>
              </a:rPr>
              <a:t>potential new </a:t>
            </a:r>
            <a:r>
              <a:rPr sz="2200" spc="-5" dirty="0">
                <a:solidFill>
                  <a:srgbClr val="5F5F5F"/>
                </a:solidFill>
                <a:cs typeface="Calibri"/>
              </a:rPr>
              <a:t>medium </a:t>
            </a:r>
            <a:r>
              <a:rPr sz="2200" spc="-20" dirty="0">
                <a:solidFill>
                  <a:srgbClr val="5F5F5F"/>
                </a:solidFill>
                <a:cs typeface="Calibri"/>
              </a:rPr>
              <a:t>to exchange </a:t>
            </a:r>
            <a:r>
              <a:rPr sz="2200" spc="-5" dirty="0">
                <a:solidFill>
                  <a:srgbClr val="5F5F5F"/>
                </a:solidFill>
                <a:cs typeface="Calibri"/>
              </a:rPr>
              <a:t>assets  without </a:t>
            </a:r>
            <a:r>
              <a:rPr sz="2200" spc="-10" dirty="0">
                <a:solidFill>
                  <a:srgbClr val="5F5F5F"/>
                </a:solidFill>
                <a:cs typeface="Calibri"/>
              </a:rPr>
              <a:t>intermediaries </a:t>
            </a:r>
            <a:r>
              <a:rPr sz="2200" spc="-5" dirty="0">
                <a:solidFill>
                  <a:srgbClr val="5F5F5F"/>
                </a:solidFill>
                <a:cs typeface="Calibri"/>
              </a:rPr>
              <a:t>and without the risk  of </a:t>
            </a:r>
            <a:r>
              <a:rPr sz="2200" spc="-10" dirty="0">
                <a:solidFill>
                  <a:srgbClr val="5F5F5F"/>
                </a:solidFill>
                <a:cs typeface="Calibri"/>
              </a:rPr>
              <a:t>double</a:t>
            </a:r>
            <a:r>
              <a:rPr sz="2200" dirty="0">
                <a:solidFill>
                  <a:srgbClr val="5F5F5F"/>
                </a:solidFill>
                <a:cs typeface="Calibri"/>
              </a:rPr>
              <a:t> </a:t>
            </a:r>
            <a:r>
              <a:rPr sz="2200" spc="-10" dirty="0">
                <a:solidFill>
                  <a:srgbClr val="5F5F5F"/>
                </a:solidFill>
                <a:cs typeface="Calibri"/>
              </a:rPr>
              <a:t>spending</a:t>
            </a:r>
            <a:endParaRPr sz="2200">
              <a:solidFill>
                <a:prstClr val="black"/>
              </a:solidFill>
              <a:cs typeface="Calibri"/>
            </a:endParaRPr>
          </a:p>
        </p:txBody>
      </p:sp>
      <p:sp>
        <p:nvSpPr>
          <p:cNvPr id="56" name="object 45"/>
          <p:cNvSpPr/>
          <p:nvPr/>
        </p:nvSpPr>
        <p:spPr>
          <a:xfrm>
            <a:off x="11468100" y="3592067"/>
            <a:ext cx="5675376" cy="2153412"/>
          </a:xfrm>
          <a:prstGeom prst="rect">
            <a:avLst/>
          </a:prstGeom>
          <a:blipFill>
            <a:blip r:embed="rId11" cstate="print"/>
            <a:stretch>
              <a:fillRect/>
            </a:stretch>
          </a:blipFill>
        </p:spPr>
        <p:txBody>
          <a:bodyPr wrap="square" lIns="0" tIns="0" rIns="0" bIns="0" rtlCol="0"/>
          <a:lstStyle/>
          <a:p>
            <a:endParaRPr>
              <a:solidFill>
                <a:prstClr val="black"/>
              </a:solidFill>
            </a:endParaRPr>
          </a:p>
        </p:txBody>
      </p:sp>
      <p:sp>
        <p:nvSpPr>
          <p:cNvPr id="57" name="object 46"/>
          <p:cNvSpPr/>
          <p:nvPr/>
        </p:nvSpPr>
        <p:spPr>
          <a:xfrm>
            <a:off x="11544300" y="3861815"/>
            <a:ext cx="5583936" cy="1694688"/>
          </a:xfrm>
          <a:prstGeom prst="rect">
            <a:avLst/>
          </a:prstGeom>
          <a:blipFill>
            <a:blip r:embed="rId12" cstate="print"/>
            <a:stretch>
              <a:fillRect/>
            </a:stretch>
          </a:blipFill>
        </p:spPr>
        <p:txBody>
          <a:bodyPr wrap="square" lIns="0" tIns="0" rIns="0" bIns="0" rtlCol="0"/>
          <a:lstStyle/>
          <a:p>
            <a:endParaRPr>
              <a:solidFill>
                <a:prstClr val="black"/>
              </a:solidFill>
            </a:endParaRPr>
          </a:p>
        </p:txBody>
      </p:sp>
      <p:sp>
        <p:nvSpPr>
          <p:cNvPr id="58" name="object 47"/>
          <p:cNvSpPr/>
          <p:nvPr/>
        </p:nvSpPr>
        <p:spPr>
          <a:xfrm>
            <a:off x="11508485" y="3632453"/>
            <a:ext cx="5544820" cy="2022475"/>
          </a:xfrm>
          <a:custGeom>
            <a:avLst/>
            <a:gdLst/>
            <a:ahLst/>
            <a:cxnLst/>
            <a:rect l="l" t="t" r="r" b="b"/>
            <a:pathLst>
              <a:path w="5544819" h="2022475">
                <a:moveTo>
                  <a:pt x="5207254" y="0"/>
                </a:moveTo>
                <a:lnTo>
                  <a:pt x="337058" y="0"/>
                </a:lnTo>
                <a:lnTo>
                  <a:pt x="291314" y="3076"/>
                </a:lnTo>
                <a:lnTo>
                  <a:pt x="247444" y="12037"/>
                </a:lnTo>
                <a:lnTo>
                  <a:pt x="205847" y="26483"/>
                </a:lnTo>
                <a:lnTo>
                  <a:pt x="166925" y="46011"/>
                </a:lnTo>
                <a:lnTo>
                  <a:pt x="131079" y="70221"/>
                </a:lnTo>
                <a:lnTo>
                  <a:pt x="98710" y="98710"/>
                </a:lnTo>
                <a:lnTo>
                  <a:pt x="70221" y="131079"/>
                </a:lnTo>
                <a:lnTo>
                  <a:pt x="46011" y="166925"/>
                </a:lnTo>
                <a:lnTo>
                  <a:pt x="26483" y="205847"/>
                </a:lnTo>
                <a:lnTo>
                  <a:pt x="12037" y="247444"/>
                </a:lnTo>
                <a:lnTo>
                  <a:pt x="3076" y="291314"/>
                </a:lnTo>
                <a:lnTo>
                  <a:pt x="0" y="337058"/>
                </a:lnTo>
                <a:lnTo>
                  <a:pt x="0" y="1685290"/>
                </a:lnTo>
                <a:lnTo>
                  <a:pt x="3076" y="1731033"/>
                </a:lnTo>
                <a:lnTo>
                  <a:pt x="12037" y="1774903"/>
                </a:lnTo>
                <a:lnTo>
                  <a:pt x="26483" y="1816500"/>
                </a:lnTo>
                <a:lnTo>
                  <a:pt x="46011" y="1855422"/>
                </a:lnTo>
                <a:lnTo>
                  <a:pt x="70221" y="1891268"/>
                </a:lnTo>
                <a:lnTo>
                  <a:pt x="98710" y="1923637"/>
                </a:lnTo>
                <a:lnTo>
                  <a:pt x="131079" y="1952126"/>
                </a:lnTo>
                <a:lnTo>
                  <a:pt x="166925" y="1976336"/>
                </a:lnTo>
                <a:lnTo>
                  <a:pt x="205847" y="1995864"/>
                </a:lnTo>
                <a:lnTo>
                  <a:pt x="247444" y="2010310"/>
                </a:lnTo>
                <a:lnTo>
                  <a:pt x="291314" y="2019271"/>
                </a:lnTo>
                <a:lnTo>
                  <a:pt x="337058" y="2022348"/>
                </a:lnTo>
                <a:lnTo>
                  <a:pt x="5207254" y="2022348"/>
                </a:lnTo>
                <a:lnTo>
                  <a:pt x="5252997" y="2019271"/>
                </a:lnTo>
                <a:lnTo>
                  <a:pt x="5296867" y="2010310"/>
                </a:lnTo>
                <a:lnTo>
                  <a:pt x="5338464" y="1995864"/>
                </a:lnTo>
                <a:lnTo>
                  <a:pt x="5377386" y="1976336"/>
                </a:lnTo>
                <a:lnTo>
                  <a:pt x="5413232" y="1952126"/>
                </a:lnTo>
                <a:lnTo>
                  <a:pt x="5445601" y="1923637"/>
                </a:lnTo>
                <a:lnTo>
                  <a:pt x="5474090" y="1891268"/>
                </a:lnTo>
                <a:lnTo>
                  <a:pt x="5498300" y="1855422"/>
                </a:lnTo>
                <a:lnTo>
                  <a:pt x="5517828" y="1816500"/>
                </a:lnTo>
                <a:lnTo>
                  <a:pt x="5532274" y="1774903"/>
                </a:lnTo>
                <a:lnTo>
                  <a:pt x="5541235" y="1731033"/>
                </a:lnTo>
                <a:lnTo>
                  <a:pt x="5544312" y="1685290"/>
                </a:lnTo>
                <a:lnTo>
                  <a:pt x="5544312" y="337058"/>
                </a:lnTo>
                <a:lnTo>
                  <a:pt x="5541235" y="291314"/>
                </a:lnTo>
                <a:lnTo>
                  <a:pt x="5532274" y="247444"/>
                </a:lnTo>
                <a:lnTo>
                  <a:pt x="5517828" y="205847"/>
                </a:lnTo>
                <a:lnTo>
                  <a:pt x="5498300" y="166925"/>
                </a:lnTo>
                <a:lnTo>
                  <a:pt x="5474090" y="131079"/>
                </a:lnTo>
                <a:lnTo>
                  <a:pt x="5445601" y="98710"/>
                </a:lnTo>
                <a:lnTo>
                  <a:pt x="5413232" y="70221"/>
                </a:lnTo>
                <a:lnTo>
                  <a:pt x="5377386" y="46011"/>
                </a:lnTo>
                <a:lnTo>
                  <a:pt x="5338464" y="26483"/>
                </a:lnTo>
                <a:lnTo>
                  <a:pt x="5296867" y="12037"/>
                </a:lnTo>
                <a:lnTo>
                  <a:pt x="5252997" y="3076"/>
                </a:lnTo>
                <a:lnTo>
                  <a:pt x="5207254" y="0"/>
                </a:lnTo>
                <a:close/>
              </a:path>
            </a:pathLst>
          </a:custGeom>
          <a:solidFill>
            <a:srgbClr val="FFFFFF"/>
          </a:solidFill>
        </p:spPr>
        <p:txBody>
          <a:bodyPr wrap="square" lIns="0" tIns="0" rIns="0" bIns="0" rtlCol="0"/>
          <a:lstStyle/>
          <a:p>
            <a:endParaRPr>
              <a:solidFill>
                <a:prstClr val="black"/>
              </a:solidFill>
            </a:endParaRPr>
          </a:p>
        </p:txBody>
      </p:sp>
      <p:sp>
        <p:nvSpPr>
          <p:cNvPr id="59" name="object 48"/>
          <p:cNvSpPr/>
          <p:nvPr/>
        </p:nvSpPr>
        <p:spPr>
          <a:xfrm>
            <a:off x="11508485" y="3632453"/>
            <a:ext cx="5544820" cy="2022475"/>
          </a:xfrm>
          <a:custGeom>
            <a:avLst/>
            <a:gdLst/>
            <a:ahLst/>
            <a:cxnLst/>
            <a:rect l="l" t="t" r="r" b="b"/>
            <a:pathLst>
              <a:path w="5544819" h="2022475">
                <a:moveTo>
                  <a:pt x="0" y="337058"/>
                </a:moveTo>
                <a:lnTo>
                  <a:pt x="3076" y="291314"/>
                </a:lnTo>
                <a:lnTo>
                  <a:pt x="12037" y="247444"/>
                </a:lnTo>
                <a:lnTo>
                  <a:pt x="26483" y="205847"/>
                </a:lnTo>
                <a:lnTo>
                  <a:pt x="46011" y="166925"/>
                </a:lnTo>
                <a:lnTo>
                  <a:pt x="70221" y="131079"/>
                </a:lnTo>
                <a:lnTo>
                  <a:pt x="98710" y="98710"/>
                </a:lnTo>
                <a:lnTo>
                  <a:pt x="131079" y="70221"/>
                </a:lnTo>
                <a:lnTo>
                  <a:pt x="166925" y="46011"/>
                </a:lnTo>
                <a:lnTo>
                  <a:pt x="205847" y="26483"/>
                </a:lnTo>
                <a:lnTo>
                  <a:pt x="247444" y="12037"/>
                </a:lnTo>
                <a:lnTo>
                  <a:pt x="291314" y="3076"/>
                </a:lnTo>
                <a:lnTo>
                  <a:pt x="337058" y="0"/>
                </a:lnTo>
                <a:lnTo>
                  <a:pt x="5207254" y="0"/>
                </a:lnTo>
                <a:lnTo>
                  <a:pt x="5252997" y="3076"/>
                </a:lnTo>
                <a:lnTo>
                  <a:pt x="5296867" y="12037"/>
                </a:lnTo>
                <a:lnTo>
                  <a:pt x="5338464" y="26483"/>
                </a:lnTo>
                <a:lnTo>
                  <a:pt x="5377386" y="46011"/>
                </a:lnTo>
                <a:lnTo>
                  <a:pt x="5413232" y="70221"/>
                </a:lnTo>
                <a:lnTo>
                  <a:pt x="5445601" y="98710"/>
                </a:lnTo>
                <a:lnTo>
                  <a:pt x="5474090" y="131079"/>
                </a:lnTo>
                <a:lnTo>
                  <a:pt x="5498300" y="166925"/>
                </a:lnTo>
                <a:lnTo>
                  <a:pt x="5517828" y="205847"/>
                </a:lnTo>
                <a:lnTo>
                  <a:pt x="5532274" y="247444"/>
                </a:lnTo>
                <a:lnTo>
                  <a:pt x="5541235" y="291314"/>
                </a:lnTo>
                <a:lnTo>
                  <a:pt x="5544312" y="337058"/>
                </a:lnTo>
                <a:lnTo>
                  <a:pt x="5544312" y="1685290"/>
                </a:lnTo>
                <a:lnTo>
                  <a:pt x="5541235" y="1731033"/>
                </a:lnTo>
                <a:lnTo>
                  <a:pt x="5532274" y="1774903"/>
                </a:lnTo>
                <a:lnTo>
                  <a:pt x="5517828" y="1816500"/>
                </a:lnTo>
                <a:lnTo>
                  <a:pt x="5498300" y="1855422"/>
                </a:lnTo>
                <a:lnTo>
                  <a:pt x="5474090" y="1891268"/>
                </a:lnTo>
                <a:lnTo>
                  <a:pt x="5445601" y="1923637"/>
                </a:lnTo>
                <a:lnTo>
                  <a:pt x="5413232" y="1952126"/>
                </a:lnTo>
                <a:lnTo>
                  <a:pt x="5377386" y="1976336"/>
                </a:lnTo>
                <a:lnTo>
                  <a:pt x="5338464" y="1995864"/>
                </a:lnTo>
                <a:lnTo>
                  <a:pt x="5296867" y="2010310"/>
                </a:lnTo>
                <a:lnTo>
                  <a:pt x="5252997" y="2019271"/>
                </a:lnTo>
                <a:lnTo>
                  <a:pt x="5207254" y="2022348"/>
                </a:lnTo>
                <a:lnTo>
                  <a:pt x="337058" y="2022348"/>
                </a:lnTo>
                <a:lnTo>
                  <a:pt x="291314" y="2019271"/>
                </a:lnTo>
                <a:lnTo>
                  <a:pt x="247444" y="2010310"/>
                </a:lnTo>
                <a:lnTo>
                  <a:pt x="205847" y="1995864"/>
                </a:lnTo>
                <a:lnTo>
                  <a:pt x="166925" y="1976336"/>
                </a:lnTo>
                <a:lnTo>
                  <a:pt x="131079" y="1952126"/>
                </a:lnTo>
                <a:lnTo>
                  <a:pt x="98710" y="1923637"/>
                </a:lnTo>
                <a:lnTo>
                  <a:pt x="70221" y="1891268"/>
                </a:lnTo>
                <a:lnTo>
                  <a:pt x="46011" y="1855422"/>
                </a:lnTo>
                <a:lnTo>
                  <a:pt x="26483" y="1816500"/>
                </a:lnTo>
                <a:lnTo>
                  <a:pt x="12037" y="1774903"/>
                </a:lnTo>
                <a:lnTo>
                  <a:pt x="3076" y="1731033"/>
                </a:lnTo>
                <a:lnTo>
                  <a:pt x="0" y="1685290"/>
                </a:lnTo>
                <a:lnTo>
                  <a:pt x="0" y="337058"/>
                </a:lnTo>
                <a:close/>
              </a:path>
            </a:pathLst>
          </a:custGeom>
          <a:ln w="28955">
            <a:solidFill>
              <a:srgbClr val="DCE2E3"/>
            </a:solidFill>
          </a:ln>
        </p:spPr>
        <p:txBody>
          <a:bodyPr wrap="square" lIns="0" tIns="0" rIns="0" bIns="0" rtlCol="0"/>
          <a:lstStyle/>
          <a:p>
            <a:endParaRPr>
              <a:solidFill>
                <a:prstClr val="black"/>
              </a:solidFill>
            </a:endParaRPr>
          </a:p>
        </p:txBody>
      </p:sp>
      <p:sp>
        <p:nvSpPr>
          <p:cNvPr id="60" name="object 49"/>
          <p:cNvSpPr txBox="1"/>
          <p:nvPr/>
        </p:nvSpPr>
        <p:spPr>
          <a:xfrm>
            <a:off x="11726671" y="3942969"/>
            <a:ext cx="5107940" cy="1366520"/>
          </a:xfrm>
          <a:prstGeom prst="rect">
            <a:avLst/>
          </a:prstGeom>
        </p:spPr>
        <p:txBody>
          <a:bodyPr vert="horz" wrap="square" lIns="0" tIns="12065" rIns="0" bIns="0" rtlCol="0">
            <a:spAutoFit/>
          </a:bodyPr>
          <a:lstStyle/>
          <a:p>
            <a:pPr marL="12700" marR="5080" algn="ctr">
              <a:spcBef>
                <a:spcPts val="95"/>
              </a:spcBef>
            </a:pPr>
            <a:r>
              <a:rPr sz="2200" spc="-30" dirty="0">
                <a:solidFill>
                  <a:srgbClr val="5F5F5F"/>
                </a:solidFill>
                <a:cs typeface="Calibri"/>
              </a:rPr>
              <a:t>KYC </a:t>
            </a:r>
            <a:r>
              <a:rPr sz="2200" spc="-15" dirty="0">
                <a:solidFill>
                  <a:srgbClr val="5F5F5F"/>
                </a:solidFill>
                <a:cs typeface="Calibri"/>
              </a:rPr>
              <a:t>can </a:t>
            </a:r>
            <a:r>
              <a:rPr sz="2200" spc="-5" dirty="0">
                <a:solidFill>
                  <a:srgbClr val="5F5F5F"/>
                </a:solidFill>
                <a:cs typeface="Calibri"/>
              </a:rPr>
              <a:t>be </a:t>
            </a:r>
            <a:r>
              <a:rPr sz="2200" spc="-10" dirty="0">
                <a:solidFill>
                  <a:srgbClr val="5F5F5F"/>
                </a:solidFill>
                <a:cs typeface="Calibri"/>
              </a:rPr>
              <a:t>performed </a:t>
            </a:r>
            <a:r>
              <a:rPr sz="2200" spc="-5" dirty="0">
                <a:solidFill>
                  <a:srgbClr val="5F5F5F"/>
                </a:solidFill>
                <a:cs typeface="Calibri"/>
              </a:rPr>
              <a:t>on a </a:t>
            </a:r>
            <a:r>
              <a:rPr sz="2200" spc="-10" dirty="0">
                <a:solidFill>
                  <a:srgbClr val="5F5F5F"/>
                </a:solidFill>
                <a:cs typeface="Calibri"/>
              </a:rPr>
              <a:t>universal  Blockchain network </a:t>
            </a:r>
            <a:r>
              <a:rPr sz="2200" spc="-5" dirty="0">
                <a:solidFill>
                  <a:srgbClr val="5F5F5F"/>
                </a:solidFill>
                <a:cs typeface="Calibri"/>
              </a:rPr>
              <a:t>so </a:t>
            </a:r>
            <a:r>
              <a:rPr sz="2200" spc="-10" dirty="0">
                <a:solidFill>
                  <a:srgbClr val="5F5F5F"/>
                </a:solidFill>
                <a:cs typeface="Calibri"/>
              </a:rPr>
              <a:t>that </a:t>
            </a:r>
            <a:r>
              <a:rPr sz="2200" spc="-5" dirty="0">
                <a:solidFill>
                  <a:srgbClr val="5F5F5F"/>
                </a:solidFill>
                <a:cs typeface="Calibri"/>
              </a:rPr>
              <a:t>once a </a:t>
            </a:r>
            <a:r>
              <a:rPr sz="2200" spc="-15" dirty="0">
                <a:solidFill>
                  <a:srgbClr val="5F5F5F"/>
                </a:solidFill>
                <a:cs typeface="Calibri"/>
              </a:rPr>
              <a:t>person </a:t>
            </a:r>
            <a:r>
              <a:rPr sz="2200" spc="-5" dirty="0">
                <a:solidFill>
                  <a:srgbClr val="5F5F5F"/>
                </a:solidFill>
                <a:cs typeface="Calibri"/>
              </a:rPr>
              <a:t>is  </a:t>
            </a:r>
            <a:r>
              <a:rPr sz="2200" spc="-10" dirty="0">
                <a:solidFill>
                  <a:srgbClr val="5F5F5F"/>
                </a:solidFill>
                <a:cs typeface="Calibri"/>
              </a:rPr>
              <a:t>done </a:t>
            </a:r>
            <a:r>
              <a:rPr sz="2200" spc="-5" dirty="0">
                <a:solidFill>
                  <a:srgbClr val="5F5F5F"/>
                </a:solidFill>
                <a:cs typeface="Calibri"/>
              </a:rPr>
              <a:t>with his </a:t>
            </a:r>
            <a:r>
              <a:rPr sz="2200" spc="-30" dirty="0">
                <a:solidFill>
                  <a:srgbClr val="5F5F5F"/>
                </a:solidFill>
                <a:cs typeface="Calibri"/>
              </a:rPr>
              <a:t>KYC </a:t>
            </a:r>
            <a:r>
              <a:rPr sz="2200" spc="-5" dirty="0">
                <a:solidFill>
                  <a:srgbClr val="5F5F5F"/>
                </a:solidFill>
                <a:cs typeface="Calibri"/>
              </a:rPr>
              <a:t>he doesn’t </a:t>
            </a:r>
            <a:r>
              <a:rPr sz="2200" spc="-20" dirty="0">
                <a:solidFill>
                  <a:srgbClr val="5F5F5F"/>
                </a:solidFill>
                <a:cs typeface="Calibri"/>
              </a:rPr>
              <a:t>have to </a:t>
            </a:r>
            <a:r>
              <a:rPr sz="2200" spc="-5" dirty="0">
                <a:solidFill>
                  <a:srgbClr val="5F5F5F"/>
                </a:solidFill>
                <a:cs typeface="Calibri"/>
              </a:rPr>
              <a:t>do it all  </a:t>
            </a:r>
            <a:r>
              <a:rPr sz="2200" spc="-15" dirty="0">
                <a:solidFill>
                  <a:srgbClr val="5F5F5F"/>
                </a:solidFill>
                <a:cs typeface="Calibri"/>
              </a:rPr>
              <a:t>over </a:t>
            </a:r>
            <a:r>
              <a:rPr sz="2200" spc="-10" dirty="0">
                <a:solidFill>
                  <a:srgbClr val="5F5F5F"/>
                </a:solidFill>
                <a:cs typeface="Calibri"/>
              </a:rPr>
              <a:t>again </a:t>
            </a:r>
            <a:r>
              <a:rPr sz="2200" spc="-20" dirty="0">
                <a:solidFill>
                  <a:srgbClr val="5F5F5F"/>
                </a:solidFill>
                <a:cs typeface="Calibri"/>
              </a:rPr>
              <a:t>for </a:t>
            </a:r>
            <a:r>
              <a:rPr sz="2200" spc="-5" dirty="0">
                <a:solidFill>
                  <a:srgbClr val="5F5F5F"/>
                </a:solidFill>
                <a:cs typeface="Calibri"/>
              </a:rPr>
              <a:t>some </a:t>
            </a:r>
            <a:r>
              <a:rPr sz="2200" spc="-20" dirty="0">
                <a:solidFill>
                  <a:srgbClr val="5F5F5F"/>
                </a:solidFill>
                <a:cs typeface="Calibri"/>
              </a:rPr>
              <a:t>different</a:t>
            </a:r>
            <a:r>
              <a:rPr sz="2200" spc="45" dirty="0">
                <a:solidFill>
                  <a:srgbClr val="5F5F5F"/>
                </a:solidFill>
                <a:cs typeface="Calibri"/>
              </a:rPr>
              <a:t> </a:t>
            </a:r>
            <a:r>
              <a:rPr sz="2200" spc="-15" dirty="0">
                <a:solidFill>
                  <a:srgbClr val="5F5F5F"/>
                </a:solidFill>
                <a:cs typeface="Calibri"/>
              </a:rPr>
              <a:t>platform</a:t>
            </a:r>
            <a:endParaRPr sz="2200">
              <a:solidFill>
                <a:prstClr val="black"/>
              </a:solidFill>
              <a:cs typeface="Calibri"/>
            </a:endParaRPr>
          </a:p>
        </p:txBody>
      </p:sp>
      <p:sp>
        <p:nvSpPr>
          <p:cNvPr id="61" name="object 50"/>
          <p:cNvSpPr/>
          <p:nvPr/>
        </p:nvSpPr>
        <p:spPr>
          <a:xfrm>
            <a:off x="11372088" y="6937247"/>
            <a:ext cx="5867400" cy="1970532"/>
          </a:xfrm>
          <a:prstGeom prst="rect">
            <a:avLst/>
          </a:prstGeom>
          <a:blipFill>
            <a:blip r:embed="rId13" cstate="print"/>
            <a:stretch>
              <a:fillRect/>
            </a:stretch>
          </a:blipFill>
        </p:spPr>
        <p:txBody>
          <a:bodyPr wrap="square" lIns="0" tIns="0" rIns="0" bIns="0" rtlCol="0"/>
          <a:lstStyle/>
          <a:p>
            <a:endParaRPr>
              <a:solidFill>
                <a:prstClr val="black"/>
              </a:solidFill>
            </a:endParaRPr>
          </a:p>
        </p:txBody>
      </p:sp>
      <p:sp>
        <p:nvSpPr>
          <p:cNvPr id="62" name="object 51"/>
          <p:cNvSpPr/>
          <p:nvPr/>
        </p:nvSpPr>
        <p:spPr>
          <a:xfrm>
            <a:off x="11460480" y="6947916"/>
            <a:ext cx="5750051" cy="2029968"/>
          </a:xfrm>
          <a:prstGeom prst="rect">
            <a:avLst/>
          </a:prstGeom>
          <a:blipFill>
            <a:blip r:embed="rId14" cstate="print"/>
            <a:stretch>
              <a:fillRect/>
            </a:stretch>
          </a:blipFill>
        </p:spPr>
        <p:txBody>
          <a:bodyPr wrap="square" lIns="0" tIns="0" rIns="0" bIns="0" rtlCol="0"/>
          <a:lstStyle/>
          <a:p>
            <a:endParaRPr>
              <a:solidFill>
                <a:prstClr val="black"/>
              </a:solidFill>
            </a:endParaRPr>
          </a:p>
        </p:txBody>
      </p:sp>
      <p:sp>
        <p:nvSpPr>
          <p:cNvPr id="63" name="object 52"/>
          <p:cNvSpPr/>
          <p:nvPr/>
        </p:nvSpPr>
        <p:spPr>
          <a:xfrm>
            <a:off x="11412473" y="6977633"/>
            <a:ext cx="5736590" cy="1839595"/>
          </a:xfrm>
          <a:custGeom>
            <a:avLst/>
            <a:gdLst/>
            <a:ahLst/>
            <a:cxnLst/>
            <a:rect l="l" t="t" r="r" b="b"/>
            <a:pathLst>
              <a:path w="5736590" h="1839595">
                <a:moveTo>
                  <a:pt x="5429758" y="0"/>
                </a:moveTo>
                <a:lnTo>
                  <a:pt x="306577" y="0"/>
                </a:lnTo>
                <a:lnTo>
                  <a:pt x="256856" y="4013"/>
                </a:lnTo>
                <a:lnTo>
                  <a:pt x="209686" y="15632"/>
                </a:lnTo>
                <a:lnTo>
                  <a:pt x="165699" y="34224"/>
                </a:lnTo>
                <a:lnTo>
                  <a:pt x="125528" y="59159"/>
                </a:lnTo>
                <a:lnTo>
                  <a:pt x="89804" y="89804"/>
                </a:lnTo>
                <a:lnTo>
                  <a:pt x="59159" y="125528"/>
                </a:lnTo>
                <a:lnTo>
                  <a:pt x="34224" y="165699"/>
                </a:lnTo>
                <a:lnTo>
                  <a:pt x="15632" y="209686"/>
                </a:lnTo>
                <a:lnTo>
                  <a:pt x="4013" y="256856"/>
                </a:lnTo>
                <a:lnTo>
                  <a:pt x="0" y="306577"/>
                </a:lnTo>
                <a:lnTo>
                  <a:pt x="0" y="1532889"/>
                </a:lnTo>
                <a:lnTo>
                  <a:pt x="4013" y="1582611"/>
                </a:lnTo>
                <a:lnTo>
                  <a:pt x="15632" y="1629781"/>
                </a:lnTo>
                <a:lnTo>
                  <a:pt x="34224" y="1673768"/>
                </a:lnTo>
                <a:lnTo>
                  <a:pt x="59159" y="1713939"/>
                </a:lnTo>
                <a:lnTo>
                  <a:pt x="89804" y="1749663"/>
                </a:lnTo>
                <a:lnTo>
                  <a:pt x="125528" y="1780308"/>
                </a:lnTo>
                <a:lnTo>
                  <a:pt x="165699" y="1805243"/>
                </a:lnTo>
                <a:lnTo>
                  <a:pt x="209686" y="1823835"/>
                </a:lnTo>
                <a:lnTo>
                  <a:pt x="256856" y="1835454"/>
                </a:lnTo>
                <a:lnTo>
                  <a:pt x="306577" y="1839467"/>
                </a:lnTo>
                <a:lnTo>
                  <a:pt x="5429758" y="1839467"/>
                </a:lnTo>
                <a:lnTo>
                  <a:pt x="5479479" y="1835454"/>
                </a:lnTo>
                <a:lnTo>
                  <a:pt x="5526649" y="1823835"/>
                </a:lnTo>
                <a:lnTo>
                  <a:pt x="5570636" y="1805243"/>
                </a:lnTo>
                <a:lnTo>
                  <a:pt x="5610807" y="1780308"/>
                </a:lnTo>
                <a:lnTo>
                  <a:pt x="5646531" y="1749663"/>
                </a:lnTo>
                <a:lnTo>
                  <a:pt x="5677176" y="1713939"/>
                </a:lnTo>
                <a:lnTo>
                  <a:pt x="5702111" y="1673768"/>
                </a:lnTo>
                <a:lnTo>
                  <a:pt x="5720703" y="1629781"/>
                </a:lnTo>
                <a:lnTo>
                  <a:pt x="5732322" y="1582611"/>
                </a:lnTo>
                <a:lnTo>
                  <a:pt x="5736335" y="1532889"/>
                </a:lnTo>
                <a:lnTo>
                  <a:pt x="5736335" y="306577"/>
                </a:lnTo>
                <a:lnTo>
                  <a:pt x="5732322" y="256856"/>
                </a:lnTo>
                <a:lnTo>
                  <a:pt x="5720703" y="209686"/>
                </a:lnTo>
                <a:lnTo>
                  <a:pt x="5702111" y="165699"/>
                </a:lnTo>
                <a:lnTo>
                  <a:pt x="5677176" y="125528"/>
                </a:lnTo>
                <a:lnTo>
                  <a:pt x="5646531" y="89804"/>
                </a:lnTo>
                <a:lnTo>
                  <a:pt x="5610807" y="59159"/>
                </a:lnTo>
                <a:lnTo>
                  <a:pt x="5570636" y="34224"/>
                </a:lnTo>
                <a:lnTo>
                  <a:pt x="5526649" y="15632"/>
                </a:lnTo>
                <a:lnTo>
                  <a:pt x="5479479" y="4013"/>
                </a:lnTo>
                <a:lnTo>
                  <a:pt x="5429758" y="0"/>
                </a:lnTo>
                <a:close/>
              </a:path>
            </a:pathLst>
          </a:custGeom>
          <a:solidFill>
            <a:srgbClr val="FFFFFF"/>
          </a:solidFill>
        </p:spPr>
        <p:txBody>
          <a:bodyPr wrap="square" lIns="0" tIns="0" rIns="0" bIns="0" rtlCol="0"/>
          <a:lstStyle/>
          <a:p>
            <a:endParaRPr>
              <a:solidFill>
                <a:prstClr val="black"/>
              </a:solidFill>
            </a:endParaRPr>
          </a:p>
        </p:txBody>
      </p:sp>
      <p:sp>
        <p:nvSpPr>
          <p:cNvPr id="64" name="object 53"/>
          <p:cNvSpPr/>
          <p:nvPr/>
        </p:nvSpPr>
        <p:spPr>
          <a:xfrm>
            <a:off x="11412473" y="6977633"/>
            <a:ext cx="5736590" cy="1839595"/>
          </a:xfrm>
          <a:custGeom>
            <a:avLst/>
            <a:gdLst/>
            <a:ahLst/>
            <a:cxnLst/>
            <a:rect l="l" t="t" r="r" b="b"/>
            <a:pathLst>
              <a:path w="5736590" h="1839595">
                <a:moveTo>
                  <a:pt x="0" y="306577"/>
                </a:moveTo>
                <a:lnTo>
                  <a:pt x="4013" y="256856"/>
                </a:lnTo>
                <a:lnTo>
                  <a:pt x="15632" y="209686"/>
                </a:lnTo>
                <a:lnTo>
                  <a:pt x="34224" y="165699"/>
                </a:lnTo>
                <a:lnTo>
                  <a:pt x="59159" y="125528"/>
                </a:lnTo>
                <a:lnTo>
                  <a:pt x="89804" y="89804"/>
                </a:lnTo>
                <a:lnTo>
                  <a:pt x="125528" y="59159"/>
                </a:lnTo>
                <a:lnTo>
                  <a:pt x="165699" y="34224"/>
                </a:lnTo>
                <a:lnTo>
                  <a:pt x="209686" y="15632"/>
                </a:lnTo>
                <a:lnTo>
                  <a:pt x="256856" y="4013"/>
                </a:lnTo>
                <a:lnTo>
                  <a:pt x="306577" y="0"/>
                </a:lnTo>
                <a:lnTo>
                  <a:pt x="5429758" y="0"/>
                </a:lnTo>
                <a:lnTo>
                  <a:pt x="5479479" y="4013"/>
                </a:lnTo>
                <a:lnTo>
                  <a:pt x="5526649" y="15632"/>
                </a:lnTo>
                <a:lnTo>
                  <a:pt x="5570636" y="34224"/>
                </a:lnTo>
                <a:lnTo>
                  <a:pt x="5610807" y="59159"/>
                </a:lnTo>
                <a:lnTo>
                  <a:pt x="5646531" y="89804"/>
                </a:lnTo>
                <a:lnTo>
                  <a:pt x="5677176" y="125528"/>
                </a:lnTo>
                <a:lnTo>
                  <a:pt x="5702111" y="165699"/>
                </a:lnTo>
                <a:lnTo>
                  <a:pt x="5720703" y="209686"/>
                </a:lnTo>
                <a:lnTo>
                  <a:pt x="5732322" y="256856"/>
                </a:lnTo>
                <a:lnTo>
                  <a:pt x="5736335" y="306577"/>
                </a:lnTo>
                <a:lnTo>
                  <a:pt x="5736335" y="1532889"/>
                </a:lnTo>
                <a:lnTo>
                  <a:pt x="5732322" y="1582611"/>
                </a:lnTo>
                <a:lnTo>
                  <a:pt x="5720703" y="1629781"/>
                </a:lnTo>
                <a:lnTo>
                  <a:pt x="5702111" y="1673768"/>
                </a:lnTo>
                <a:lnTo>
                  <a:pt x="5677176" y="1713939"/>
                </a:lnTo>
                <a:lnTo>
                  <a:pt x="5646531" y="1749663"/>
                </a:lnTo>
                <a:lnTo>
                  <a:pt x="5610807" y="1780308"/>
                </a:lnTo>
                <a:lnTo>
                  <a:pt x="5570636" y="1805243"/>
                </a:lnTo>
                <a:lnTo>
                  <a:pt x="5526649" y="1823835"/>
                </a:lnTo>
                <a:lnTo>
                  <a:pt x="5479479" y="1835454"/>
                </a:lnTo>
                <a:lnTo>
                  <a:pt x="5429758" y="1839467"/>
                </a:lnTo>
                <a:lnTo>
                  <a:pt x="306577" y="1839467"/>
                </a:lnTo>
                <a:lnTo>
                  <a:pt x="256856" y="1835454"/>
                </a:lnTo>
                <a:lnTo>
                  <a:pt x="209686" y="1823835"/>
                </a:lnTo>
                <a:lnTo>
                  <a:pt x="165699" y="1805243"/>
                </a:lnTo>
                <a:lnTo>
                  <a:pt x="125528" y="1780308"/>
                </a:lnTo>
                <a:lnTo>
                  <a:pt x="89804" y="1749663"/>
                </a:lnTo>
                <a:lnTo>
                  <a:pt x="59159" y="1713939"/>
                </a:lnTo>
                <a:lnTo>
                  <a:pt x="34224" y="1673768"/>
                </a:lnTo>
                <a:lnTo>
                  <a:pt x="15632" y="1629781"/>
                </a:lnTo>
                <a:lnTo>
                  <a:pt x="4013" y="1582611"/>
                </a:lnTo>
                <a:lnTo>
                  <a:pt x="0" y="1532889"/>
                </a:lnTo>
                <a:lnTo>
                  <a:pt x="0" y="306577"/>
                </a:lnTo>
                <a:close/>
              </a:path>
            </a:pathLst>
          </a:custGeom>
          <a:ln w="28955">
            <a:solidFill>
              <a:srgbClr val="DCE2E3"/>
            </a:solidFill>
          </a:ln>
        </p:spPr>
        <p:txBody>
          <a:bodyPr wrap="square" lIns="0" tIns="0" rIns="0" bIns="0" rtlCol="0"/>
          <a:lstStyle/>
          <a:p>
            <a:endParaRPr>
              <a:solidFill>
                <a:prstClr val="black"/>
              </a:solidFill>
            </a:endParaRPr>
          </a:p>
        </p:txBody>
      </p:sp>
      <p:sp>
        <p:nvSpPr>
          <p:cNvPr id="65" name="object 54"/>
          <p:cNvSpPr txBox="1"/>
          <p:nvPr/>
        </p:nvSpPr>
        <p:spPr>
          <a:xfrm>
            <a:off x="11619992" y="6518389"/>
            <a:ext cx="5299075" cy="2213610"/>
          </a:xfrm>
          <a:prstGeom prst="rect">
            <a:avLst/>
          </a:prstGeom>
        </p:spPr>
        <p:txBody>
          <a:bodyPr vert="horz" wrap="square" lIns="0" tIns="88900" rIns="0" bIns="0" rtlCol="0">
            <a:spAutoFit/>
          </a:bodyPr>
          <a:lstStyle/>
          <a:p>
            <a:pPr marL="12700">
              <a:spcBef>
                <a:spcPts val="700"/>
              </a:spcBef>
            </a:pPr>
            <a:r>
              <a:rPr sz="2400" b="1" spc="-5" dirty="0">
                <a:solidFill>
                  <a:srgbClr val="F19C13"/>
                </a:solidFill>
                <a:cs typeface="Calibri"/>
              </a:rPr>
              <a:t>Reduction </a:t>
            </a:r>
            <a:r>
              <a:rPr sz="2400" b="1" dirty="0">
                <a:solidFill>
                  <a:srgbClr val="F19C13"/>
                </a:solidFill>
                <a:cs typeface="Calibri"/>
              </a:rPr>
              <a:t>of</a:t>
            </a:r>
            <a:r>
              <a:rPr sz="2400" b="1" spc="-15" dirty="0">
                <a:solidFill>
                  <a:srgbClr val="F19C13"/>
                </a:solidFill>
                <a:cs typeface="Calibri"/>
              </a:rPr>
              <a:t> </a:t>
            </a:r>
            <a:r>
              <a:rPr sz="2400" b="1" spc="-10" dirty="0">
                <a:solidFill>
                  <a:srgbClr val="F19C13"/>
                </a:solidFill>
                <a:cs typeface="Calibri"/>
              </a:rPr>
              <a:t>frauds</a:t>
            </a:r>
            <a:endParaRPr sz="2400">
              <a:solidFill>
                <a:prstClr val="black"/>
              </a:solidFill>
              <a:cs typeface="Calibri"/>
            </a:endParaRPr>
          </a:p>
          <a:p>
            <a:pPr marL="35560" marR="5080" algn="ctr">
              <a:spcBef>
                <a:spcPts val="545"/>
              </a:spcBef>
            </a:pPr>
            <a:r>
              <a:rPr sz="2200" spc="-5" dirty="0">
                <a:solidFill>
                  <a:srgbClr val="5F5F5F"/>
                </a:solidFill>
                <a:cs typeface="Calibri"/>
              </a:rPr>
              <a:t>Publicly </a:t>
            </a:r>
            <a:r>
              <a:rPr sz="2200" spc="-15" dirty="0">
                <a:solidFill>
                  <a:srgbClr val="5F5F5F"/>
                </a:solidFill>
                <a:cs typeface="Calibri"/>
              </a:rPr>
              <a:t>available </a:t>
            </a:r>
            <a:r>
              <a:rPr sz="2200" spc="-20" dirty="0">
                <a:solidFill>
                  <a:srgbClr val="5F5F5F"/>
                </a:solidFill>
                <a:cs typeface="Calibri"/>
              </a:rPr>
              <a:t>data </a:t>
            </a:r>
            <a:r>
              <a:rPr sz="2200" spc="-5" dirty="0">
                <a:solidFill>
                  <a:srgbClr val="5F5F5F"/>
                </a:solidFill>
                <a:cs typeface="Calibri"/>
              </a:rPr>
              <a:t>is </a:t>
            </a:r>
            <a:r>
              <a:rPr sz="2200" spc="-15" dirty="0">
                <a:solidFill>
                  <a:srgbClr val="5F5F5F"/>
                </a:solidFill>
                <a:cs typeface="Calibri"/>
              </a:rPr>
              <a:t>constantly </a:t>
            </a:r>
            <a:r>
              <a:rPr sz="2200" spc="-10" dirty="0">
                <a:solidFill>
                  <a:srgbClr val="5F5F5F"/>
                </a:solidFill>
                <a:cs typeface="Calibri"/>
              </a:rPr>
              <a:t>scrutinized  </a:t>
            </a:r>
            <a:r>
              <a:rPr sz="2200" spc="-5" dirty="0">
                <a:solidFill>
                  <a:srgbClr val="5F5F5F"/>
                </a:solidFill>
                <a:cs typeface="Calibri"/>
              </a:rPr>
              <a:t>in </a:t>
            </a:r>
            <a:r>
              <a:rPr sz="2200" spc="-10" dirty="0">
                <a:solidFill>
                  <a:srgbClr val="5F5F5F"/>
                </a:solidFill>
                <a:cs typeface="Calibri"/>
              </a:rPr>
              <a:t>real </a:t>
            </a:r>
            <a:r>
              <a:rPr sz="2200" spc="-5" dirty="0">
                <a:solidFill>
                  <a:srgbClr val="5F5F5F"/>
                </a:solidFill>
                <a:cs typeface="Calibri"/>
              </a:rPr>
              <a:t>time </a:t>
            </a:r>
            <a:r>
              <a:rPr sz="2200" spc="-20" dirty="0">
                <a:solidFill>
                  <a:srgbClr val="5F5F5F"/>
                </a:solidFill>
                <a:cs typeface="Calibri"/>
              </a:rPr>
              <a:t>for </a:t>
            </a:r>
            <a:r>
              <a:rPr sz="2200" spc="-10" dirty="0">
                <a:solidFill>
                  <a:srgbClr val="5F5F5F"/>
                </a:solidFill>
                <a:cs typeface="Calibri"/>
              </a:rPr>
              <a:t>verification. This mechanism  could </a:t>
            </a:r>
            <a:r>
              <a:rPr sz="2200" spc="-5" dirty="0">
                <a:solidFill>
                  <a:srgbClr val="5F5F5F"/>
                </a:solidFill>
                <a:cs typeface="Calibri"/>
              </a:rPr>
              <a:t>be </a:t>
            </a:r>
            <a:r>
              <a:rPr sz="2200" spc="-10" dirty="0">
                <a:solidFill>
                  <a:srgbClr val="5F5F5F"/>
                </a:solidFill>
                <a:cs typeface="Calibri"/>
              </a:rPr>
              <a:t>used </a:t>
            </a:r>
            <a:r>
              <a:rPr sz="2200" spc="-5" dirty="0">
                <a:solidFill>
                  <a:srgbClr val="5F5F5F"/>
                </a:solidFill>
                <a:cs typeface="Calibri"/>
              </a:rPr>
              <a:t>on </a:t>
            </a:r>
            <a:r>
              <a:rPr sz="2200" spc="-10" dirty="0">
                <a:solidFill>
                  <a:srgbClr val="5F5F5F"/>
                </a:solidFill>
                <a:cs typeface="Calibri"/>
              </a:rPr>
              <a:t>Blockchain </a:t>
            </a:r>
            <a:r>
              <a:rPr sz="2200" spc="-20" dirty="0">
                <a:solidFill>
                  <a:srgbClr val="5F5F5F"/>
                </a:solidFill>
                <a:cs typeface="Calibri"/>
              </a:rPr>
              <a:t>to </a:t>
            </a:r>
            <a:r>
              <a:rPr sz="2200" spc="-15" dirty="0">
                <a:solidFill>
                  <a:srgbClr val="5F5F5F"/>
                </a:solidFill>
                <a:cs typeface="Calibri"/>
              </a:rPr>
              <a:t>provide  </a:t>
            </a:r>
            <a:r>
              <a:rPr sz="2200" spc="-5" dirty="0">
                <a:solidFill>
                  <a:srgbClr val="5F5F5F"/>
                </a:solidFill>
                <a:cs typeface="Calibri"/>
              </a:rPr>
              <a:t>evidence of lawful and </a:t>
            </a:r>
            <a:r>
              <a:rPr sz="2200" spc="-15" dirty="0">
                <a:solidFill>
                  <a:srgbClr val="5F5F5F"/>
                </a:solidFill>
                <a:cs typeface="Calibri"/>
              </a:rPr>
              <a:t>regulated </a:t>
            </a:r>
            <a:r>
              <a:rPr sz="2200" spc="-5" dirty="0">
                <a:solidFill>
                  <a:srgbClr val="5F5F5F"/>
                </a:solidFill>
                <a:cs typeface="Calibri"/>
              </a:rPr>
              <a:t>running </a:t>
            </a:r>
            <a:r>
              <a:rPr sz="2200" spc="-10" dirty="0">
                <a:solidFill>
                  <a:srgbClr val="5F5F5F"/>
                </a:solidFill>
                <a:cs typeface="Calibri"/>
              </a:rPr>
              <a:t>of  banks</a:t>
            </a:r>
            <a:endParaRPr sz="2200">
              <a:solidFill>
                <a:prstClr val="black"/>
              </a:solidFill>
              <a:cs typeface="Calibri"/>
            </a:endParaRPr>
          </a:p>
        </p:txBody>
      </p:sp>
      <p:sp>
        <p:nvSpPr>
          <p:cNvPr id="66" name="object 55"/>
          <p:cNvSpPr/>
          <p:nvPr/>
        </p:nvSpPr>
        <p:spPr>
          <a:xfrm>
            <a:off x="8223504" y="4312920"/>
            <a:ext cx="1816607" cy="1729739"/>
          </a:xfrm>
          <a:prstGeom prst="rect">
            <a:avLst/>
          </a:prstGeom>
          <a:blipFill>
            <a:blip r:embed="rId15"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31122099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3" y="1700783"/>
            <a:ext cx="16978057"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3" y="1700783"/>
            <a:ext cx="16978057"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18970" y="740965"/>
            <a:ext cx="16969331" cy="861774"/>
          </a:xfrm>
          <a:prstGeom prst="rect">
            <a:avLst/>
          </a:prstGeom>
        </p:spPr>
        <p:txBody>
          <a:bodyPr vert="horz" wrap="square" lIns="0" tIns="0" rIns="0" bIns="0" rtlCol="0">
            <a:spAutoFit/>
          </a:bodyPr>
          <a:lstStyle/>
          <a:p>
            <a:pPr marL="12700">
              <a:lnSpc>
                <a:spcPct val="100000"/>
              </a:lnSpc>
            </a:pPr>
            <a:r>
              <a:rPr lang="en-IN" sz="5600" dirty="0">
                <a:solidFill>
                  <a:srgbClr val="095A82"/>
                </a:solidFill>
              </a:rPr>
              <a:t>Blockchain Use Cases across various Domains</a:t>
            </a:r>
            <a:endParaRPr sz="5600" dirty="0">
              <a:solidFill>
                <a:srgbClr val="095A82"/>
              </a:solidFill>
            </a:endParaRPr>
          </a:p>
        </p:txBody>
      </p:sp>
      <p:pic>
        <p:nvPicPr>
          <p:cNvPr id="14" name="Picture 9" descr="Image result for application of blockchain"/>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4600" y="1943100"/>
            <a:ext cx="13157010" cy="730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342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7669" y="822088"/>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Public Vs Private Blockchain</a:t>
            </a:r>
            <a:endParaRPr sz="5600" dirty="0">
              <a:solidFill>
                <a:schemeClr val="tx2"/>
              </a:solidFill>
            </a:endParaRPr>
          </a:p>
        </p:txBody>
      </p:sp>
      <p:pic>
        <p:nvPicPr>
          <p:cNvPr id="14" name="Picture 6" descr="Image result for public blockchain vs private blockchain vs consortium"/>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44292" y="1654653"/>
            <a:ext cx="5117983" cy="224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Table 14"/>
          <p:cNvGraphicFramePr>
            <a:graphicFrameLocks noGrp="1"/>
          </p:cNvGraphicFramePr>
          <p:nvPr>
            <p:extLst>
              <p:ext uri="{D42A27DB-BD31-4B8C-83A1-F6EECF244321}">
                <p14:modId xmlns:p14="http://schemas.microsoft.com/office/powerpoint/2010/main" val="1436881209"/>
              </p:ext>
            </p:extLst>
          </p:nvPr>
        </p:nvGraphicFramePr>
        <p:xfrm>
          <a:off x="1753615" y="3940813"/>
          <a:ext cx="15228218" cy="5478909"/>
        </p:xfrm>
        <a:graphic>
          <a:graphicData uri="http://schemas.openxmlformats.org/drawingml/2006/table">
            <a:tbl>
              <a:tblPr firstRow="1" firstCol="1" bandRow="1">
                <a:tableStyleId>{5C22544A-7EE6-4342-B048-85BDC9FD1C3A}</a:tableStyleId>
              </a:tblPr>
              <a:tblGrid>
                <a:gridCol w="2599319"/>
                <a:gridCol w="5813819"/>
                <a:gridCol w="6815080"/>
              </a:tblGrid>
              <a:tr h="299826">
                <a:tc>
                  <a:txBody>
                    <a:bodyPr/>
                    <a:lstStyle/>
                    <a:p>
                      <a:pPr algn="ctr">
                        <a:lnSpc>
                          <a:spcPct val="107000"/>
                        </a:lnSpc>
                        <a:spcAft>
                          <a:spcPts val="0"/>
                        </a:spcAft>
                      </a:pPr>
                      <a:r>
                        <a:rPr lang="en-US" sz="2400" dirty="0">
                          <a:effectLst/>
                        </a:rPr>
                        <a:t>Features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400">
                          <a:effectLst/>
                        </a:rPr>
                        <a:t>Public</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400">
                          <a:effectLst/>
                        </a:rPr>
                        <a:t>Private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13580">
                <a:tc>
                  <a:txBody>
                    <a:bodyPr/>
                    <a:lstStyle/>
                    <a:p>
                      <a:pPr>
                        <a:lnSpc>
                          <a:spcPct val="107000"/>
                        </a:lnSpc>
                        <a:spcAft>
                          <a:spcPts val="0"/>
                        </a:spcAft>
                      </a:pPr>
                      <a:r>
                        <a:rPr lang="en-US" sz="2400">
                          <a:effectLst/>
                        </a:rPr>
                        <a:t>Participation</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dirty="0">
                          <a:effectLst/>
                        </a:rPr>
                        <a:t>Anyone can participate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a:effectLst/>
                        </a:rPr>
                        <a:t>By invitation only, vetted either by a central authority, consensus or other criteria</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13580">
                <a:tc>
                  <a:txBody>
                    <a:bodyPr/>
                    <a:lstStyle/>
                    <a:p>
                      <a:pPr>
                        <a:lnSpc>
                          <a:spcPct val="107000"/>
                        </a:lnSpc>
                        <a:spcAft>
                          <a:spcPts val="0"/>
                        </a:spcAft>
                      </a:pPr>
                      <a:r>
                        <a:rPr lang="en-US" sz="2400">
                          <a:effectLst/>
                        </a:rPr>
                        <a:t>Access Control</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dirty="0">
                          <a:effectLst/>
                        </a:rPr>
                        <a:t>Anyone can read and anyone can write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a:effectLst/>
                        </a:rPr>
                        <a:t>Read and write access may be restricted to protect privacy of data</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13580">
                <a:tc>
                  <a:txBody>
                    <a:bodyPr/>
                    <a:lstStyle/>
                    <a:p>
                      <a:pPr>
                        <a:lnSpc>
                          <a:spcPct val="107000"/>
                        </a:lnSpc>
                        <a:spcAft>
                          <a:spcPts val="0"/>
                        </a:spcAft>
                      </a:pPr>
                      <a:r>
                        <a:rPr lang="en-US" sz="2400">
                          <a:effectLst/>
                        </a:rPr>
                        <a:t>Identity</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dirty="0">
                          <a:effectLst/>
                        </a:rPr>
                        <a:t>Anonymous / Pseudonymous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dirty="0">
                          <a:effectLst/>
                        </a:rPr>
                        <a:t>Participants identified, preferably strongly</a:t>
                      </a:r>
                      <a:endParaRPr lang="en-IN" sz="2400" dirty="0">
                        <a:effectLst/>
                      </a:endParaRPr>
                    </a:p>
                    <a:p>
                      <a:pPr>
                        <a:lnSpc>
                          <a:spcPct val="107000"/>
                        </a:lnSpc>
                        <a:spcAft>
                          <a:spcPts val="0"/>
                        </a:spcAft>
                      </a:pPr>
                      <a:r>
                        <a:rPr lang="en-US" sz="2400" dirty="0">
                          <a:effectLst/>
                        </a:rPr>
                        <a:t>i.e., Known Identities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13580">
                <a:tc>
                  <a:txBody>
                    <a:bodyPr/>
                    <a:lstStyle/>
                    <a:p>
                      <a:pPr>
                        <a:lnSpc>
                          <a:spcPct val="107000"/>
                        </a:lnSpc>
                        <a:spcAft>
                          <a:spcPts val="0"/>
                        </a:spcAft>
                      </a:pPr>
                      <a:r>
                        <a:rPr lang="en-US" sz="2400">
                          <a:effectLst/>
                        </a:rPr>
                        <a:t>Consensus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a:effectLst/>
                        </a:rPr>
                        <a:t>Typically requires a majority of validator nodes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dirty="0">
                          <a:effectLst/>
                        </a:rPr>
                        <a:t>May be done by a smaller set of nodes, such as stakeholders and/or knowledge-holders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13580">
                <a:tc>
                  <a:txBody>
                    <a:bodyPr/>
                    <a:lstStyle/>
                    <a:p>
                      <a:pPr>
                        <a:lnSpc>
                          <a:spcPct val="107000"/>
                        </a:lnSpc>
                        <a:spcAft>
                          <a:spcPts val="0"/>
                        </a:spcAft>
                      </a:pPr>
                      <a:r>
                        <a:rPr lang="en-US" sz="2400">
                          <a:effectLst/>
                        </a:rPr>
                        <a:t>Control of Code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a:effectLst/>
                        </a:rPr>
                        <a:t>Anyone can make changes, but a majority of nodes decide which to keep</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dirty="0">
                          <a:effectLst/>
                        </a:rPr>
                        <a:t>May be centralized or controlled by a consortium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9826">
                <a:tc>
                  <a:txBody>
                    <a:bodyPr/>
                    <a:lstStyle/>
                    <a:p>
                      <a:pPr>
                        <a:lnSpc>
                          <a:spcPct val="107000"/>
                        </a:lnSpc>
                        <a:spcAft>
                          <a:spcPts val="0"/>
                        </a:spcAft>
                      </a:pPr>
                      <a:r>
                        <a:rPr lang="en-US" sz="2400">
                          <a:effectLst/>
                        </a:rPr>
                        <a:t>Speed</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a:effectLst/>
                        </a:rPr>
                        <a:t>Slower</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dirty="0">
                          <a:effectLst/>
                        </a:rPr>
                        <a:t>Faster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9826">
                <a:tc>
                  <a:txBody>
                    <a:bodyPr/>
                    <a:lstStyle/>
                    <a:p>
                      <a:pPr>
                        <a:lnSpc>
                          <a:spcPct val="107000"/>
                        </a:lnSpc>
                        <a:spcAft>
                          <a:spcPts val="0"/>
                        </a:spcAft>
                      </a:pPr>
                      <a:r>
                        <a:rPr lang="en-US" sz="2400">
                          <a:effectLst/>
                        </a:rPr>
                        <a:t>Security</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a:effectLst/>
                        </a:rPr>
                        <a:t>Proof-of-work | Proof-of-stake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dirty="0">
                          <a:effectLst/>
                        </a:rPr>
                        <a:t>Pre-approved Participants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9826">
                <a:tc>
                  <a:txBody>
                    <a:bodyPr/>
                    <a:lstStyle/>
                    <a:p>
                      <a:pPr>
                        <a:lnSpc>
                          <a:spcPct val="107000"/>
                        </a:lnSpc>
                        <a:spcAft>
                          <a:spcPts val="0"/>
                        </a:spcAft>
                      </a:pPr>
                      <a:r>
                        <a:rPr lang="en-US" sz="2400">
                          <a:effectLst/>
                        </a:rPr>
                        <a:t>Asset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dirty="0">
                          <a:effectLst/>
                        </a:rPr>
                        <a:t>Native Assets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400" dirty="0">
                          <a:effectLst/>
                        </a:rPr>
                        <a:t>Any Asset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5435775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0"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12"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38430" y="684820"/>
            <a:ext cx="16412660" cy="861774"/>
          </a:xfrm>
          <a:prstGeom prst="rect">
            <a:avLst/>
          </a:prstGeom>
        </p:spPr>
        <p:txBody>
          <a:bodyPr vert="horz" wrap="square" lIns="0" tIns="0" rIns="0" bIns="0" rtlCol="0">
            <a:spAutoFit/>
          </a:bodyPr>
          <a:lstStyle/>
          <a:p>
            <a:pPr marL="12700">
              <a:lnSpc>
                <a:spcPct val="100000"/>
              </a:lnSpc>
            </a:pPr>
            <a:r>
              <a:rPr lang="en-IN" spc="-5" dirty="0" smtClean="0"/>
              <a:t>Real World Use Cases of Blockchain</a:t>
            </a:r>
            <a:endParaRPr spc="-5" dirty="0"/>
          </a:p>
        </p:txBody>
      </p:sp>
      <p:pic>
        <p:nvPicPr>
          <p:cNvPr id="14" name="Picture 6" descr="https://www.pwc.com/us/en/financial-services/fintech/assets/pwc-blockchain-infographic-potential-applications.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19400" y="1764693"/>
            <a:ext cx="11125200" cy="750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43217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4" name="Picture 8" descr="Image result for blockchain  ico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21380670">
            <a:off x="2976563" y="6979704"/>
            <a:ext cx="5167649" cy="3307296"/>
          </a:xfrm>
          <a:prstGeom prst="rect">
            <a:avLst/>
          </a:prstGeom>
          <a:noFill/>
          <a:extLst>
            <a:ext uri="{909E8E84-426E-40DD-AFC4-6F175D3DCCD1}">
              <a14:hiddenFill xmlns:a14="http://schemas.microsoft.com/office/drawing/2010/main">
                <a:solidFill>
                  <a:srgbClr val="FFFFFF"/>
                </a:solidFill>
              </a14:hiddenFill>
            </a:ext>
          </a:extLst>
        </p:spPr>
      </p:pic>
      <p:sp>
        <p:nvSpPr>
          <p:cNvPr id="22530" name="AutoShape 2" descr="Image result for thank you blocks png"/>
          <p:cNvSpPr>
            <a:spLocks noChangeAspect="1" noChangeArrowheads="1"/>
          </p:cNvSpPr>
          <p:nvPr/>
        </p:nvSpPr>
        <p:spPr bwMode="auto">
          <a:xfrm>
            <a:off x="2519363" y="-216694"/>
            <a:ext cx="457200" cy="457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IN" sz="2700">
              <a:solidFill>
                <a:srgbClr val="000000"/>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1177275">
            <a:off x="3085051" y="3544559"/>
            <a:ext cx="4269770" cy="3617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Image result for blockchain in automotive industry"/>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21101372">
            <a:off x="9611114" y="61094"/>
            <a:ext cx="5713700" cy="3635096"/>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21403770">
            <a:off x="2858952" y="224499"/>
            <a:ext cx="6704202" cy="3132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descr="Related imag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786867" y="236405"/>
            <a:ext cx="747713"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6" descr="Image result for blockchain  digital identity"/>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rot="246285">
            <a:off x="7700231" y="4385600"/>
            <a:ext cx="7861361" cy="41840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Related imag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976488" y="7036592"/>
            <a:ext cx="747713"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Image result for push pin 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225995" y="3199284"/>
            <a:ext cx="764382" cy="57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descr="Image result for push pin 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4670594" y="4770984"/>
            <a:ext cx="764382" cy="57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0902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4" name="object 4"/>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6" name="object 6"/>
          <p:cNvSpPr/>
          <p:nvPr/>
        </p:nvSpPr>
        <p:spPr>
          <a:xfrm>
            <a:off x="1426463" y="9675876"/>
            <a:ext cx="1543812" cy="39014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9" name="object 9"/>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1" name="object 11"/>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2" name="object 12"/>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4" name="object 14"/>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24"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25" name="Rectangle 3"/>
          <p:cNvSpPr txBox="1">
            <a:spLocks noChangeArrowheads="1"/>
          </p:cNvSpPr>
          <p:nvPr/>
        </p:nvSpPr>
        <p:spPr bwMode="auto">
          <a:xfrm rot="201725">
            <a:off x="6373520" y="4780632"/>
            <a:ext cx="2943699"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defRPr/>
            </a:pPr>
            <a:r>
              <a:rPr lang="en-US" sz="2800" b="1" kern="0" dirty="0">
                <a:solidFill>
                  <a:srgbClr val="C00000"/>
                </a:solidFill>
              </a:rPr>
              <a:t>Blockchain is a software ? </a:t>
            </a:r>
          </a:p>
        </p:txBody>
      </p:sp>
      <p:sp>
        <p:nvSpPr>
          <p:cNvPr id="26" name="Rectangle 3"/>
          <p:cNvSpPr txBox="1">
            <a:spLocks noChangeArrowheads="1"/>
          </p:cNvSpPr>
          <p:nvPr/>
        </p:nvSpPr>
        <p:spPr bwMode="auto">
          <a:xfrm rot="201725">
            <a:off x="15092729" y="2031532"/>
            <a:ext cx="2579687"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defRPr/>
            </a:pPr>
            <a:r>
              <a:rPr lang="en-US" sz="2800" b="1" kern="0" dirty="0">
                <a:solidFill>
                  <a:srgbClr val="C00000"/>
                </a:solidFill>
              </a:rPr>
              <a:t>Who is creating the </a:t>
            </a:r>
            <a:r>
              <a:rPr lang="en-US" sz="2800" b="1" kern="0" dirty="0" smtClean="0">
                <a:solidFill>
                  <a:srgbClr val="C00000"/>
                </a:solidFill>
              </a:rPr>
              <a:t>Blockchain </a:t>
            </a:r>
            <a:r>
              <a:rPr lang="en-US" sz="2800" b="1" kern="0" dirty="0">
                <a:solidFill>
                  <a:srgbClr val="C00000"/>
                </a:solidFill>
              </a:rPr>
              <a:t>?</a:t>
            </a:r>
          </a:p>
        </p:txBody>
      </p:sp>
      <p:sp>
        <p:nvSpPr>
          <p:cNvPr id="27" name="Rectangle 3"/>
          <p:cNvSpPr txBox="1">
            <a:spLocks noChangeArrowheads="1"/>
          </p:cNvSpPr>
          <p:nvPr/>
        </p:nvSpPr>
        <p:spPr bwMode="auto">
          <a:xfrm rot="201725">
            <a:off x="2964823" y="7131814"/>
            <a:ext cx="2405063"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defRPr/>
            </a:pPr>
            <a:r>
              <a:rPr lang="en-US" sz="2800" b="1" kern="0" dirty="0">
                <a:solidFill>
                  <a:srgbClr val="C00000"/>
                </a:solidFill>
              </a:rPr>
              <a:t>is it a trending technology ?</a:t>
            </a:r>
          </a:p>
        </p:txBody>
      </p:sp>
      <p:sp>
        <p:nvSpPr>
          <p:cNvPr id="28" name="Rectangle 3"/>
          <p:cNvSpPr txBox="1">
            <a:spLocks noChangeArrowheads="1"/>
          </p:cNvSpPr>
          <p:nvPr/>
        </p:nvSpPr>
        <p:spPr bwMode="auto">
          <a:xfrm rot="-202214">
            <a:off x="1860619" y="4673800"/>
            <a:ext cx="3606871" cy="414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defRPr/>
            </a:pPr>
            <a:r>
              <a:rPr lang="en-US" sz="2800" b="1" kern="0" dirty="0">
                <a:solidFill>
                  <a:srgbClr val="C00000"/>
                </a:solidFill>
              </a:rPr>
              <a:t>How B</a:t>
            </a:r>
            <a:r>
              <a:rPr lang="en-US" sz="2800" b="1" kern="0" dirty="0" err="1" smtClean="0">
                <a:solidFill>
                  <a:srgbClr val="C00000"/>
                </a:solidFill>
              </a:rPr>
              <a:t>lockchain</a:t>
            </a:r>
            <a:r>
              <a:rPr lang="en-US" sz="2800" b="1" kern="0" dirty="0" smtClean="0">
                <a:solidFill>
                  <a:srgbClr val="C00000"/>
                </a:solidFill>
              </a:rPr>
              <a:t> </a:t>
            </a:r>
            <a:r>
              <a:rPr lang="en-US" sz="2800" b="1" kern="0" dirty="0">
                <a:solidFill>
                  <a:srgbClr val="C00000"/>
                </a:solidFill>
              </a:rPr>
              <a:t>works ?</a:t>
            </a:r>
          </a:p>
        </p:txBody>
      </p:sp>
      <p:sp>
        <p:nvSpPr>
          <p:cNvPr id="29" name="Rectangle 3"/>
          <p:cNvSpPr txBox="1">
            <a:spLocks noChangeArrowheads="1"/>
          </p:cNvSpPr>
          <p:nvPr/>
        </p:nvSpPr>
        <p:spPr bwMode="auto">
          <a:xfrm rot="-1038781">
            <a:off x="1273063" y="2029205"/>
            <a:ext cx="2708738"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defRPr/>
            </a:pPr>
            <a:r>
              <a:rPr lang="en-US" sz="2800" b="1" kern="0" dirty="0">
                <a:solidFill>
                  <a:srgbClr val="C00000"/>
                </a:solidFill>
              </a:rPr>
              <a:t>Who invented Blockchain ?</a:t>
            </a:r>
          </a:p>
        </p:txBody>
      </p:sp>
      <p:sp>
        <p:nvSpPr>
          <p:cNvPr id="30" name="Rectangle 3"/>
          <p:cNvSpPr txBox="1">
            <a:spLocks noChangeArrowheads="1"/>
          </p:cNvSpPr>
          <p:nvPr/>
        </p:nvSpPr>
        <p:spPr bwMode="auto">
          <a:xfrm rot="-509060">
            <a:off x="11117190" y="4232820"/>
            <a:ext cx="331946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defRPr/>
            </a:pPr>
            <a:r>
              <a:rPr lang="en-US" sz="2800" b="1" kern="0" dirty="0">
                <a:solidFill>
                  <a:srgbClr val="C00000"/>
                </a:solidFill>
              </a:rPr>
              <a:t>How important is B</a:t>
            </a:r>
            <a:r>
              <a:rPr lang="en-US" sz="2800" b="1" kern="0" dirty="0" err="1" smtClean="0">
                <a:solidFill>
                  <a:srgbClr val="C00000"/>
                </a:solidFill>
              </a:rPr>
              <a:t>lockchain</a:t>
            </a:r>
            <a:r>
              <a:rPr lang="en-US" sz="2800" b="1" kern="0" dirty="0">
                <a:solidFill>
                  <a:srgbClr val="C00000"/>
                </a:solidFill>
              </a:rPr>
              <a:t>?</a:t>
            </a:r>
          </a:p>
        </p:txBody>
      </p:sp>
      <p:sp>
        <p:nvSpPr>
          <p:cNvPr id="34" name="Rectangle 3"/>
          <p:cNvSpPr txBox="1">
            <a:spLocks noChangeArrowheads="1"/>
          </p:cNvSpPr>
          <p:nvPr/>
        </p:nvSpPr>
        <p:spPr bwMode="auto">
          <a:xfrm rot="351487">
            <a:off x="12812903" y="7812737"/>
            <a:ext cx="4866876"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defRPr/>
            </a:pPr>
            <a:r>
              <a:rPr lang="en-US" sz="2800" b="1" kern="0" dirty="0">
                <a:solidFill>
                  <a:srgbClr val="C00000"/>
                </a:solidFill>
              </a:rPr>
              <a:t>Any prerequisites for learning B</a:t>
            </a:r>
            <a:r>
              <a:rPr lang="en-US" sz="2800" b="1" kern="0" dirty="0" smtClean="0">
                <a:solidFill>
                  <a:srgbClr val="C00000"/>
                </a:solidFill>
              </a:rPr>
              <a:t>lockchain</a:t>
            </a:r>
            <a:r>
              <a:rPr lang="en-US" sz="1700" b="1" kern="0" dirty="0" smtClean="0">
                <a:solidFill>
                  <a:srgbClr val="C00000"/>
                </a:solidFill>
              </a:rPr>
              <a:t> </a:t>
            </a:r>
            <a:r>
              <a:rPr lang="en-US" sz="1700" b="1" kern="0" dirty="0">
                <a:solidFill>
                  <a:srgbClr val="C00000"/>
                </a:solidFill>
              </a:rPr>
              <a:t>? </a:t>
            </a:r>
          </a:p>
        </p:txBody>
      </p:sp>
      <p:sp>
        <p:nvSpPr>
          <p:cNvPr id="35" name="Rectangle 3"/>
          <p:cNvSpPr txBox="1">
            <a:spLocks noChangeArrowheads="1"/>
          </p:cNvSpPr>
          <p:nvPr/>
        </p:nvSpPr>
        <p:spPr bwMode="auto">
          <a:xfrm rot="-1038781">
            <a:off x="8112447" y="7181209"/>
            <a:ext cx="3936369"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defRPr/>
            </a:pPr>
            <a:r>
              <a:rPr lang="en-US" sz="2800" b="1" kern="0" dirty="0">
                <a:solidFill>
                  <a:srgbClr val="C00000"/>
                </a:solidFill>
              </a:rPr>
              <a:t>Career opportunity ?</a:t>
            </a:r>
          </a:p>
        </p:txBody>
      </p:sp>
      <p:sp>
        <p:nvSpPr>
          <p:cNvPr id="36" name="Rectangle 3"/>
          <p:cNvSpPr txBox="1">
            <a:spLocks noChangeArrowheads="1"/>
          </p:cNvSpPr>
          <p:nvPr/>
        </p:nvSpPr>
        <p:spPr bwMode="auto">
          <a:xfrm rot="-1038781">
            <a:off x="13990734" y="4958043"/>
            <a:ext cx="3907027"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defRPr/>
            </a:pPr>
            <a:r>
              <a:rPr lang="en-US" sz="2800" b="1" kern="0" dirty="0">
                <a:solidFill>
                  <a:srgbClr val="C00000"/>
                </a:solidFill>
              </a:rPr>
              <a:t>Where to learn this hot technology ?</a:t>
            </a:r>
          </a:p>
        </p:txBody>
      </p:sp>
      <p:sp>
        <p:nvSpPr>
          <p:cNvPr id="37" name="Rectangle 3"/>
          <p:cNvSpPr txBox="1">
            <a:spLocks noChangeArrowheads="1"/>
          </p:cNvSpPr>
          <p:nvPr/>
        </p:nvSpPr>
        <p:spPr bwMode="auto">
          <a:xfrm rot="201725">
            <a:off x="7404677" y="2143753"/>
            <a:ext cx="2659063" cy="6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defRPr/>
            </a:pPr>
            <a:r>
              <a:rPr lang="en-US" sz="2800" b="1" kern="0" dirty="0">
                <a:solidFill>
                  <a:srgbClr val="C00000"/>
                </a:solidFill>
              </a:rPr>
              <a:t>What problems can be solved by Blockchain ?</a:t>
            </a:r>
          </a:p>
        </p:txBody>
      </p:sp>
      <p:sp>
        <p:nvSpPr>
          <p:cNvPr id="21" name="object 6"/>
          <p:cNvSpPr txBox="1">
            <a:spLocks noGrp="1"/>
          </p:cNvSpPr>
          <p:nvPr>
            <p:ph type="title"/>
          </p:nvPr>
        </p:nvSpPr>
        <p:spPr>
          <a:xfrm>
            <a:off x="943414" y="839009"/>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Blockchain</a:t>
            </a:r>
            <a:r>
              <a:rPr lang="en-US" sz="5600" dirty="0">
                <a:solidFill>
                  <a:schemeClr val="tx2"/>
                </a:solidFill>
              </a:rPr>
              <a:t> </a:t>
            </a:r>
            <a:r>
              <a:rPr lang="en-US" sz="5600" dirty="0" smtClean="0">
                <a:solidFill>
                  <a:schemeClr val="tx2"/>
                </a:solidFill>
              </a:rPr>
              <a:t>– Self Questionnaire</a:t>
            </a:r>
            <a:endParaRPr sz="5600" dirty="0">
              <a:solidFill>
                <a:schemeClr val="tx2"/>
              </a:solidFill>
            </a:endParaRPr>
          </a:p>
        </p:txBody>
      </p:sp>
    </p:spTree>
    <p:extLst>
      <p:ext uri="{BB962C8B-B14F-4D97-AF65-F5344CB8AC3E}">
        <p14:creationId xmlns:p14="http://schemas.microsoft.com/office/powerpoint/2010/main" val="21196575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Blockchain</a:t>
            </a:r>
            <a:r>
              <a:rPr lang="en-US" sz="5600" dirty="0">
                <a:solidFill>
                  <a:schemeClr val="tx2"/>
                </a:solidFill>
              </a:rPr>
              <a:t> </a:t>
            </a:r>
            <a:r>
              <a:rPr lang="en-US" sz="5600" dirty="0" smtClean="0">
                <a:solidFill>
                  <a:schemeClr val="tx2"/>
                </a:solidFill>
              </a:rPr>
              <a:t>– Self Questionnaire</a:t>
            </a:r>
            <a:endParaRPr sz="5600" dirty="0">
              <a:solidFill>
                <a:schemeClr val="tx2"/>
              </a:solidFill>
            </a:endParaRPr>
          </a:p>
        </p:txBody>
      </p:sp>
      <p:sp>
        <p:nvSpPr>
          <p:cNvPr id="3" name="Rectangle 2"/>
          <p:cNvSpPr/>
          <p:nvPr/>
        </p:nvSpPr>
        <p:spPr>
          <a:xfrm>
            <a:off x="942650" y="1925974"/>
            <a:ext cx="16596870" cy="6986528"/>
          </a:xfrm>
          <a:prstGeom prst="rect">
            <a:avLst/>
          </a:prstGeom>
        </p:spPr>
        <p:txBody>
          <a:bodyPr wrap="square">
            <a:spAutoFit/>
          </a:bodyPr>
          <a:lstStyle/>
          <a:p>
            <a:pPr algn="just">
              <a:lnSpc>
                <a:spcPct val="200000"/>
              </a:lnSpc>
              <a:spcAft>
                <a:spcPts val="0"/>
              </a:spcAft>
            </a:pPr>
            <a:r>
              <a:rPr lang="en-US" sz="2800" dirty="0">
                <a:solidFill>
                  <a:srgbClr val="ED7D31"/>
                </a:solidFill>
                <a:latin typeface="Arial Rounded MT Bold" panose="020F0704030504030204" pitchFamily="34" charset="0"/>
              </a:rPr>
              <a:t>What is the principle on which Blockchain technology is based on?</a:t>
            </a:r>
            <a:endParaRPr lang="en-IN" sz="2800" dirty="0">
              <a:latin typeface="Arial Rounded MT Bold" panose="020F0704030504030204" pitchFamily="34" charset="0"/>
            </a:endParaRPr>
          </a:p>
          <a:p>
            <a:pPr algn="just">
              <a:lnSpc>
                <a:spcPct val="200000"/>
              </a:lnSpc>
              <a:spcAft>
                <a:spcPts val="0"/>
              </a:spcAft>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It enables the information to be distributed among the users without being copied.</a:t>
            </a:r>
            <a:endParaRPr lang="en-IN" sz="2000" dirty="0">
              <a:latin typeface="Arial Rounded MT Bold" panose="020F0704030504030204" pitchFamily="34" charset="0"/>
            </a:endParaRPr>
          </a:p>
          <a:p>
            <a:pPr algn="just">
              <a:lnSpc>
                <a:spcPct val="200000"/>
              </a:lnSpc>
              <a:spcAft>
                <a:spcPts val="0"/>
              </a:spcAft>
            </a:pPr>
            <a:r>
              <a:rPr lang="en-US" sz="2800" dirty="0" smtClean="0">
                <a:solidFill>
                  <a:srgbClr val="ED7D31"/>
                </a:solidFill>
                <a:latin typeface="Arial Rounded MT Bold" panose="020F0704030504030204" pitchFamily="34" charset="0"/>
              </a:rPr>
              <a:t>Why </a:t>
            </a:r>
            <a:r>
              <a:rPr lang="en-US" sz="2800" dirty="0">
                <a:solidFill>
                  <a:srgbClr val="ED7D31"/>
                </a:solidFill>
                <a:latin typeface="Arial Rounded MT Bold" panose="020F0704030504030204" pitchFamily="34" charset="0"/>
              </a:rPr>
              <a:t>is Blockchain a trusted approach?</a:t>
            </a:r>
            <a:endParaRPr lang="en-IN" sz="2800" dirty="0">
              <a:latin typeface="Arial Rounded MT Bold" panose="020F0704030504030204" pitchFamily="34" charset="0"/>
            </a:endParaRPr>
          </a:p>
          <a:p>
            <a:pPr algn="just">
              <a:lnSpc>
                <a:spcPct val="200000"/>
              </a:lnSpc>
              <a:spcAft>
                <a:spcPts val="0"/>
              </a:spcAft>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Blockchain can be trusted due to so many reasons:-</a:t>
            </a:r>
            <a:endParaRPr lang="en-IN" sz="2000" dirty="0">
              <a:latin typeface="Arial Rounded MT Bold" panose="020F0704030504030204" pitchFamily="34" charset="0"/>
            </a:endParaRPr>
          </a:p>
          <a:p>
            <a:pPr marL="342900" lvl="0" indent="-342900" algn="just">
              <a:lnSpc>
                <a:spcPct val="200000"/>
              </a:lnSpc>
              <a:spcAft>
                <a:spcPts val="0"/>
              </a:spcAft>
              <a:buFont typeface="Courier New" panose="02070309020205020404" pitchFamily="49" charset="0"/>
              <a:buChar char="o"/>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Its compatibility with other business applications due to its open-source nature.</a:t>
            </a:r>
            <a:endParaRPr lang="en-IN" sz="2000" dirty="0">
              <a:latin typeface="Arial Rounded MT Bold" panose="020F0704030504030204" pitchFamily="34" charset="0"/>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Courier New" panose="02070309020205020404" pitchFamily="49" charset="0"/>
              <a:buChar char="o"/>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Its security. As it was meant for online transactions, the developers have paid special attention to keeping up the pace when it comes to its security. It really doesn’t matter what type of business one owns, Blockchain can easily be considered.</a:t>
            </a:r>
            <a:endParaRPr lang="en-IN" sz="2000" dirty="0">
              <a:latin typeface="Arial Rounded MT Bold" panose="020F0704030504030204" pitchFamily="34" charset="0"/>
              <a:ea typeface="Calibri" panose="020F0502020204030204" pitchFamily="34" charset="0"/>
              <a:cs typeface="Times New Roman" panose="02020603050405020304" pitchFamily="18" charset="0"/>
            </a:endParaRPr>
          </a:p>
          <a:p>
            <a:pPr algn="just">
              <a:lnSpc>
                <a:spcPct val="200000"/>
              </a:lnSpc>
              <a:spcAft>
                <a:spcPts val="0"/>
              </a:spcAft>
            </a:pPr>
            <a:r>
              <a:rPr lang="en-US" sz="2000" dirty="0">
                <a:solidFill>
                  <a:srgbClr val="000000"/>
                </a:solidFill>
                <a:latin typeface="Arial Rounded MT Bold" panose="020F0704030504030204" pitchFamily="34" charset="0"/>
                <a:ea typeface="Calibri" panose="020F0502020204030204" pitchFamily="34" charset="0"/>
                <a:cs typeface="Times New Roman" panose="02020603050405020304" pitchFamily="18" charset="0"/>
              </a:rPr>
              <a:t> </a:t>
            </a:r>
            <a:r>
              <a:rPr lang="en-US" sz="2800" dirty="0" smtClean="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Name </a:t>
            </a:r>
            <a:r>
              <a:rPr lang="en-US" sz="28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the two types of records that are present in the Blockchain database?</a:t>
            </a:r>
            <a:endParaRPr lang="en-IN" sz="2800" dirty="0">
              <a:latin typeface="Arial Rounded MT Bold" panose="020F0704030504030204" pitchFamily="34" charset="0"/>
              <a:ea typeface="Calibri" panose="020F0502020204030204" pitchFamily="34" charset="0"/>
              <a:cs typeface="Times New Roman" panose="02020603050405020304" pitchFamily="18" charset="0"/>
            </a:endParaRPr>
          </a:p>
          <a:p>
            <a:pPr algn="just">
              <a:lnSpc>
                <a:spcPct val="200000"/>
              </a:lnSpc>
              <a:spcAft>
                <a:spcPts val="0"/>
              </a:spcAft>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These records are block records and transactional records. Both these records can easily be accessed, and the best thing is, it is possible to integrate them with each other without following the complex algorithms.</a:t>
            </a:r>
            <a:endParaRPr lang="en-IN" sz="2000" dirty="0">
              <a:effectLst/>
              <a:latin typeface="Arial Rounded MT Bold" panose="020F07040305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83272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Blockchain</a:t>
            </a:r>
            <a:r>
              <a:rPr lang="en-US" sz="5600" dirty="0">
                <a:solidFill>
                  <a:schemeClr val="tx2"/>
                </a:solidFill>
              </a:rPr>
              <a:t> </a:t>
            </a:r>
            <a:r>
              <a:rPr lang="en-US" sz="5600" dirty="0" smtClean="0">
                <a:solidFill>
                  <a:schemeClr val="tx2"/>
                </a:solidFill>
              </a:rPr>
              <a:t>– Self Questionnaire</a:t>
            </a:r>
            <a:endParaRPr sz="5600" dirty="0">
              <a:solidFill>
                <a:schemeClr val="tx2"/>
              </a:solidFill>
            </a:endParaRPr>
          </a:p>
        </p:txBody>
      </p:sp>
      <p:sp>
        <p:nvSpPr>
          <p:cNvPr id="7" name="Rectangle 6"/>
          <p:cNvSpPr/>
          <p:nvPr/>
        </p:nvSpPr>
        <p:spPr>
          <a:xfrm>
            <a:off x="707136" y="1938674"/>
            <a:ext cx="16648174" cy="7525137"/>
          </a:xfrm>
          <a:prstGeom prst="rect">
            <a:avLst/>
          </a:prstGeom>
        </p:spPr>
        <p:txBody>
          <a:bodyPr wrap="square">
            <a:spAutoFit/>
          </a:bodyPr>
          <a:lstStyle/>
          <a:p>
            <a:pPr algn="just">
              <a:lnSpc>
                <a:spcPct val="150000"/>
              </a:lnSpc>
            </a:pPr>
            <a:r>
              <a:rPr lang="en-US" sz="28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What is encryption? What is its role in Blockchain?</a:t>
            </a:r>
            <a:endParaRPr lang="en-IN" sz="2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Data security always matters. Encryption is basically an approach that helps organizations to keep their data secure</a:t>
            </a:r>
            <a:r>
              <a:rPr lang="en-US" sz="2000" dirty="0" smtClean="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a:t>
            </a:r>
          </a:p>
          <a:p>
            <a:pPr algn="just">
              <a:lnSpc>
                <a:spcPct val="150000"/>
              </a:lnSpc>
            </a:pPr>
            <a:endParaRPr lang="en-US" dirty="0" smtClean="0">
              <a:solidFill>
                <a:srgbClr val="000000"/>
              </a:solidFill>
              <a:latin typeface="Arial Rounded MT Bold" panose="020F0704030504030204" pitchFamily="34" charset="0"/>
              <a:ea typeface="Times New Roman" panose="02020603050405020304" pitchFamily="18" charset="0"/>
              <a:cs typeface="Calibri" panose="020F0502020204030204" pitchFamily="34" charset="0"/>
            </a:endParaRPr>
          </a:p>
          <a:p>
            <a:pPr algn="just">
              <a:lnSpc>
                <a:spcPct val="150000"/>
              </a:lnSpc>
            </a:pPr>
            <a:endParaRPr lang="en-US"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endParaRPr>
          </a:p>
          <a:p>
            <a:pPr algn="just">
              <a:lnSpc>
                <a:spcPct val="150000"/>
              </a:lnSpc>
            </a:pPr>
            <a:endParaRPr lang="en-US" dirty="0" smtClean="0">
              <a:solidFill>
                <a:srgbClr val="000000"/>
              </a:solidFill>
              <a:latin typeface="Arial Rounded MT Bold" panose="020F0704030504030204" pitchFamily="34" charset="0"/>
              <a:ea typeface="Times New Roman" panose="02020603050405020304" pitchFamily="18" charset="0"/>
              <a:cs typeface="Calibri" panose="020F0502020204030204" pitchFamily="34" charset="0"/>
            </a:endParaRPr>
          </a:p>
          <a:p>
            <a:pPr algn="just">
              <a:lnSpc>
                <a:spcPct val="150000"/>
              </a:lnSpc>
            </a:pPr>
            <a:endParaRPr lang="en-US"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endParaRPr>
          </a:p>
          <a:p>
            <a:pPr algn="just">
              <a:lnSpc>
                <a:spcPct val="150000"/>
              </a:lnSpc>
            </a:pPr>
            <a:endParaRPr lang="en-US"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endParaRPr>
          </a:p>
          <a:p>
            <a:pPr algn="just">
              <a:lnSpc>
                <a:spcPct val="150000"/>
              </a:lnSpc>
            </a:pPr>
            <a:endParaRPr lang="en-US" dirty="0" smtClean="0">
              <a:solidFill>
                <a:srgbClr val="000000"/>
              </a:solidFill>
              <a:latin typeface="Arial Rounded MT Bold" panose="020F0704030504030204" pitchFamily="34" charset="0"/>
              <a:ea typeface="Times New Roman" panose="02020603050405020304" pitchFamily="18" charset="0"/>
              <a:cs typeface="Calibri" panose="020F0502020204030204" pitchFamily="34" charset="0"/>
            </a:endParaRPr>
          </a:p>
          <a:p>
            <a:pPr>
              <a:lnSpc>
                <a:spcPct val="150000"/>
              </a:lnSpc>
            </a:pPr>
            <a:r>
              <a:rPr lang="en-US" sz="2000" dirty="0">
                <a:latin typeface="Arial Rounded MT Bold" panose="020F0704030504030204" pitchFamily="34" charset="0"/>
              </a:rPr>
              <a:t>The encrypted data is encoded or changed up to some extent before it is sent out of a network by the sender and only authorized parties can access that information. In Blockchain, this approach is useful because it simply adds more to the overall security and authenticity of blocks and helps to keep them secure.</a:t>
            </a:r>
            <a:endParaRPr lang="en-IN" sz="2000" dirty="0">
              <a:latin typeface="Arial Rounded MT Bold" panose="020F0704030504030204" pitchFamily="34" charset="0"/>
            </a:endParaRPr>
          </a:p>
          <a:p>
            <a:pPr>
              <a:lnSpc>
                <a:spcPct val="150000"/>
              </a:lnSpc>
            </a:pPr>
            <a:r>
              <a:rPr lang="en-US" sz="2000" dirty="0">
                <a:latin typeface="Arial Rounded MT Bold" panose="020F0704030504030204" pitchFamily="34" charset="0"/>
              </a:rPr>
              <a:t> </a:t>
            </a:r>
            <a:endParaRPr lang="en-IN" sz="2000" dirty="0">
              <a:latin typeface="Arial Rounded MT Bold" panose="020F0704030504030204" pitchFamily="34" charset="0"/>
            </a:endParaRPr>
          </a:p>
          <a:p>
            <a:pPr>
              <a:lnSpc>
                <a:spcPct val="150000"/>
              </a:lnSpc>
            </a:pPr>
            <a:r>
              <a:rPr lang="en-US" sz="2800" dirty="0">
                <a:solidFill>
                  <a:schemeClr val="accent6">
                    <a:lumMod val="75000"/>
                  </a:schemeClr>
                </a:solidFill>
                <a:latin typeface="Arial Rounded MT Bold" panose="020F0704030504030204" pitchFamily="34" charset="0"/>
              </a:rPr>
              <a:t>What do you mean by blocks in the Blockchain technology?</a:t>
            </a:r>
            <a:endParaRPr lang="en-IN" sz="2800" dirty="0">
              <a:solidFill>
                <a:schemeClr val="accent6">
                  <a:lumMod val="75000"/>
                </a:schemeClr>
              </a:solidFill>
              <a:latin typeface="Arial Rounded MT Bold" panose="020F0704030504030204" pitchFamily="34" charset="0"/>
            </a:endParaRPr>
          </a:p>
          <a:p>
            <a:pPr>
              <a:lnSpc>
                <a:spcPct val="150000"/>
              </a:lnSpc>
            </a:pPr>
            <a:r>
              <a:rPr lang="en-US" sz="2000" dirty="0">
                <a:latin typeface="Arial Rounded MT Bold" panose="020F0704030504030204" pitchFamily="34" charset="0"/>
              </a:rPr>
              <a:t>Blockchain consists of a list of records. Such records are stored in blocks. These blocks are in turn linked with other blocks and hence constitute a chain called Blockchain.</a:t>
            </a:r>
            <a:endParaRPr lang="en-IN" sz="2000" dirty="0">
              <a:latin typeface="Arial Rounded MT Bold" panose="020F0704030504030204" pitchFamily="34" charset="0"/>
            </a:endParaRPr>
          </a:p>
          <a:p>
            <a:pPr algn="just">
              <a:lnSpc>
                <a:spcPct val="150000"/>
              </a:lnSpc>
              <a:spcAft>
                <a:spcPts val="0"/>
              </a:spcAft>
            </a:pPr>
            <a:r>
              <a:rPr lang="en-US" dirty="0" smtClean="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 name="Picture 17"/>
          <p:cNvPicPr/>
          <p:nvPr/>
        </p:nvPicPr>
        <p:blipFill>
          <a:blip r:embed="rId5">
            <a:extLst>
              <a:ext uri="{28A0092B-C50C-407E-A947-70E740481C1C}">
                <a14:useLocalDpi xmlns:a14="http://schemas.microsoft.com/office/drawing/2010/main"/>
              </a:ext>
            </a:extLst>
          </a:blip>
          <a:srcRect/>
          <a:stretch>
            <a:fillRect/>
          </a:stretch>
        </p:blipFill>
        <p:spPr bwMode="auto">
          <a:xfrm>
            <a:off x="2838702" y="3141724"/>
            <a:ext cx="9277097" cy="2001775"/>
          </a:xfrm>
          <a:prstGeom prst="rect">
            <a:avLst/>
          </a:prstGeom>
          <a:noFill/>
          <a:ln>
            <a:noFill/>
          </a:ln>
        </p:spPr>
      </p:pic>
    </p:spTree>
    <p:extLst>
      <p:ext uri="{BB962C8B-B14F-4D97-AF65-F5344CB8AC3E}">
        <p14:creationId xmlns:p14="http://schemas.microsoft.com/office/powerpoint/2010/main" val="307265488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Blockchain</a:t>
            </a:r>
            <a:r>
              <a:rPr lang="en-US" sz="5600" dirty="0">
                <a:solidFill>
                  <a:schemeClr val="tx2"/>
                </a:solidFill>
              </a:rPr>
              <a:t> </a:t>
            </a:r>
            <a:r>
              <a:rPr lang="en-US" sz="5600" dirty="0" smtClean="0">
                <a:solidFill>
                  <a:schemeClr val="tx2"/>
                </a:solidFill>
              </a:rPr>
              <a:t>– Self Questionnaire</a:t>
            </a:r>
            <a:endParaRPr sz="5600" dirty="0">
              <a:solidFill>
                <a:schemeClr val="tx2"/>
              </a:solidFill>
            </a:endParaRPr>
          </a:p>
        </p:txBody>
      </p:sp>
      <p:sp>
        <p:nvSpPr>
          <p:cNvPr id="3" name="Rectangle 2"/>
          <p:cNvSpPr/>
          <p:nvPr/>
        </p:nvSpPr>
        <p:spPr>
          <a:xfrm>
            <a:off x="924050" y="1877205"/>
            <a:ext cx="16089375" cy="8494633"/>
          </a:xfrm>
          <a:prstGeom prst="rect">
            <a:avLst/>
          </a:prstGeom>
        </p:spPr>
        <p:txBody>
          <a:bodyPr wrap="square">
            <a:spAutoFit/>
          </a:bodyPr>
          <a:lstStyle/>
          <a:p>
            <a:pPr algn="just">
              <a:lnSpc>
                <a:spcPct val="150000"/>
              </a:lnSpc>
              <a:spcAft>
                <a:spcPts val="0"/>
              </a:spcAft>
            </a:pPr>
            <a:r>
              <a:rPr lang="en-US" sz="28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How a block does is recognized in the Blockchain approach?</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Every block in this online ledger basically consists of a hash pointer which acts as a link to the block which is prior to it, transaction data and in fact a stamp of time.</a:t>
            </a:r>
            <a:endParaRPr lang="en-IN" sz="2000" dirty="0">
              <a:latin typeface="Arial Rounded MT Bold" panose="020F07040305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8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8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Is it possible to modify the data once it is written in a block?</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No, it’s not possible to do so. In case any modification is required, the organization simply has to erase the information from all other blocks too. It is because of no other reason than this, data must be given the extreme care of while using this approach.</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8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8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What are Block Identifiers?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In Blockchain, blocks can be identified by the block header hash and the block height</a:t>
            </a:r>
            <a:r>
              <a:rPr lang="en-US" dirty="0" smtClean="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a:t>
            </a:r>
          </a:p>
          <a:p>
            <a:pPr algn="just">
              <a:lnSpc>
                <a:spcPct val="150000"/>
              </a:lnSpc>
              <a:spcAft>
                <a:spcPts val="0"/>
              </a:spcAft>
            </a:pPr>
            <a:endParaRPr lang="en-US" sz="2400" dirty="0">
              <a:solidFill>
                <a:srgbClr val="000000"/>
              </a:solidFill>
              <a:effectLst/>
              <a:latin typeface="Arial Rounded MT Bold" panose="020F0704030504030204" pitchFamily="34" charset="0"/>
              <a:ea typeface="Calibri" panose="020F0502020204030204" pitchFamily="34" charset="0"/>
              <a:cs typeface="Calibri" panose="020F0502020204030204" pitchFamily="34" charset="0"/>
            </a:endParaRPr>
          </a:p>
          <a:p>
            <a:pPr algn="just">
              <a:lnSpc>
                <a:spcPct val="150000"/>
              </a:lnSpc>
            </a:pPr>
            <a:r>
              <a:rPr lang="en-US" sz="28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Is it possible in Blockchain to remove one or more block from the networks?</a:t>
            </a:r>
            <a:endParaRPr lang="en-IN" sz="28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endParaRPr>
          </a:p>
          <a:p>
            <a:pPr algn="just">
              <a:lnSpc>
                <a:spcPct val="150000"/>
              </a:lnSpc>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Yes, it can be done. There are times when only a specific portion of this online ledger is to be considered. With the help of default options and filters, this can easily be done without making a lot of efforts.</a:t>
            </a:r>
            <a:endParaRPr lang="en-IN"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endParaRPr>
          </a:p>
          <a:p>
            <a:pPr algn="just">
              <a:lnSpc>
                <a:spcPct val="150000"/>
              </a:lnSpc>
              <a:spcAft>
                <a:spcPts val="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155923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solidFill>
                <a:prstClr val="black"/>
              </a:solidFill>
            </a:endParaRPr>
          </a:p>
        </p:txBody>
      </p:sp>
      <p:sp>
        <p:nvSpPr>
          <p:cNvPr id="4" name="object 4"/>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solidFill>
                <a:prstClr val="black"/>
              </a:solidFill>
            </a:endParaRPr>
          </a:p>
        </p:txBody>
      </p:sp>
      <p:sp>
        <p:nvSpPr>
          <p:cNvPr id="5" name="object 5"/>
          <p:cNvSpPr/>
          <p:nvPr/>
        </p:nvSpPr>
        <p:spPr>
          <a:xfrm>
            <a:off x="707136" y="3442716"/>
            <a:ext cx="1066799" cy="1272539"/>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9"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1"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31" name="object 2"/>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32" name="object 3"/>
          <p:cNvSpPr/>
          <p:nvPr/>
        </p:nvSpPr>
        <p:spPr>
          <a:xfrm>
            <a:off x="1059180" y="9453365"/>
            <a:ext cx="2276856" cy="83363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3" name="object 5"/>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13" name="object 6"/>
          <p:cNvSpPr txBox="1">
            <a:spLocks noGrp="1"/>
          </p:cNvSpPr>
          <p:nvPr>
            <p:ph type="title"/>
          </p:nvPr>
        </p:nvSpPr>
        <p:spPr>
          <a:xfrm>
            <a:off x="942650" y="642774"/>
            <a:ext cx="16412660" cy="861774"/>
          </a:xfrm>
          <a:prstGeom prst="rect">
            <a:avLst/>
          </a:prstGeom>
        </p:spPr>
        <p:txBody>
          <a:bodyPr vert="horz" wrap="square" lIns="0" tIns="0" rIns="0" bIns="0" rtlCol="0">
            <a:spAutoFit/>
          </a:bodyPr>
          <a:lstStyle/>
          <a:p>
            <a:pPr marL="12700">
              <a:lnSpc>
                <a:spcPct val="100000"/>
              </a:lnSpc>
            </a:pPr>
            <a:r>
              <a:rPr lang="en-US" sz="5600" dirty="0" smtClean="0">
                <a:solidFill>
                  <a:schemeClr val="tx2"/>
                </a:solidFill>
              </a:rPr>
              <a:t>Blockchain</a:t>
            </a:r>
            <a:r>
              <a:rPr lang="en-US" sz="5600" dirty="0">
                <a:solidFill>
                  <a:schemeClr val="tx2"/>
                </a:solidFill>
              </a:rPr>
              <a:t> </a:t>
            </a:r>
            <a:r>
              <a:rPr lang="en-US" sz="5600" dirty="0" smtClean="0">
                <a:solidFill>
                  <a:schemeClr val="tx2"/>
                </a:solidFill>
              </a:rPr>
              <a:t>– Self Questionnaire</a:t>
            </a:r>
            <a:endParaRPr sz="5600" dirty="0">
              <a:solidFill>
                <a:schemeClr val="tx2"/>
              </a:solidFill>
            </a:endParaRPr>
          </a:p>
        </p:txBody>
      </p:sp>
      <p:sp>
        <p:nvSpPr>
          <p:cNvPr id="3" name="Rectangle 2"/>
          <p:cNvSpPr/>
          <p:nvPr/>
        </p:nvSpPr>
        <p:spPr>
          <a:xfrm>
            <a:off x="1059180" y="1976774"/>
            <a:ext cx="16296130" cy="7432804"/>
          </a:xfrm>
          <a:prstGeom prst="rect">
            <a:avLst/>
          </a:prstGeom>
        </p:spPr>
        <p:txBody>
          <a:bodyPr wrap="square">
            <a:spAutoFit/>
          </a:bodyPr>
          <a:lstStyle/>
          <a:p>
            <a:pPr algn="just">
              <a:lnSpc>
                <a:spcPct val="150000"/>
              </a:lnSpc>
              <a:spcAft>
                <a:spcPts val="0"/>
              </a:spcAft>
            </a:pPr>
            <a:r>
              <a:rPr lang="en-US" sz="28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What exactly do you know about the security of a block?</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Well, a block or the entire Blockchain is protected by a strong cryptographic hash algorithm. Each block has a unique hash pointer. Any modification in the block constituents will result in the change in the hash identifier of the block.  Therefore, it offers an excellent level of security. Thus, one needs not to worry about the safety as well as the security of data that is present in a block.</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0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 </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800" dirty="0">
                <a:solidFill>
                  <a:srgbClr val="ED7D31"/>
                </a:solidFill>
                <a:latin typeface="Arial Rounded MT Bold" panose="020F0704030504030204" pitchFamily="34" charset="0"/>
                <a:ea typeface="Calibri" panose="020F0502020204030204" pitchFamily="34" charset="0"/>
                <a:cs typeface="Times New Roman" panose="02020603050405020304" pitchFamily="18" charset="0"/>
              </a:rPr>
              <a:t>What type of records can be kept in a Blockchain? Is there any restriction on same?</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There is no restriction on keeping records of any type in the Blockchain approach. Industries are using Blockchain for securing all types of records.</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 </a:t>
            </a:r>
            <a:r>
              <a:rPr lang="en-US" sz="2000" dirty="0" smtClean="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The </a:t>
            </a: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common types of records (to name a few) that can be kept on the Blockchain are:-</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ourier New" panose="02070309020205020404" pitchFamily="49" charset="0"/>
              <a:buChar char="o"/>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Records of medical transactions</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ourier New" panose="02070309020205020404" pitchFamily="49" charset="0"/>
              <a:buChar char="o"/>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Identity management</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ourier New" panose="02070309020205020404" pitchFamily="49" charset="0"/>
              <a:buChar char="o"/>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Transaction processing</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ourier New" panose="02070309020205020404" pitchFamily="49" charset="0"/>
              <a:buChar char="o"/>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Business transactions,</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ourier New" panose="02070309020205020404" pitchFamily="49" charset="0"/>
              <a:buChar char="o"/>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Management activities</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Courier New" panose="02070309020205020404" pitchFamily="49" charset="0"/>
              <a:buChar char="o"/>
            </a:pPr>
            <a:r>
              <a:rPr lang="en-US" sz="2000" dirty="0">
                <a:solidFill>
                  <a:srgbClr val="000000"/>
                </a:solidFill>
                <a:latin typeface="Arial Rounded MT Bold" panose="020F0704030504030204" pitchFamily="34" charset="0"/>
                <a:ea typeface="Times New Roman" panose="02020603050405020304" pitchFamily="18" charset="0"/>
                <a:cs typeface="Calibri" panose="020F0502020204030204" pitchFamily="34" charset="0"/>
              </a:rPr>
              <a:t>Documentation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84932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3" name="object 3"/>
          <p:cNvSpPr/>
          <p:nvPr/>
        </p:nvSpPr>
        <p:spPr>
          <a:xfrm>
            <a:off x="1059180" y="9453365"/>
            <a:ext cx="2276094" cy="8313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5" name="object 5"/>
          <p:cNvSpPr/>
          <p:nvPr/>
        </p:nvSpPr>
        <p:spPr>
          <a:xfrm>
            <a:off x="1426463" y="9675876"/>
            <a:ext cx="1543812" cy="39014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7" name="object 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9" name="object 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1" name="object 11"/>
          <p:cNvSpPr/>
          <p:nvPr/>
        </p:nvSpPr>
        <p:spPr>
          <a:xfrm>
            <a:off x="291084" y="252984"/>
            <a:ext cx="17704308" cy="935888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75D11EE-E67A-4BE2-ABB4-045B4FC0A56A}"/>
              </a:ext>
            </a:extLst>
          </p:cNvPr>
          <p:cNvPicPr>
            <a:picLocks noChangeAspect="1"/>
          </p:cNvPicPr>
          <p:nvPr/>
        </p:nvPicPr>
        <p:blipFill>
          <a:blip r:embed="rId3"/>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518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518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2055</TotalTime>
  <Words>5251</Words>
  <Application>Microsoft Office PowerPoint</Application>
  <PresentationFormat>Custom</PresentationFormat>
  <Paragraphs>811</Paragraphs>
  <Slides>99</Slides>
  <Notes>74</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99</vt:i4>
      </vt:variant>
    </vt:vector>
  </HeadingPairs>
  <TitlesOfParts>
    <vt:vector size="120" baseType="lpstr">
      <vt:lpstr>Arial</vt:lpstr>
      <vt:lpstr>Arial Rounded MT Bold</vt:lpstr>
      <vt:lpstr>Brush Script MT</vt:lpstr>
      <vt:lpstr>Calibri</vt:lpstr>
      <vt:lpstr>Calibri Light</vt:lpstr>
      <vt:lpstr>Comic Sans MS</vt:lpstr>
      <vt:lpstr>Courier New</vt:lpstr>
      <vt:lpstr>Times New Roman</vt:lpstr>
      <vt:lpstr>Trebuchet MS</vt:lpstr>
      <vt:lpstr>Wingdings</vt:lpstr>
      <vt:lpstr>Office Theme</vt:lpstr>
      <vt:lpstr>1_Office Theme</vt:lpstr>
      <vt:lpstr>2_Office Theme</vt:lpstr>
      <vt:lpstr>8_Office Theme</vt:lpstr>
      <vt:lpstr>9_Office Theme</vt:lpstr>
      <vt:lpstr>10_Office Theme</vt:lpstr>
      <vt:lpstr>11_Office Theme</vt:lpstr>
      <vt:lpstr>14_Office Theme</vt:lpstr>
      <vt:lpstr>16_Office Theme</vt:lpstr>
      <vt:lpstr>17_Office Theme</vt:lpstr>
      <vt:lpstr>18_Office Theme</vt:lpstr>
      <vt:lpstr>Delving in to Blockchain</vt:lpstr>
      <vt:lpstr>Course Objectives</vt:lpstr>
      <vt:lpstr>PowerPoint Presentation</vt:lpstr>
      <vt:lpstr>Blockchain Types</vt:lpstr>
      <vt:lpstr>Do you even need Blockchain?</vt:lpstr>
      <vt:lpstr>Public Blockchain</vt:lpstr>
      <vt:lpstr>Private Blockchain</vt:lpstr>
      <vt:lpstr>Consortium / Federated Blockchain</vt:lpstr>
      <vt:lpstr>Public Vs Private Blockchain</vt:lpstr>
      <vt:lpstr>Comparing Public And Private Blockchains</vt:lpstr>
      <vt:lpstr>Permissioned And Un-permissioned Blockchain</vt:lpstr>
      <vt:lpstr>Transaction in Blockchain</vt:lpstr>
      <vt:lpstr>PowerPoint Presentation</vt:lpstr>
      <vt:lpstr>PowerPoint Presentation</vt:lpstr>
      <vt:lpstr>Blocks in Blockchain</vt:lpstr>
      <vt:lpstr>Structure of the Block Header</vt:lpstr>
      <vt:lpstr>Block Identifiers: Block Header Hash &amp; Block Height</vt:lpstr>
      <vt:lpstr>PowerPoint Presentation</vt:lpstr>
      <vt:lpstr>Hash Function</vt:lpstr>
      <vt:lpstr>Hash Function..</vt:lpstr>
      <vt:lpstr>Hash Function..</vt:lpstr>
      <vt:lpstr>Properties Of Hash Functions</vt:lpstr>
      <vt:lpstr>Examples Of Cryptographic Hash Functions</vt:lpstr>
      <vt:lpstr>Advantages Of A Merkle Tree</vt:lpstr>
      <vt:lpstr>Merkle Trees</vt:lpstr>
      <vt:lpstr>Merkle Tree Of Even Number Of Transactions</vt:lpstr>
      <vt:lpstr>Merkle Trees Of Odd Number Of Transactions</vt:lpstr>
      <vt:lpstr>Merkle Tree</vt:lpstr>
      <vt:lpstr>Example: Merkle Tree and Root</vt:lpstr>
      <vt:lpstr>Example: Merkle Tree and Root</vt:lpstr>
      <vt:lpstr>Example: Merkle Tree and Root</vt:lpstr>
      <vt:lpstr>PowerPoint Presentation</vt:lpstr>
      <vt:lpstr>Public &amp; Private Key</vt:lpstr>
      <vt:lpstr>Public &amp; Private Key</vt:lpstr>
      <vt:lpstr>PowerPoint Presentation</vt:lpstr>
      <vt:lpstr>Digital Signature Signing &amp; Verification </vt:lpstr>
      <vt:lpstr>PowerPoint Presentation</vt:lpstr>
      <vt:lpstr>Mining</vt:lpstr>
      <vt:lpstr>Mining..</vt:lpstr>
      <vt:lpstr>PowerPoint Presentation</vt:lpstr>
      <vt:lpstr>Blockchain.info</vt:lpstr>
      <vt:lpstr>PowerPoint Presentation</vt:lpstr>
      <vt:lpstr>Bitcoin Client &amp; Wallet</vt:lpstr>
      <vt:lpstr>Bitcoin Client &amp; Wallet</vt:lpstr>
      <vt:lpstr>PowerPoint Presentation</vt:lpstr>
      <vt:lpstr>What Is Bitcoin?</vt:lpstr>
      <vt:lpstr>Comparing Bitcoin And Ethereum</vt:lpstr>
      <vt:lpstr>History of Bitcoin</vt:lpstr>
      <vt:lpstr>History of Bitcoin..</vt:lpstr>
      <vt:lpstr>Bitcoin Ecosystem</vt:lpstr>
      <vt:lpstr>Why use Bitcoins?</vt:lpstr>
      <vt:lpstr>Why use Bitcoins?</vt:lpstr>
      <vt:lpstr>Where &amp; How to buy Bitcoins</vt:lpstr>
      <vt:lpstr>How do you buy a Bitcoin?</vt:lpstr>
      <vt:lpstr>Getting Started With Bitcoin</vt:lpstr>
      <vt:lpstr>Bitcoin Clients</vt:lpstr>
      <vt:lpstr>Mobile Clients</vt:lpstr>
      <vt:lpstr>Popular Bitcoin Wallets</vt:lpstr>
      <vt:lpstr>Types of Bitcoin Wallets</vt:lpstr>
      <vt:lpstr>Different types of Bitcoin Wallets</vt:lpstr>
      <vt:lpstr>Different types of Bitcoin Wallets..</vt:lpstr>
      <vt:lpstr>Comparing each Wallet type</vt:lpstr>
      <vt:lpstr>Jaxx Wallet</vt:lpstr>
      <vt:lpstr>PowerPoint Presentation</vt:lpstr>
      <vt:lpstr>Jaxx Wallet Screen</vt:lpstr>
      <vt:lpstr>PowerPoint Presentation</vt:lpstr>
      <vt:lpstr>Steps for Sending Bitcoins</vt:lpstr>
      <vt:lpstr>PowerPoint Presentation</vt:lpstr>
      <vt:lpstr>Receiving Bitcoins through Jaxx Wallets( Contd…)</vt:lpstr>
      <vt:lpstr>Steps for Receiving Bitcoins</vt:lpstr>
      <vt:lpstr>Where to find Bitcoins?</vt:lpstr>
      <vt:lpstr>How to Secure your Wallet</vt:lpstr>
      <vt:lpstr>Getting your first Bitcoins</vt:lpstr>
      <vt:lpstr>Best Payment Method to get Bitcoins</vt:lpstr>
      <vt:lpstr>Characteristics that Qualify a Good Bitcoin Exchange</vt:lpstr>
      <vt:lpstr>How to Sell Bitcoins</vt:lpstr>
      <vt:lpstr>Selling Bitcoins</vt:lpstr>
      <vt:lpstr>Selling of Bitcoins</vt:lpstr>
      <vt:lpstr>Selling Bitcoin in person</vt:lpstr>
      <vt:lpstr>Places to Spend Bitcoins</vt:lpstr>
      <vt:lpstr>PowerPoint Presentation</vt:lpstr>
      <vt:lpstr>PowerPoint Presentation</vt:lpstr>
      <vt:lpstr>Potential Blockchain Use-Cases</vt:lpstr>
      <vt:lpstr>Use Case 1: Drug Traceability</vt:lpstr>
      <vt:lpstr>Use Case 2: Patient Data Management: Issues</vt:lpstr>
      <vt:lpstr>Use Case 2: Patient Data Management: Solution</vt:lpstr>
      <vt:lpstr>Use Case 3: Follow My Vote</vt:lpstr>
      <vt:lpstr>Blockchain Use Cases For Banking</vt:lpstr>
      <vt:lpstr>Blockchain Use Cases across various Domains</vt:lpstr>
      <vt:lpstr>Real World Use Cases of Blockchain</vt:lpstr>
      <vt:lpstr>PowerPoint Presentation</vt:lpstr>
      <vt:lpstr>PowerPoint Presentation</vt:lpstr>
      <vt:lpstr>Blockchain – Self Questionnaire</vt:lpstr>
      <vt:lpstr>Blockchain – Self Questionnaire</vt:lpstr>
      <vt:lpstr>Blockchain – Self Questionnaire</vt:lpstr>
      <vt:lpstr>Blockchain – Self Questionnaire</vt:lpstr>
      <vt:lpstr>Blockchain – Self Questionnaire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the best use of Live Sessions</dc:title>
  <dc:creator>Online2PDF.com</dc:creator>
  <cp:lastModifiedBy>VIJAY</cp:lastModifiedBy>
  <cp:revision>428</cp:revision>
  <dcterms:created xsi:type="dcterms:W3CDTF">2018-09-25T13:39:25Z</dcterms:created>
  <dcterms:modified xsi:type="dcterms:W3CDTF">2018-12-28T15:26:59Z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2018-09-25T00:00:00Z</vt:filetime>
  </property>
  <property fmtid="{D5CDD505-2E9C-101B-9397-08002B2CF9AE}" pid="3" name="LastSaved">
    <vt:filetime>2018-09-25T00:00:00Z</vt:filetime>
  </property>
</Properties>
</file>